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roxima Nova"/>
      <p:regular r:id="rId29"/>
      <p:bold r:id="rId30"/>
      <p:italic r:id="rId31"/>
      <p:boldItalic r:id="rId32"/>
    </p:embeddedFont>
    <p:embeddedFont>
      <p:font typeface="Quicksand"/>
      <p:bold r:id="rId33"/>
    </p:embeddedFont>
    <p:embeddedFont>
      <p:font typeface="Alfa Slab One"/>
      <p:regular r:id="rId34"/>
    </p:embeddedFont>
    <p:embeddedFont>
      <p:font typeface="Comforta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728"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6.xml"/><Relationship Id="rId33" Type="http://schemas.openxmlformats.org/officeDocument/2006/relationships/font" Target="fonts/Quicksand-bold.fntdata"/><Relationship Id="rId10" Type="http://schemas.openxmlformats.org/officeDocument/2006/relationships/slide" Target="slides/slide5.xml"/><Relationship Id="rId32" Type="http://schemas.openxmlformats.org/officeDocument/2006/relationships/font" Target="fonts/ProximaNova-boldItalic.fntdata"/><Relationship Id="rId13" Type="http://schemas.openxmlformats.org/officeDocument/2006/relationships/slide" Target="slides/slide8.xml"/><Relationship Id="rId35" Type="http://schemas.openxmlformats.org/officeDocument/2006/relationships/font" Target="fonts/Comfortaa-regular.fntdata"/><Relationship Id="rId12" Type="http://schemas.openxmlformats.org/officeDocument/2006/relationships/slide" Target="slides/slide7.xml"/><Relationship Id="rId34" Type="http://schemas.openxmlformats.org/officeDocument/2006/relationships/font" Target="fonts/AlfaSlabOne-regular.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Comfortaa-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vsQrKZcYtqg?t=35"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lh.io/seasons/na-2019/events" TargetMode="External"/><Relationship Id="rId3" Type="http://schemas.openxmlformats.org/officeDocument/2006/relationships/hyperlink" Target="https://shellhacks.net/" TargetMode="External"/><Relationship Id="rId4" Type="http://schemas.openxmlformats.org/officeDocument/2006/relationships/hyperlink" Target="http://hackgsu.com/" TargetMode="External"/><Relationship Id="rId9" Type="http://schemas.openxmlformats.org/officeDocument/2006/relationships/hyperlink" Target="https://knighthacks.org/" TargetMode="External"/><Relationship Id="rId5" Type="http://schemas.openxmlformats.org/officeDocument/2006/relationships/hyperlink" Target="https://2018.hack.gt/" TargetMode="External"/><Relationship Id="rId6" Type="http://schemas.openxmlformats.org/officeDocument/2006/relationships/hyperlink" Target="https://hackfsu.com/" TargetMode="External"/><Relationship Id="rId7" Type="http://schemas.openxmlformats.org/officeDocument/2006/relationships/hyperlink" Target="https://2019.swamphacks.com/" TargetMode="External"/><Relationship Id="rId8" Type="http://schemas.openxmlformats.org/officeDocument/2006/relationships/hyperlink" Target="https://mangohacks.com/"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s.com/en_us/insights/analytics/data-mining.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ackerbits.com/data/history-of-data-min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093874b9d_6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093874b9d_6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what gatortech is.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4795025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4795025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5030e250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5030e250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Includes three kinds: descriptive, predictive and prescriptive analytics</a:t>
            </a:r>
            <a:endParaRPr/>
          </a:p>
          <a:p>
            <a:pPr indent="0" lvl="0" marL="0" rtl="0" algn="l">
              <a:spcBef>
                <a:spcPts val="0"/>
              </a:spcBef>
              <a:spcAft>
                <a:spcPts val="0"/>
              </a:spcAft>
              <a:buNone/>
            </a:pPr>
            <a:r>
              <a:rPr lang="en"/>
              <a:t>Business values are found --capturing, storing, and analyzing new kinds of data (e.g., social media and clickstream)</a:t>
            </a:r>
            <a:endParaRPr/>
          </a:p>
          <a:p>
            <a:pPr indent="0" lvl="0" marL="0" rtl="0" algn="l">
              <a:spcBef>
                <a:spcPts val="0"/>
              </a:spcBef>
              <a:spcAft>
                <a:spcPts val="0"/>
              </a:spcAft>
              <a:buNone/>
            </a:pPr>
            <a:r>
              <a:rPr lang="en"/>
              <a:t>Increased volume, variety, and velocity of data ---Big Data</a:t>
            </a:r>
            <a:endParaRPr/>
          </a:p>
          <a:p>
            <a:pPr indent="0" lvl="0" marL="0" rtl="0" algn="l">
              <a:spcBef>
                <a:spcPts val="0"/>
              </a:spcBef>
              <a:spcAft>
                <a:spcPts val="0"/>
              </a:spcAft>
              <a:buNone/>
            </a:pPr>
            <a:r>
              <a:rPr lang="en"/>
              <a:t>Machine Data is from equipment like </a:t>
            </a:r>
            <a:r>
              <a:rPr lang="en"/>
              <a:t>industrial</a:t>
            </a:r>
            <a:r>
              <a:rPr lang="en"/>
              <a:t> stuff, sensors, websites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4eb0848f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4eb0848f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Modeling:</a:t>
            </a:r>
            <a:endParaRPr/>
          </a:p>
          <a:p>
            <a:pPr indent="0" lvl="0" marL="0" rtl="0" algn="l">
              <a:spcBef>
                <a:spcPts val="0"/>
              </a:spcBef>
              <a:spcAft>
                <a:spcPts val="0"/>
              </a:spcAft>
              <a:buNone/>
            </a:pPr>
            <a:r>
              <a:rPr lang="en"/>
              <a:t>Descriptive: uses data for finding groups. Provides a better top level view of target groups and demographics</a:t>
            </a:r>
            <a:endParaRPr/>
          </a:p>
          <a:p>
            <a:pPr indent="0" lvl="0" marL="0" rtl="0" algn="l">
              <a:spcBef>
                <a:spcPts val="0"/>
              </a:spcBef>
              <a:spcAft>
                <a:spcPts val="0"/>
              </a:spcAft>
              <a:buNone/>
            </a:pPr>
            <a:r>
              <a:rPr lang="en"/>
              <a:t>Limited in its ability to predict future groupings and trends, probably better used for something with a consistent data group</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5030e250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5030e250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Modeling:</a:t>
            </a:r>
            <a:endParaRPr/>
          </a:p>
          <a:p>
            <a:pPr indent="0" lvl="0" marL="0" rtl="0" algn="l">
              <a:spcBef>
                <a:spcPts val="0"/>
              </a:spcBef>
              <a:spcAft>
                <a:spcPts val="0"/>
              </a:spcAft>
              <a:buNone/>
            </a:pPr>
            <a:r>
              <a:rPr lang="en"/>
              <a:t>Predictive: uses data to predict future probabilities. A more statistical model used to guide decision making on uncertain tasks or projects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5030e250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5030e250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Modeling:</a:t>
            </a:r>
            <a:endParaRPr/>
          </a:p>
          <a:p>
            <a:pPr indent="0" lvl="0" marL="0" rtl="0" algn="l">
              <a:spcBef>
                <a:spcPts val="0"/>
              </a:spcBef>
              <a:spcAft>
                <a:spcPts val="0"/>
              </a:spcAft>
              <a:buNone/>
            </a:pPr>
            <a:r>
              <a:rPr lang="en"/>
              <a:t>Prescriptive: basically used to make recommendations by analyzing data and find correlations or meeting guidelines set by the company.</a:t>
            </a:r>
            <a:endParaRPr/>
          </a:p>
          <a:p>
            <a:pPr indent="0" lvl="0" marL="0" rtl="0" algn="l">
              <a:spcBef>
                <a:spcPts val="0"/>
              </a:spcBef>
              <a:spcAft>
                <a:spcPts val="0"/>
              </a:spcAft>
              <a:buNone/>
            </a:pPr>
            <a:r>
              <a:rPr lang="en"/>
              <a:t>Tells you how to market, who to market to, and other marketing information. Allows you to make important decisions using the data you have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4795025f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4795025f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Clustering. The clusters are around the age of 20 and 60 because people of those ages have more disposable income because they don’t have children.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3d48c4e9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3d48c4e9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Classification Tree. Customers are classified by groups of factors in order to find trends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3d48c4e9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3d48c4e9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Plots 2 variables to determine which combination of the two will maximize your production rate.</a:t>
            </a:r>
            <a:endParaRPr/>
          </a:p>
          <a:p>
            <a:pPr indent="0" lvl="0" marL="0" rtl="0" algn="l">
              <a:spcBef>
                <a:spcPts val="0"/>
              </a:spcBef>
              <a:spcAft>
                <a:spcPts val="0"/>
              </a:spcAft>
              <a:buNone/>
            </a:pPr>
            <a:r>
              <a:rPr lang="en"/>
              <a:t>If you have workers in groups, one variable can be how many people to have in each group, another variable can be how far apart to have each group. Models can help you decide the best combination.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63d48c4e94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3d48c4e94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https://youtu.be/vsQrKZcYtqg?t=35</a:t>
            </a:r>
            <a:r>
              <a:rPr lang="en"/>
              <a:t> </a:t>
            </a:r>
            <a:endParaRPr/>
          </a:p>
          <a:p>
            <a:pPr indent="0" lvl="0" marL="0" rtl="0" algn="l">
              <a:spcBef>
                <a:spcPts val="0"/>
              </a:spcBef>
              <a:spcAft>
                <a:spcPts val="0"/>
              </a:spcAft>
              <a:buNone/>
            </a:pPr>
            <a:r>
              <a:rPr lang="en"/>
              <a:t>Dirty data–mistakes in spelling or punctuation, incorrect data associated with a field, incomplete or outdated data or data that is duplicated in the database. </a:t>
            </a:r>
            <a:endParaRPr/>
          </a:p>
          <a:p>
            <a:pPr indent="0" lvl="0" marL="0" rtl="0" algn="l">
              <a:spcBef>
                <a:spcPts val="0"/>
              </a:spcBef>
              <a:spcAft>
                <a:spcPts val="0"/>
              </a:spcAft>
              <a:buNone/>
            </a:pPr>
            <a:r>
              <a:rPr lang="en"/>
              <a:t>Too much data causes:</a:t>
            </a:r>
            <a:endParaRPr/>
          </a:p>
          <a:p>
            <a:pPr indent="0" lvl="0" marL="0" rtl="0" algn="l">
              <a:spcBef>
                <a:spcPts val="0"/>
              </a:spcBef>
              <a:spcAft>
                <a:spcPts val="0"/>
              </a:spcAft>
              <a:buNone/>
            </a:pPr>
            <a:r>
              <a:rPr lang="en"/>
              <a:t>Curse of dimensionality</a:t>
            </a:r>
            <a:endParaRPr/>
          </a:p>
          <a:p>
            <a:pPr indent="0" lvl="0" marL="0" rtl="0" algn="l">
              <a:spcBef>
                <a:spcPts val="0"/>
              </a:spcBef>
              <a:spcAft>
                <a:spcPts val="0"/>
              </a:spcAft>
              <a:buNone/>
            </a:pPr>
            <a:r>
              <a:rPr lang="en"/>
              <a:t>1.Problem caused by the exponential increase in volume associated with adding extra dimensions to a (mathematical) space.</a:t>
            </a:r>
            <a:endParaRPr/>
          </a:p>
          <a:p>
            <a:pPr indent="0" lvl="0" marL="0" rtl="0" algn="l">
              <a:spcBef>
                <a:spcPts val="0"/>
              </a:spcBef>
              <a:spcAft>
                <a:spcPts val="0"/>
              </a:spcAft>
              <a:buNone/>
            </a:pPr>
            <a:r>
              <a:rPr lang="en"/>
              <a:t>2.Too many rows or data points</a:t>
            </a:r>
            <a:endParaRPr/>
          </a:p>
          <a:p>
            <a:pPr indent="0" lvl="0" marL="0" rtl="0" algn="l">
              <a:spcBef>
                <a:spcPts val="0"/>
              </a:spcBef>
              <a:spcAft>
                <a:spcPts val="0"/>
              </a:spcAft>
              <a:buNone/>
            </a:pPr>
            <a:r>
              <a:rPr lang="en"/>
              <a:t>3.With more attributes, the easier it is to build a model that fits the sample data but that is worthless as a predictor.Major activities in data mining concerns efficient and effective ways of selecting attributes.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63ac748455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3ac748455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https://safety.google/privacy/data/</a:t>
            </a:r>
            <a:endParaRPr/>
          </a:p>
          <a:p>
            <a:pPr indent="0" lvl="0" marL="0" rtl="0" algn="l">
              <a:spcBef>
                <a:spcPts val="0"/>
              </a:spcBef>
              <a:spcAft>
                <a:spcPts val="0"/>
              </a:spcAft>
              <a:buNone/>
            </a:pPr>
            <a:r>
              <a:rPr lang="en"/>
              <a:t>Bonus - Check what data Facebook has on you</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7844021b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7844021b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to mentimeter for the polls.</a:t>
            </a:r>
            <a:endParaRPr/>
          </a:p>
          <a:p>
            <a:pPr indent="0" lvl="0" marL="0" rtl="0" algn="l">
              <a:spcBef>
                <a:spcPts val="0"/>
              </a:spcBef>
              <a:spcAft>
                <a:spcPts val="0"/>
              </a:spcAft>
              <a:buNone/>
            </a:pPr>
            <a:r>
              <a:rPr lang="en"/>
              <a:t>Hackathons: </a:t>
            </a:r>
            <a:r>
              <a:rPr lang="en" u="sng">
                <a:solidFill>
                  <a:schemeClr val="hlink"/>
                </a:solidFill>
                <a:hlinkClick r:id="rId2"/>
              </a:rPr>
              <a:t>https://mlh.io/seasons/na-2019/events</a:t>
            </a:r>
            <a:endParaRPr/>
          </a:p>
          <a:p>
            <a:pPr indent="-298450" lvl="0" marL="457200" rtl="0" algn="l">
              <a:spcBef>
                <a:spcPts val="0"/>
              </a:spcBef>
              <a:spcAft>
                <a:spcPts val="0"/>
              </a:spcAft>
              <a:buSzPts val="1100"/>
              <a:buChar char="-"/>
            </a:pPr>
            <a:r>
              <a:rPr lang="en"/>
              <a:t>ShellHacks: </a:t>
            </a:r>
            <a:r>
              <a:rPr lang="en" u="sng">
                <a:solidFill>
                  <a:schemeClr val="hlink"/>
                </a:solidFill>
                <a:hlinkClick r:id="rId3"/>
              </a:rPr>
              <a:t>https://shellhacks.net/</a:t>
            </a:r>
            <a:endParaRPr/>
          </a:p>
          <a:p>
            <a:pPr indent="-298450" lvl="0" marL="457200" rtl="0" algn="l">
              <a:spcBef>
                <a:spcPts val="0"/>
              </a:spcBef>
              <a:spcAft>
                <a:spcPts val="0"/>
              </a:spcAft>
              <a:buSzPts val="1100"/>
              <a:buChar char="-"/>
            </a:pPr>
            <a:r>
              <a:rPr lang="en"/>
              <a:t>HackGSU: </a:t>
            </a:r>
            <a:r>
              <a:rPr lang="en" u="sng">
                <a:solidFill>
                  <a:schemeClr val="hlink"/>
                </a:solidFill>
                <a:hlinkClick r:id="rId4"/>
              </a:rPr>
              <a:t>http://hackgsu.com/</a:t>
            </a:r>
            <a:endParaRPr/>
          </a:p>
          <a:p>
            <a:pPr indent="-298450" lvl="0" marL="457200" rtl="0" algn="l">
              <a:spcBef>
                <a:spcPts val="0"/>
              </a:spcBef>
              <a:spcAft>
                <a:spcPts val="0"/>
              </a:spcAft>
              <a:buSzPts val="1100"/>
              <a:buChar char="-"/>
            </a:pPr>
            <a:r>
              <a:rPr lang="en"/>
              <a:t>HackGT: </a:t>
            </a:r>
            <a:r>
              <a:rPr lang="en" u="sng">
                <a:solidFill>
                  <a:schemeClr val="hlink"/>
                </a:solidFill>
                <a:hlinkClick r:id="rId5"/>
              </a:rPr>
              <a:t>https://2018.hack.gt/</a:t>
            </a:r>
            <a:endParaRPr/>
          </a:p>
          <a:p>
            <a:pPr indent="-298450" lvl="0" marL="457200" rtl="0" algn="l">
              <a:spcBef>
                <a:spcPts val="0"/>
              </a:spcBef>
              <a:spcAft>
                <a:spcPts val="0"/>
              </a:spcAft>
              <a:buSzPts val="1100"/>
              <a:buChar char="-"/>
            </a:pPr>
            <a:r>
              <a:rPr lang="en"/>
              <a:t>HackFSU: </a:t>
            </a:r>
            <a:r>
              <a:rPr lang="en" u="sng">
                <a:solidFill>
                  <a:schemeClr val="hlink"/>
                </a:solidFill>
                <a:hlinkClick r:id="rId6"/>
              </a:rPr>
              <a:t>https://hackfsu.com/</a:t>
            </a:r>
            <a:endParaRPr/>
          </a:p>
          <a:p>
            <a:pPr indent="-298450" lvl="0" marL="457200" rtl="0" algn="l">
              <a:spcBef>
                <a:spcPts val="0"/>
              </a:spcBef>
              <a:spcAft>
                <a:spcPts val="0"/>
              </a:spcAft>
              <a:buSzPts val="1100"/>
              <a:buChar char="-"/>
            </a:pPr>
            <a:r>
              <a:rPr lang="en"/>
              <a:t>SwampHacks: </a:t>
            </a:r>
            <a:r>
              <a:rPr lang="en" u="sng">
                <a:solidFill>
                  <a:schemeClr val="hlink"/>
                </a:solidFill>
                <a:hlinkClick r:id="rId7"/>
              </a:rPr>
              <a:t>https://2019.swamphacks.com/</a:t>
            </a:r>
            <a:endParaRPr/>
          </a:p>
          <a:p>
            <a:pPr indent="-298450" lvl="0" marL="457200" rtl="0" algn="l">
              <a:spcBef>
                <a:spcPts val="0"/>
              </a:spcBef>
              <a:spcAft>
                <a:spcPts val="0"/>
              </a:spcAft>
              <a:buSzPts val="1100"/>
              <a:buChar char="-"/>
            </a:pPr>
            <a:r>
              <a:rPr lang="en"/>
              <a:t>MangoHacks: </a:t>
            </a:r>
            <a:r>
              <a:rPr lang="en" u="sng">
                <a:solidFill>
                  <a:schemeClr val="hlink"/>
                </a:solidFill>
                <a:hlinkClick r:id="rId8"/>
              </a:rPr>
              <a:t>https://mangohacks.com/</a:t>
            </a:r>
            <a:endParaRPr/>
          </a:p>
          <a:p>
            <a:pPr indent="-298450" lvl="0" marL="457200" rtl="0" algn="l">
              <a:spcBef>
                <a:spcPts val="0"/>
              </a:spcBef>
              <a:spcAft>
                <a:spcPts val="0"/>
              </a:spcAft>
              <a:buSzPts val="1100"/>
              <a:buChar char="-"/>
            </a:pPr>
            <a:r>
              <a:rPr lang="en"/>
              <a:t>KnightHacks: </a:t>
            </a:r>
            <a:r>
              <a:rPr lang="en" u="sng">
                <a:solidFill>
                  <a:schemeClr val="hlink"/>
                </a:solidFill>
                <a:hlinkClick r:id="rId9"/>
              </a:rPr>
              <a:t>https://knighthacks.org/</a:t>
            </a: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60b50fcd2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60b50fcd2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60b50fcd2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60b50fcd2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63d48c4e94_6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63d48c4e94_6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6093874b9d_6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6093874b9d_6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093874b9d_6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093874b9d_6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47822ca6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47822ca6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Tab Bars are easy to reach with your thumb. They are always visible, allowing for easy navigation and clear guidance</a:t>
            </a:r>
            <a:endParaRPr sz="1200"/>
          </a:p>
          <a:p>
            <a:pPr indent="-304800" lvl="0" marL="457200" rtl="0" algn="l">
              <a:spcBef>
                <a:spcPts val="0"/>
              </a:spcBef>
              <a:spcAft>
                <a:spcPts val="0"/>
              </a:spcAft>
              <a:buSzPts val="1200"/>
              <a:buChar char="●"/>
            </a:pPr>
            <a:r>
              <a:rPr lang="en" sz="1200">
                <a:highlight>
                  <a:srgbClr val="FFFFFF"/>
                </a:highlight>
              </a:rPr>
              <a:t>Layered Content: Keep the user in the original context and overlay additional information only when the user wants to</a:t>
            </a:r>
            <a:endParaRPr sz="1200">
              <a:highlight>
                <a:srgbClr val="FFFFFF"/>
              </a:highlight>
            </a:endParaRPr>
          </a:p>
          <a:p>
            <a:pPr indent="-304800" lvl="0" marL="457200" rtl="0" algn="l">
              <a:spcBef>
                <a:spcPts val="0"/>
              </a:spcBef>
              <a:spcAft>
                <a:spcPts val="0"/>
              </a:spcAft>
              <a:buSzPts val="1200"/>
              <a:buChar char="●"/>
            </a:pPr>
            <a:r>
              <a:rPr lang="en" sz="1200">
                <a:highlight>
                  <a:srgbClr val="FFFFFF"/>
                </a:highlight>
              </a:rPr>
              <a:t>Visual Trends: Include color and white space</a:t>
            </a:r>
            <a:endParaRPr sz="1200">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47822ca6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47822ca6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093874b9d_6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093874b9d_6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3d48c4e9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3d48c4e9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Business intelligence (BI) is a broad term that encompasses applications, technologies, and processes for gathering, storing, accessing, and analyzing data to help business users make better decisions</a:t>
            </a:r>
            <a:endParaRPr/>
          </a:p>
          <a:p>
            <a:pPr indent="0" lvl="0" marL="0" rtl="0" algn="l">
              <a:spcBef>
                <a:spcPts val="0"/>
              </a:spcBef>
              <a:spcAft>
                <a:spcPts val="0"/>
              </a:spcAft>
              <a:buNone/>
            </a:pPr>
            <a:r>
              <a:rPr lang="en"/>
              <a:t>Includes both“getting data out” and“getting data in”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0b50fcd2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0b50fcd2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https://www.sas.com/en_us/insights/analytics/data-mining.html</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3d48c4e94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3d48c4e94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https://hackerbits.com/data/history-of-data-mining/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3.png"/><Relationship Id="rId4" Type="http://schemas.openxmlformats.org/officeDocument/2006/relationships/image" Target="../media/image4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5.png"/><Relationship Id="rId4" Type="http://schemas.openxmlformats.org/officeDocument/2006/relationships/image" Target="../media/image3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 Id="rId3" Type="http://schemas.openxmlformats.org/officeDocument/2006/relationships/image" Target="../media/image4.png"/><Relationship Id="rId4" Type="http://schemas.openxmlformats.org/officeDocument/2006/relationships/image" Target="../media/image3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grpSp>
        <p:nvGrpSpPr>
          <p:cNvPr id="10" name="Google Shape;10;p2"/>
          <p:cNvGrpSpPr/>
          <p:nvPr/>
        </p:nvGrpSpPr>
        <p:grpSpPr>
          <a:xfrm>
            <a:off x="431996" y="-254926"/>
            <a:ext cx="8280000" cy="4772749"/>
            <a:chOff x="431996" y="42474"/>
            <a:chExt cx="8280000" cy="4772749"/>
          </a:xfrm>
        </p:grpSpPr>
        <p:sp>
          <p:nvSpPr>
            <p:cNvPr id="11" name="Google Shape;11;p2"/>
            <p:cNvSpPr txBox="1"/>
            <p:nvPr/>
          </p:nvSpPr>
          <p:spPr>
            <a:xfrm>
              <a:off x="431996" y="494260"/>
              <a:ext cx="8280000" cy="4155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5000" u="none" cap="none" strike="noStrike">
                  <a:solidFill>
                    <a:srgbClr val="FFFFFF"/>
                  </a:solidFill>
                  <a:latin typeface="Quicksand"/>
                  <a:ea typeface="Quicksand"/>
                  <a:cs typeface="Quicksand"/>
                  <a:sym typeface="Quicksand"/>
                </a:rPr>
                <a:t>welcome to</a:t>
              </a:r>
              <a:endParaRPr sz="5000">
                <a:solidFill>
                  <a:srgbClr val="FFFFFF"/>
                </a:solidFill>
              </a:endParaRPr>
            </a:p>
            <a:p>
              <a:pPr indent="0" lvl="0" marL="0" marR="0" rtl="0" algn="ctr">
                <a:spcBef>
                  <a:spcPts val="0"/>
                </a:spcBef>
                <a:spcAft>
                  <a:spcPts val="0"/>
                </a:spcAft>
                <a:buNone/>
              </a:pPr>
              <a:r>
                <a:t/>
              </a:r>
              <a:endParaRPr b="1" i="0" sz="5000" u="none" cap="none" strike="noStrike">
                <a:solidFill>
                  <a:srgbClr val="EE6D2F"/>
                </a:solidFill>
                <a:latin typeface="Quicksand"/>
                <a:ea typeface="Quicksand"/>
                <a:cs typeface="Quicksand"/>
                <a:sym typeface="Quicksand"/>
              </a:endParaRPr>
            </a:p>
            <a:p>
              <a:pPr indent="0" lvl="0" marL="0" marR="0" rtl="0" algn="ctr">
                <a:spcBef>
                  <a:spcPts val="0"/>
                </a:spcBef>
                <a:spcAft>
                  <a:spcPts val="0"/>
                </a:spcAft>
                <a:buNone/>
              </a:pPr>
              <a:r>
                <a:t/>
              </a:r>
              <a:endParaRPr b="1" i="0" sz="5000" u="none" cap="none" strike="noStrike">
                <a:solidFill>
                  <a:srgbClr val="EE6D2F"/>
                </a:solidFill>
                <a:latin typeface="Quicksand"/>
                <a:ea typeface="Quicksand"/>
                <a:cs typeface="Quicksand"/>
                <a:sym typeface="Quicksand"/>
              </a:endParaRPr>
            </a:p>
            <a:p>
              <a:pPr indent="0" lvl="0" marL="0" marR="0" rtl="0" algn="ctr">
                <a:spcBef>
                  <a:spcPts val="0"/>
                </a:spcBef>
                <a:spcAft>
                  <a:spcPts val="0"/>
                </a:spcAft>
                <a:buNone/>
              </a:pPr>
              <a:r>
                <a:t/>
              </a:r>
              <a:endParaRPr b="1" i="0" sz="5000" u="none" cap="none" strike="noStrike">
                <a:solidFill>
                  <a:srgbClr val="EE6D2F"/>
                </a:solidFill>
                <a:latin typeface="Quicksand"/>
                <a:ea typeface="Quicksand"/>
                <a:cs typeface="Quicksand"/>
                <a:sym typeface="Quicksand"/>
              </a:endParaRPr>
            </a:p>
          </p:txBody>
        </p:sp>
        <p:pic>
          <p:nvPicPr>
            <p:cNvPr id="12" name="Google Shape;12;p2"/>
            <p:cNvPicPr preferRelativeResize="0"/>
            <p:nvPr/>
          </p:nvPicPr>
          <p:blipFill rotWithShape="1">
            <a:blip r:embed="rId3">
              <a:alphaModFix/>
            </a:blip>
            <a:srcRect b="0" l="0" r="0" t="0"/>
            <a:stretch/>
          </p:blipFill>
          <p:spPr>
            <a:xfrm>
              <a:off x="2185624" y="42474"/>
              <a:ext cx="4772749" cy="4772749"/>
            </a:xfrm>
            <a:prstGeom prst="rect">
              <a:avLst/>
            </a:prstGeom>
            <a:noFill/>
            <a:ln>
              <a:noFill/>
            </a:ln>
          </p:spPr>
        </p:pic>
        <p:sp>
          <p:nvSpPr>
            <p:cNvPr id="13" name="Google Shape;13;p2"/>
            <p:cNvSpPr/>
            <p:nvPr/>
          </p:nvSpPr>
          <p:spPr>
            <a:xfrm>
              <a:off x="1523994" y="3537091"/>
              <a:ext cx="60960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3600" u="none" cap="none" strike="noStrike">
                  <a:solidFill>
                    <a:srgbClr val="FFFFFF"/>
                  </a:solidFill>
                  <a:latin typeface="Quicksand"/>
                  <a:ea typeface="Quicksand"/>
                  <a:cs typeface="Quicksand"/>
                  <a:sym typeface="Quicksand"/>
                </a:rPr>
                <a:t>please check-in at</a:t>
              </a:r>
              <a:r>
                <a:rPr b="1" lang="en" sz="3600">
                  <a:solidFill>
                    <a:srgbClr val="FFFFFF"/>
                  </a:solidFill>
                  <a:latin typeface="Quicksand"/>
                  <a:ea typeface="Quicksand"/>
                  <a:cs typeface="Quicksand"/>
                  <a:sym typeface="Quicksand"/>
                </a:rPr>
                <a:t> gatortechuf.com</a:t>
              </a:r>
              <a:endParaRPr b="1" sz="3600">
                <a:solidFill>
                  <a:srgbClr val="FFFFFF"/>
                </a:solidFill>
                <a:latin typeface="Quicksand"/>
                <a:ea typeface="Quicksand"/>
                <a:cs typeface="Quicksand"/>
                <a:sym typeface="Quicksand"/>
              </a:endParaRPr>
            </a:p>
          </p:txBody>
        </p:sp>
      </p:gr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ch Corner Content">
  <p:cSld name="MAIN_POINT_1">
    <p:bg>
      <p:bgPr>
        <a:solidFill>
          <a:srgbClr val="17E7C3"/>
        </a:solidFill>
      </p:bgPr>
    </p:bg>
    <p:spTree>
      <p:nvGrpSpPr>
        <p:cNvPr id="39" name="Shape 39"/>
        <p:cNvGrpSpPr/>
        <p:nvPr/>
      </p:nvGrpSpPr>
      <p:grpSpPr>
        <a:xfrm>
          <a:off x="0" y="0"/>
          <a:ext cx="0" cy="0"/>
          <a:chOff x="0" y="0"/>
          <a:chExt cx="0" cy="0"/>
        </a:xfrm>
      </p:grpSpPr>
      <p:sp>
        <p:nvSpPr>
          <p:cNvPr id="40" name="Google Shape;40;p11"/>
          <p:cNvSpPr/>
          <p:nvPr/>
        </p:nvSpPr>
        <p:spPr>
          <a:xfrm>
            <a:off x="1074775" y="1607648"/>
            <a:ext cx="2712900" cy="3192000"/>
          </a:xfrm>
          <a:prstGeom prst="roundRect">
            <a:avLst>
              <a:gd fmla="val 16667" name="adj"/>
            </a:avLst>
          </a:prstGeom>
          <a:solidFill>
            <a:srgbClr val="FFAB40"/>
          </a:solidFill>
          <a:ln cap="flat" cmpd="sng" w="12700">
            <a:solidFill>
              <a:srgbClr val="17E7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 name="Google Shape;41;p11"/>
          <p:cNvSpPr txBox="1"/>
          <p:nvPr/>
        </p:nvSpPr>
        <p:spPr>
          <a:xfrm>
            <a:off x="1526797" y="256619"/>
            <a:ext cx="7281300" cy="382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5500">
                <a:solidFill>
                  <a:srgbClr val="FFFFFF"/>
                </a:solidFill>
                <a:latin typeface="Quicksand"/>
                <a:ea typeface="Quicksand"/>
                <a:cs typeface="Quicksand"/>
                <a:sym typeface="Quicksand"/>
              </a:rPr>
              <a:t>this week in tech…</a:t>
            </a:r>
            <a:endParaRPr sz="5500"/>
          </a:p>
        </p:txBody>
      </p:sp>
      <p:sp>
        <p:nvSpPr>
          <p:cNvPr id="42" name="Google Shape;42;p11"/>
          <p:cNvSpPr/>
          <p:nvPr/>
        </p:nvSpPr>
        <p:spPr>
          <a:xfrm>
            <a:off x="5158400" y="1607648"/>
            <a:ext cx="2712900" cy="3192000"/>
          </a:xfrm>
          <a:prstGeom prst="roundRect">
            <a:avLst>
              <a:gd fmla="val 16667" name="adj"/>
            </a:avLst>
          </a:prstGeom>
          <a:solidFill>
            <a:srgbClr val="FFAB40"/>
          </a:solidFill>
          <a:ln cap="flat" cmpd="sng" w="12700">
            <a:solidFill>
              <a:srgbClr val="17E7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nect with us">
  <p:cSld name="CAPTION_ONLY_1">
    <p:bg>
      <p:bgPr>
        <a:solidFill>
          <a:srgbClr val="FF9F1A"/>
        </a:solidFill>
      </p:bgPr>
    </p:bg>
    <p:spTree>
      <p:nvGrpSpPr>
        <p:cNvPr id="43" name="Shape 43"/>
        <p:cNvGrpSpPr/>
        <p:nvPr/>
      </p:nvGrpSpPr>
      <p:grpSpPr>
        <a:xfrm>
          <a:off x="0" y="0"/>
          <a:ext cx="0" cy="0"/>
          <a:chOff x="0" y="0"/>
          <a:chExt cx="0" cy="0"/>
        </a:xfrm>
      </p:grpSpPr>
      <p:sp>
        <p:nvSpPr>
          <p:cNvPr id="44" name="Google Shape;44;p12"/>
          <p:cNvSpPr txBox="1"/>
          <p:nvPr/>
        </p:nvSpPr>
        <p:spPr>
          <a:xfrm>
            <a:off x="628650" y="375047"/>
            <a:ext cx="7886700" cy="9942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5400"/>
              <a:buFont typeface="Quicksand"/>
              <a:buNone/>
            </a:pPr>
            <a:r>
              <a:rPr b="1" i="0" lang="en" sz="5400" u="none" cap="none" strike="noStrike">
                <a:solidFill>
                  <a:schemeClr val="lt1"/>
                </a:solidFill>
                <a:latin typeface="Quicksand"/>
                <a:ea typeface="Quicksand"/>
                <a:cs typeface="Quicksand"/>
                <a:sym typeface="Quicksand"/>
              </a:rPr>
              <a:t>connect with us</a:t>
            </a:r>
            <a:endParaRPr/>
          </a:p>
        </p:txBody>
      </p:sp>
      <p:sp>
        <p:nvSpPr>
          <p:cNvPr id="45" name="Google Shape;45;p12"/>
          <p:cNvSpPr txBox="1"/>
          <p:nvPr/>
        </p:nvSpPr>
        <p:spPr>
          <a:xfrm>
            <a:off x="434350" y="1489450"/>
            <a:ext cx="4196700" cy="15453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2400"/>
              <a:buFont typeface="Arial"/>
              <a:buNone/>
            </a:pPr>
            <a:r>
              <a:rPr b="1" lang="en" sz="3000">
                <a:solidFill>
                  <a:schemeClr val="lt1"/>
                </a:solidFill>
                <a:latin typeface="Quicksand"/>
                <a:ea typeface="Quicksand"/>
                <a:cs typeface="Quicksand"/>
                <a:sym typeface="Quicksand"/>
              </a:rPr>
              <a:t>We meet in Heavener 220 every Tuesday 6:30-7:30</a:t>
            </a:r>
            <a:endParaRPr b="1" sz="2800">
              <a:solidFill>
                <a:schemeClr val="lt1"/>
              </a:solidFill>
              <a:latin typeface="Quicksand"/>
              <a:ea typeface="Quicksand"/>
              <a:cs typeface="Quicksand"/>
              <a:sym typeface="Quicksand"/>
            </a:endParaRPr>
          </a:p>
        </p:txBody>
      </p:sp>
      <p:cxnSp>
        <p:nvCxnSpPr>
          <p:cNvPr id="46" name="Google Shape;46;p12"/>
          <p:cNvCxnSpPr/>
          <p:nvPr/>
        </p:nvCxnSpPr>
        <p:spPr>
          <a:xfrm>
            <a:off x="434340" y="1300639"/>
            <a:ext cx="8298300" cy="0"/>
          </a:xfrm>
          <a:prstGeom prst="straightConnector1">
            <a:avLst/>
          </a:prstGeom>
          <a:noFill/>
          <a:ln cap="flat" cmpd="sng" w="76200">
            <a:solidFill>
              <a:srgbClr val="17E7C3"/>
            </a:solidFill>
            <a:prstDash val="solid"/>
            <a:miter lim="800000"/>
            <a:headEnd len="sm" w="sm" type="none"/>
            <a:tailEnd len="sm" w="sm" type="none"/>
          </a:ln>
        </p:spPr>
      </p:cxnSp>
      <p:pic>
        <p:nvPicPr>
          <p:cNvPr id="47" name="Google Shape;47;p12"/>
          <p:cNvPicPr preferRelativeResize="0"/>
          <p:nvPr/>
        </p:nvPicPr>
        <p:blipFill rotWithShape="1">
          <a:blip r:embed="rId2">
            <a:alphaModFix/>
          </a:blip>
          <a:srcRect b="0" l="0" r="0" t="0"/>
          <a:stretch/>
        </p:blipFill>
        <p:spPr>
          <a:xfrm>
            <a:off x="4914899" y="2007623"/>
            <a:ext cx="3976538" cy="3976538"/>
          </a:xfrm>
          <a:prstGeom prst="rect">
            <a:avLst/>
          </a:prstGeom>
          <a:noFill/>
          <a:ln>
            <a:noFill/>
          </a:ln>
        </p:spPr>
      </p:pic>
      <p:pic>
        <p:nvPicPr>
          <p:cNvPr id="48" name="Google Shape;48;p12"/>
          <p:cNvPicPr preferRelativeResize="0"/>
          <p:nvPr/>
        </p:nvPicPr>
        <p:blipFill rotWithShape="1">
          <a:blip r:embed="rId3">
            <a:alphaModFix/>
          </a:blip>
          <a:srcRect b="0" l="0" r="0" t="0"/>
          <a:stretch/>
        </p:blipFill>
        <p:spPr>
          <a:xfrm>
            <a:off x="755911" y="3034743"/>
            <a:ext cx="1335038" cy="1335038"/>
          </a:xfrm>
          <a:prstGeom prst="rect">
            <a:avLst/>
          </a:prstGeom>
          <a:noFill/>
          <a:ln>
            <a:noFill/>
          </a:ln>
        </p:spPr>
      </p:pic>
      <p:pic>
        <p:nvPicPr>
          <p:cNvPr id="49" name="Google Shape;49;p12"/>
          <p:cNvPicPr preferRelativeResize="0"/>
          <p:nvPr/>
        </p:nvPicPr>
        <p:blipFill rotWithShape="1">
          <a:blip r:embed="rId4">
            <a:alphaModFix/>
          </a:blip>
          <a:srcRect b="0" l="0" r="0" t="0"/>
          <a:stretch/>
        </p:blipFill>
        <p:spPr>
          <a:xfrm>
            <a:off x="2759800" y="2855743"/>
            <a:ext cx="1763700" cy="1763684"/>
          </a:xfrm>
          <a:prstGeom prst="rect">
            <a:avLst/>
          </a:prstGeom>
          <a:noFill/>
          <a:ln>
            <a:noFill/>
          </a:ln>
        </p:spPr>
      </p:pic>
      <p:sp>
        <p:nvSpPr>
          <p:cNvPr id="50" name="Google Shape;50;p12"/>
          <p:cNvSpPr txBox="1"/>
          <p:nvPr/>
        </p:nvSpPr>
        <p:spPr>
          <a:xfrm>
            <a:off x="2938850" y="4192525"/>
            <a:ext cx="1451400" cy="8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Quicksand"/>
                <a:ea typeface="Quicksand"/>
                <a:cs typeface="Quicksand"/>
                <a:sym typeface="Quicksand"/>
              </a:rPr>
              <a:t>gatortechuf@gmail.com</a:t>
            </a:r>
            <a:endParaRPr b="1">
              <a:solidFill>
                <a:schemeClr val="lt1"/>
              </a:solidFill>
              <a:latin typeface="Quicksand"/>
              <a:ea typeface="Quicksand"/>
              <a:cs typeface="Quicksand"/>
              <a:sym typeface="Quicksand"/>
            </a:endParaRPr>
          </a:p>
        </p:txBody>
      </p:sp>
      <p:sp>
        <p:nvSpPr>
          <p:cNvPr id="51" name="Google Shape;51;p12"/>
          <p:cNvSpPr txBox="1"/>
          <p:nvPr/>
        </p:nvSpPr>
        <p:spPr>
          <a:xfrm>
            <a:off x="5802625" y="3959650"/>
            <a:ext cx="3088800" cy="52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Comfortaa"/>
                <a:ea typeface="Comfortaa"/>
                <a:cs typeface="Comfortaa"/>
                <a:sym typeface="Comfortaa"/>
              </a:rPr>
              <a:t>@</a:t>
            </a:r>
            <a:r>
              <a:rPr b="1" lang="en" sz="2500">
                <a:solidFill>
                  <a:srgbClr val="FFFFFF"/>
                </a:solidFill>
                <a:latin typeface="Quicksand"/>
                <a:ea typeface="Quicksand"/>
                <a:cs typeface="Quicksand"/>
                <a:sym typeface="Quicksand"/>
              </a:rPr>
              <a:t> GATORTECH UF</a:t>
            </a:r>
            <a:endParaRPr b="1" sz="2500">
              <a:solidFill>
                <a:srgbClr val="FFFFFF"/>
              </a:solidFill>
              <a:latin typeface="Quicksand"/>
              <a:ea typeface="Quicksand"/>
              <a:cs typeface="Quicksand"/>
              <a:sym typeface="Quicksand"/>
            </a:endParaRPr>
          </a:p>
        </p:txBody>
      </p:sp>
      <p:sp>
        <p:nvSpPr>
          <p:cNvPr id="52" name="Google Shape;52;p12"/>
          <p:cNvSpPr txBox="1"/>
          <p:nvPr/>
        </p:nvSpPr>
        <p:spPr>
          <a:xfrm>
            <a:off x="801663" y="4291875"/>
            <a:ext cx="1243500" cy="3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Quicksand"/>
                <a:ea typeface="Quicksand"/>
                <a:cs typeface="Quicksand"/>
                <a:sym typeface="Quicksand"/>
              </a:rPr>
              <a:t>gatortechuf.slack.com</a:t>
            </a:r>
            <a:endParaRPr b="1">
              <a:solidFill>
                <a:srgbClr val="FFFFFF"/>
              </a:solidFill>
              <a:latin typeface="Quicksand"/>
              <a:ea typeface="Quicksand"/>
              <a:cs typeface="Quicksand"/>
              <a:sym typeface="Quicksand"/>
            </a:endParaRPr>
          </a:p>
        </p:txBody>
      </p:sp>
      <p:sp>
        <p:nvSpPr>
          <p:cNvPr id="53" name="Google Shape;53;p12"/>
          <p:cNvSpPr/>
          <p:nvPr/>
        </p:nvSpPr>
        <p:spPr>
          <a:xfrm>
            <a:off x="5049100" y="3898000"/>
            <a:ext cx="695700" cy="695700"/>
          </a:xfrm>
          <a:prstGeom prst="ellipse">
            <a:avLst/>
          </a:prstGeom>
          <a:solidFill>
            <a:srgbClr val="17E7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EE6D2F"/>
                </a:solidFill>
                <a:latin typeface="Quicksand"/>
                <a:ea typeface="Quicksand"/>
                <a:cs typeface="Quicksand"/>
                <a:sym typeface="Quicksand"/>
              </a:rPr>
              <a:t>in</a:t>
            </a:r>
            <a:endParaRPr b="1" sz="2600">
              <a:solidFill>
                <a:srgbClr val="EE6D2F"/>
              </a:solidFill>
              <a:latin typeface="Quicksand"/>
              <a:ea typeface="Quicksand"/>
              <a:cs typeface="Quicksand"/>
              <a:sym typeface="Quicksan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ansition">
  <p:cSld name="BLANK_2">
    <p:bg>
      <p:bgPr>
        <a:solidFill>
          <a:schemeClr val="accent5"/>
        </a:solidFill>
      </p:bgPr>
    </p:bg>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2">
            <a:alphaModFix amt="30000"/>
          </a:blip>
          <a:srcRect b="0" l="0" r="-5674" t="0"/>
          <a:stretch/>
        </p:blipFill>
        <p:spPr>
          <a:xfrm>
            <a:off x="-271067" y="242486"/>
            <a:ext cx="10141829" cy="4443815"/>
          </a:xfrm>
          <a:prstGeom prst="rect">
            <a:avLst/>
          </a:prstGeom>
          <a:noFill/>
          <a:ln>
            <a:noFill/>
          </a:ln>
        </p:spPr>
      </p:pic>
      <p:sp>
        <p:nvSpPr>
          <p:cNvPr id="58" name="Google Shape;58;p14"/>
          <p:cNvSpPr/>
          <p:nvPr/>
        </p:nvSpPr>
        <p:spPr>
          <a:xfrm>
            <a:off x="1593073" y="1359188"/>
            <a:ext cx="5990400" cy="2403600"/>
          </a:xfrm>
          <a:prstGeom prst="roundRect">
            <a:avLst>
              <a:gd fmla="val 16667" name="adj"/>
            </a:avLst>
          </a:prstGeom>
          <a:solidFill>
            <a:schemeClr val="accent5"/>
          </a:solidFill>
          <a:ln cap="flat" cmpd="sng" w="12700">
            <a:solidFill>
              <a:srgbClr val="10226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_ONLY_2">
  <p:cSld name="CAPTION_ONLY_2">
    <p:bg>
      <p:bgPr>
        <a:solidFill>
          <a:srgbClr val="EE6D2F"/>
        </a:solidFill>
      </p:bgPr>
    </p:bg>
    <p:spTree>
      <p:nvGrpSpPr>
        <p:cNvPr id="59" name="Shape 59"/>
        <p:cNvGrpSpPr/>
        <p:nvPr/>
      </p:nvGrpSpPr>
      <p:grpSpPr>
        <a:xfrm>
          <a:off x="0" y="0"/>
          <a:ext cx="0" cy="0"/>
          <a:chOff x="0" y="0"/>
          <a:chExt cx="0" cy="0"/>
        </a:xfrm>
      </p:grpSpPr>
      <p:sp>
        <p:nvSpPr>
          <p:cNvPr id="60" name="Google Shape;60;p15"/>
          <p:cNvSpPr txBox="1"/>
          <p:nvPr/>
        </p:nvSpPr>
        <p:spPr>
          <a:xfrm>
            <a:off x="628650" y="375047"/>
            <a:ext cx="7886700" cy="9942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5400"/>
              <a:buFont typeface="Quicksand"/>
              <a:buNone/>
            </a:pPr>
            <a:r>
              <a:rPr b="1" lang="en" sz="5400">
                <a:solidFill>
                  <a:schemeClr val="lt1"/>
                </a:solidFill>
                <a:latin typeface="Quicksand"/>
                <a:ea typeface="Quicksand"/>
                <a:cs typeface="Quicksand"/>
                <a:sym typeface="Quicksand"/>
              </a:rPr>
              <a:t>thank you!</a:t>
            </a:r>
            <a:endParaRPr/>
          </a:p>
        </p:txBody>
      </p:sp>
      <p:sp>
        <p:nvSpPr>
          <p:cNvPr id="61" name="Google Shape;61;p15"/>
          <p:cNvSpPr txBox="1"/>
          <p:nvPr/>
        </p:nvSpPr>
        <p:spPr>
          <a:xfrm>
            <a:off x="151625" y="1503900"/>
            <a:ext cx="5049000" cy="13962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2400"/>
              <a:buFont typeface="Arial"/>
              <a:buNone/>
            </a:pPr>
            <a:r>
              <a:rPr b="1" lang="en" sz="3000">
                <a:solidFill>
                  <a:schemeClr val="lt1"/>
                </a:solidFill>
                <a:latin typeface="Quicksand"/>
                <a:ea typeface="Quicksand"/>
                <a:cs typeface="Quicksand"/>
                <a:sym typeface="Quicksand"/>
              </a:rPr>
              <a:t>We meet in Heavener 150 on Tuesdays 6:30-7:30</a:t>
            </a:r>
            <a:endParaRPr b="1" sz="3000">
              <a:solidFill>
                <a:schemeClr val="lt1"/>
              </a:solidFill>
              <a:latin typeface="Quicksand"/>
              <a:ea typeface="Quicksand"/>
              <a:cs typeface="Quicksand"/>
              <a:sym typeface="Quicksand"/>
            </a:endParaRPr>
          </a:p>
          <a:p>
            <a:pPr indent="0" lvl="0" marL="0" marR="0" rtl="0" algn="ctr">
              <a:lnSpc>
                <a:spcPct val="90000"/>
              </a:lnSpc>
              <a:spcBef>
                <a:spcPts val="0"/>
              </a:spcBef>
              <a:spcAft>
                <a:spcPts val="0"/>
              </a:spcAft>
              <a:buClr>
                <a:schemeClr val="lt1"/>
              </a:buClr>
              <a:buSzPts val="2400"/>
              <a:buFont typeface="Arial"/>
              <a:buNone/>
            </a:pPr>
            <a:r>
              <a:t/>
            </a:r>
            <a:endParaRPr b="1" sz="1000" u="sng">
              <a:solidFill>
                <a:schemeClr val="lt1"/>
              </a:solidFill>
              <a:latin typeface="Quicksand"/>
              <a:ea typeface="Quicksand"/>
              <a:cs typeface="Quicksand"/>
              <a:sym typeface="Quicksand"/>
            </a:endParaRPr>
          </a:p>
          <a:p>
            <a:pPr indent="0" lvl="0" marL="0" marR="0" rtl="0" algn="ctr">
              <a:lnSpc>
                <a:spcPct val="90000"/>
              </a:lnSpc>
              <a:spcBef>
                <a:spcPts val="0"/>
              </a:spcBef>
              <a:spcAft>
                <a:spcPts val="0"/>
              </a:spcAft>
              <a:buClr>
                <a:schemeClr val="lt1"/>
              </a:buClr>
              <a:buSzPts val="2400"/>
              <a:buFont typeface="Arial"/>
              <a:buNone/>
            </a:pPr>
            <a:r>
              <a:rPr b="1" lang="en" sz="1800">
                <a:solidFill>
                  <a:schemeClr val="lt1"/>
                </a:solidFill>
                <a:latin typeface="Quicksand"/>
                <a:ea typeface="Quicksand"/>
                <a:cs typeface="Quicksand"/>
                <a:sym typeface="Quicksand"/>
              </a:rPr>
              <a:t>Or visit </a:t>
            </a:r>
            <a:r>
              <a:rPr b="1" lang="en" sz="1800" u="sng">
                <a:solidFill>
                  <a:schemeClr val="lt1"/>
                </a:solidFill>
                <a:latin typeface="Quicksand"/>
                <a:ea typeface="Quicksand"/>
                <a:cs typeface="Quicksand"/>
                <a:sym typeface="Quicksand"/>
              </a:rPr>
              <a:t>gatortechuf.com </a:t>
            </a:r>
            <a:r>
              <a:rPr b="1" lang="en" sz="1800">
                <a:solidFill>
                  <a:schemeClr val="lt1"/>
                </a:solidFill>
                <a:latin typeface="Quicksand"/>
                <a:ea typeface="Quicksand"/>
                <a:cs typeface="Quicksand"/>
                <a:sym typeface="Quicksand"/>
              </a:rPr>
              <a:t>for more info!</a:t>
            </a:r>
            <a:endParaRPr b="1" sz="1800">
              <a:solidFill>
                <a:schemeClr val="lt1"/>
              </a:solidFill>
              <a:latin typeface="Quicksand"/>
              <a:ea typeface="Quicksand"/>
              <a:cs typeface="Quicksand"/>
              <a:sym typeface="Quicksand"/>
            </a:endParaRPr>
          </a:p>
        </p:txBody>
      </p:sp>
      <p:cxnSp>
        <p:nvCxnSpPr>
          <p:cNvPr id="62" name="Google Shape;62;p15"/>
          <p:cNvCxnSpPr/>
          <p:nvPr/>
        </p:nvCxnSpPr>
        <p:spPr>
          <a:xfrm>
            <a:off x="434340" y="1300639"/>
            <a:ext cx="8298300" cy="0"/>
          </a:xfrm>
          <a:prstGeom prst="straightConnector1">
            <a:avLst/>
          </a:prstGeom>
          <a:noFill/>
          <a:ln cap="flat" cmpd="sng" w="76200">
            <a:solidFill>
              <a:srgbClr val="17E7C3"/>
            </a:solidFill>
            <a:prstDash val="solid"/>
            <a:miter lim="800000"/>
            <a:headEnd len="sm" w="sm" type="none"/>
            <a:tailEnd len="sm" w="sm" type="none"/>
          </a:ln>
        </p:spPr>
      </p:cxnSp>
      <p:pic>
        <p:nvPicPr>
          <p:cNvPr id="63" name="Google Shape;63;p15"/>
          <p:cNvPicPr preferRelativeResize="0"/>
          <p:nvPr/>
        </p:nvPicPr>
        <p:blipFill rotWithShape="1">
          <a:blip r:embed="rId2">
            <a:alphaModFix/>
          </a:blip>
          <a:srcRect b="0" l="0" r="0" t="0"/>
          <a:stretch/>
        </p:blipFill>
        <p:spPr>
          <a:xfrm>
            <a:off x="4914899" y="2007623"/>
            <a:ext cx="3976538" cy="3976538"/>
          </a:xfrm>
          <a:prstGeom prst="rect">
            <a:avLst/>
          </a:prstGeom>
          <a:noFill/>
          <a:ln>
            <a:noFill/>
          </a:ln>
        </p:spPr>
      </p:pic>
      <p:pic>
        <p:nvPicPr>
          <p:cNvPr id="64" name="Google Shape;64;p15"/>
          <p:cNvPicPr preferRelativeResize="0"/>
          <p:nvPr/>
        </p:nvPicPr>
        <p:blipFill rotWithShape="1">
          <a:blip r:embed="rId3">
            <a:alphaModFix/>
          </a:blip>
          <a:srcRect b="0" l="0" r="0" t="0"/>
          <a:stretch/>
        </p:blipFill>
        <p:spPr>
          <a:xfrm>
            <a:off x="755911" y="3034743"/>
            <a:ext cx="1335038" cy="1335038"/>
          </a:xfrm>
          <a:prstGeom prst="rect">
            <a:avLst/>
          </a:prstGeom>
          <a:noFill/>
          <a:ln>
            <a:noFill/>
          </a:ln>
        </p:spPr>
      </p:pic>
      <p:pic>
        <p:nvPicPr>
          <p:cNvPr id="65" name="Google Shape;65;p15"/>
          <p:cNvPicPr preferRelativeResize="0"/>
          <p:nvPr/>
        </p:nvPicPr>
        <p:blipFill rotWithShape="1">
          <a:blip r:embed="rId4">
            <a:alphaModFix/>
          </a:blip>
          <a:srcRect b="0" l="0" r="0" t="0"/>
          <a:stretch/>
        </p:blipFill>
        <p:spPr>
          <a:xfrm>
            <a:off x="2759800" y="2855743"/>
            <a:ext cx="1763700" cy="1763684"/>
          </a:xfrm>
          <a:prstGeom prst="rect">
            <a:avLst/>
          </a:prstGeom>
          <a:noFill/>
          <a:ln>
            <a:noFill/>
          </a:ln>
        </p:spPr>
      </p:pic>
      <p:sp>
        <p:nvSpPr>
          <p:cNvPr id="66" name="Google Shape;66;p15"/>
          <p:cNvSpPr txBox="1"/>
          <p:nvPr/>
        </p:nvSpPr>
        <p:spPr>
          <a:xfrm>
            <a:off x="2938850" y="4192525"/>
            <a:ext cx="1451400" cy="8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Quicksand"/>
                <a:ea typeface="Quicksand"/>
                <a:cs typeface="Quicksand"/>
                <a:sym typeface="Quicksand"/>
              </a:rPr>
              <a:t>gatortechuf@gmail.com</a:t>
            </a:r>
            <a:endParaRPr b="1">
              <a:solidFill>
                <a:schemeClr val="lt1"/>
              </a:solidFill>
              <a:latin typeface="Quicksand"/>
              <a:ea typeface="Quicksand"/>
              <a:cs typeface="Quicksand"/>
              <a:sym typeface="Quicksand"/>
            </a:endParaRPr>
          </a:p>
        </p:txBody>
      </p:sp>
      <p:sp>
        <p:nvSpPr>
          <p:cNvPr id="67" name="Google Shape;67;p15"/>
          <p:cNvSpPr txBox="1"/>
          <p:nvPr/>
        </p:nvSpPr>
        <p:spPr>
          <a:xfrm>
            <a:off x="5802625" y="3959650"/>
            <a:ext cx="3088800" cy="52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Comfortaa"/>
                <a:ea typeface="Comfortaa"/>
                <a:cs typeface="Comfortaa"/>
                <a:sym typeface="Comfortaa"/>
              </a:rPr>
              <a:t>@</a:t>
            </a:r>
            <a:r>
              <a:rPr b="1" lang="en" sz="2500">
                <a:solidFill>
                  <a:srgbClr val="FFFFFF"/>
                </a:solidFill>
                <a:latin typeface="Quicksand"/>
                <a:ea typeface="Quicksand"/>
                <a:cs typeface="Quicksand"/>
                <a:sym typeface="Quicksand"/>
              </a:rPr>
              <a:t> GATORTECH UF</a:t>
            </a:r>
            <a:endParaRPr b="1" sz="2500">
              <a:solidFill>
                <a:srgbClr val="FFFFFF"/>
              </a:solidFill>
              <a:latin typeface="Quicksand"/>
              <a:ea typeface="Quicksand"/>
              <a:cs typeface="Quicksand"/>
              <a:sym typeface="Quicksand"/>
            </a:endParaRPr>
          </a:p>
        </p:txBody>
      </p:sp>
      <p:sp>
        <p:nvSpPr>
          <p:cNvPr id="68" name="Google Shape;68;p15"/>
          <p:cNvSpPr txBox="1"/>
          <p:nvPr/>
        </p:nvSpPr>
        <p:spPr>
          <a:xfrm>
            <a:off x="801663" y="4291875"/>
            <a:ext cx="1243500" cy="3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Quicksand"/>
                <a:ea typeface="Quicksand"/>
                <a:cs typeface="Quicksand"/>
                <a:sym typeface="Quicksand"/>
              </a:rPr>
              <a:t>gatortechuf.slack.com</a:t>
            </a:r>
            <a:endParaRPr b="1">
              <a:solidFill>
                <a:srgbClr val="FFFFFF"/>
              </a:solidFill>
              <a:latin typeface="Quicksand"/>
              <a:ea typeface="Quicksand"/>
              <a:cs typeface="Quicksand"/>
              <a:sym typeface="Quicksand"/>
            </a:endParaRPr>
          </a:p>
        </p:txBody>
      </p:sp>
      <p:sp>
        <p:nvSpPr>
          <p:cNvPr id="69" name="Google Shape;69;p15"/>
          <p:cNvSpPr/>
          <p:nvPr/>
        </p:nvSpPr>
        <p:spPr>
          <a:xfrm>
            <a:off x="5049100" y="3898000"/>
            <a:ext cx="695700" cy="695700"/>
          </a:xfrm>
          <a:prstGeom prst="ellipse">
            <a:avLst/>
          </a:prstGeom>
          <a:solidFill>
            <a:srgbClr val="17E7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EE6D2F"/>
                </a:solidFill>
                <a:latin typeface="Quicksand"/>
                <a:ea typeface="Quicksand"/>
                <a:cs typeface="Quicksand"/>
                <a:sym typeface="Quicksand"/>
              </a:rPr>
              <a:t>in</a:t>
            </a:r>
            <a:endParaRPr b="1" sz="2600">
              <a:solidFill>
                <a:srgbClr val="EE6D2F"/>
              </a:solidFill>
              <a:latin typeface="Quicksand"/>
              <a:ea typeface="Quicksand"/>
              <a:cs typeface="Quicksand"/>
              <a:sym typeface="Quicksan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rgbClr val="EE6D2F"/>
        </a:solidFill>
      </p:bgPr>
    </p:bg>
    <p:spTree>
      <p:nvGrpSpPr>
        <p:cNvPr id="70" name="Shape 70"/>
        <p:cNvGrpSpPr/>
        <p:nvPr/>
      </p:nvGrpSpPr>
      <p:grpSpPr>
        <a:xfrm>
          <a:off x="0" y="0"/>
          <a:ext cx="0" cy="0"/>
          <a:chOff x="0" y="0"/>
          <a:chExt cx="0" cy="0"/>
        </a:xfrm>
      </p:grpSpPr>
      <p:sp>
        <p:nvSpPr>
          <p:cNvPr id="71" name="Google Shape;71;p16"/>
          <p:cNvSpPr/>
          <p:nvPr/>
        </p:nvSpPr>
        <p:spPr>
          <a:xfrm>
            <a:off x="765810" y="297180"/>
            <a:ext cx="7520700" cy="1072200"/>
          </a:xfrm>
          <a:prstGeom prst="roundRect">
            <a:avLst>
              <a:gd fmla="val 16667" name="adj"/>
            </a:avLst>
          </a:prstGeom>
          <a:solidFill>
            <a:srgbClr val="17E7C3"/>
          </a:solidFill>
          <a:ln cap="flat" cmpd="sng" w="12700">
            <a:solidFill>
              <a:srgbClr val="17E7C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4500">
                <a:solidFill>
                  <a:schemeClr val="lt1"/>
                </a:solidFill>
                <a:latin typeface="Quicksand"/>
                <a:ea typeface="Quicksand"/>
                <a:cs typeface="Quicksand"/>
                <a:sym typeface="Quicksand"/>
              </a:rPr>
              <a:t>content</a:t>
            </a:r>
            <a:endParaRPr sz="11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_ONLY_3">
  <p:cSld name="CAPTION_ONLY_3">
    <p:bg>
      <p:bgPr>
        <a:solidFill>
          <a:srgbClr val="EE6D2F"/>
        </a:solidFill>
      </p:bgPr>
    </p:bg>
    <p:spTree>
      <p:nvGrpSpPr>
        <p:cNvPr id="72" name="Shape 72"/>
        <p:cNvGrpSpPr/>
        <p:nvPr/>
      </p:nvGrpSpPr>
      <p:grpSpPr>
        <a:xfrm>
          <a:off x="0" y="0"/>
          <a:ext cx="0" cy="0"/>
          <a:chOff x="0" y="0"/>
          <a:chExt cx="0" cy="0"/>
        </a:xfrm>
      </p:grpSpPr>
      <p:sp>
        <p:nvSpPr>
          <p:cNvPr id="73" name="Google Shape;73;p17"/>
          <p:cNvSpPr txBox="1"/>
          <p:nvPr/>
        </p:nvSpPr>
        <p:spPr>
          <a:xfrm>
            <a:off x="628650" y="375047"/>
            <a:ext cx="7886700" cy="9942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5400"/>
              <a:buFont typeface="Quicksand"/>
              <a:buNone/>
            </a:pPr>
            <a:r>
              <a:rPr b="1" i="0" lang="en" sz="5400" u="none" cap="none" strike="noStrike">
                <a:solidFill>
                  <a:schemeClr val="lt1"/>
                </a:solidFill>
                <a:latin typeface="Quicksand"/>
                <a:ea typeface="Quicksand"/>
                <a:cs typeface="Quicksand"/>
                <a:sym typeface="Quicksand"/>
              </a:rPr>
              <a:t>connect with us</a:t>
            </a:r>
            <a:endParaRPr/>
          </a:p>
        </p:txBody>
      </p:sp>
      <p:sp>
        <p:nvSpPr>
          <p:cNvPr id="74" name="Google Shape;74;p17"/>
          <p:cNvSpPr txBox="1"/>
          <p:nvPr/>
        </p:nvSpPr>
        <p:spPr>
          <a:xfrm>
            <a:off x="434350" y="1489450"/>
            <a:ext cx="4196700" cy="1545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2400"/>
              <a:buFont typeface="Arial"/>
              <a:buNone/>
            </a:pPr>
            <a:r>
              <a:rPr b="1" lang="en" sz="2800">
                <a:solidFill>
                  <a:schemeClr val="lt1"/>
                </a:solidFill>
                <a:latin typeface="Quicksand"/>
                <a:ea typeface="Quicksand"/>
                <a:cs typeface="Quicksand"/>
                <a:sym typeface="Quicksand"/>
              </a:rPr>
              <a:t>What’s the tech meme of the week?</a:t>
            </a:r>
            <a:endParaRPr sz="2800"/>
          </a:p>
        </p:txBody>
      </p:sp>
      <p:cxnSp>
        <p:nvCxnSpPr>
          <p:cNvPr id="75" name="Google Shape;75;p17"/>
          <p:cNvCxnSpPr/>
          <p:nvPr/>
        </p:nvCxnSpPr>
        <p:spPr>
          <a:xfrm>
            <a:off x="434340" y="1300639"/>
            <a:ext cx="8298300" cy="0"/>
          </a:xfrm>
          <a:prstGeom prst="straightConnector1">
            <a:avLst/>
          </a:prstGeom>
          <a:noFill/>
          <a:ln cap="flat" cmpd="sng" w="76200">
            <a:solidFill>
              <a:srgbClr val="17E7C3"/>
            </a:solidFill>
            <a:prstDash val="solid"/>
            <a:miter lim="800000"/>
            <a:headEnd len="sm" w="sm" type="none"/>
            <a:tailEnd len="sm" w="sm" type="none"/>
          </a:ln>
        </p:spPr>
      </p:cxnSp>
      <p:pic>
        <p:nvPicPr>
          <p:cNvPr id="76" name="Google Shape;76;p17"/>
          <p:cNvPicPr preferRelativeResize="0"/>
          <p:nvPr/>
        </p:nvPicPr>
        <p:blipFill rotWithShape="1">
          <a:blip r:embed="rId2">
            <a:alphaModFix/>
          </a:blip>
          <a:srcRect b="0" l="0" r="0" t="0"/>
          <a:stretch/>
        </p:blipFill>
        <p:spPr>
          <a:xfrm>
            <a:off x="4914899" y="2007623"/>
            <a:ext cx="3976538" cy="3976538"/>
          </a:xfrm>
          <a:prstGeom prst="rect">
            <a:avLst/>
          </a:prstGeom>
          <a:noFill/>
          <a:ln>
            <a:noFill/>
          </a:ln>
        </p:spPr>
      </p:pic>
      <p:pic>
        <p:nvPicPr>
          <p:cNvPr id="77" name="Google Shape;77;p17"/>
          <p:cNvPicPr preferRelativeResize="0"/>
          <p:nvPr/>
        </p:nvPicPr>
        <p:blipFill rotWithShape="1">
          <a:blip r:embed="rId3">
            <a:alphaModFix/>
          </a:blip>
          <a:srcRect b="0" l="0" r="0" t="0"/>
          <a:stretch/>
        </p:blipFill>
        <p:spPr>
          <a:xfrm>
            <a:off x="755911" y="3034743"/>
            <a:ext cx="1335038" cy="1335038"/>
          </a:xfrm>
          <a:prstGeom prst="rect">
            <a:avLst/>
          </a:prstGeom>
          <a:noFill/>
          <a:ln>
            <a:noFill/>
          </a:ln>
        </p:spPr>
      </p:pic>
      <p:pic>
        <p:nvPicPr>
          <p:cNvPr id="78" name="Google Shape;78;p17"/>
          <p:cNvPicPr preferRelativeResize="0"/>
          <p:nvPr/>
        </p:nvPicPr>
        <p:blipFill rotWithShape="1">
          <a:blip r:embed="rId4">
            <a:alphaModFix/>
          </a:blip>
          <a:srcRect b="0" l="0" r="0" t="0"/>
          <a:stretch/>
        </p:blipFill>
        <p:spPr>
          <a:xfrm>
            <a:off x="2759800" y="2855743"/>
            <a:ext cx="1763700" cy="1763684"/>
          </a:xfrm>
          <a:prstGeom prst="rect">
            <a:avLst/>
          </a:prstGeom>
          <a:noFill/>
          <a:ln>
            <a:noFill/>
          </a:ln>
        </p:spPr>
      </p:pic>
      <p:sp>
        <p:nvSpPr>
          <p:cNvPr id="79" name="Google Shape;79;p17"/>
          <p:cNvSpPr txBox="1"/>
          <p:nvPr/>
        </p:nvSpPr>
        <p:spPr>
          <a:xfrm>
            <a:off x="2938850" y="4192525"/>
            <a:ext cx="1451400" cy="8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Quicksand"/>
                <a:ea typeface="Quicksand"/>
                <a:cs typeface="Quicksand"/>
                <a:sym typeface="Quicksand"/>
              </a:rPr>
              <a:t>gatortechuf@gmail.com</a:t>
            </a:r>
            <a:endParaRPr b="1">
              <a:solidFill>
                <a:schemeClr val="lt1"/>
              </a:solidFill>
              <a:latin typeface="Quicksand"/>
              <a:ea typeface="Quicksand"/>
              <a:cs typeface="Quicksand"/>
              <a:sym typeface="Quicksand"/>
            </a:endParaRPr>
          </a:p>
        </p:txBody>
      </p:sp>
      <p:sp>
        <p:nvSpPr>
          <p:cNvPr id="80" name="Google Shape;80;p17"/>
          <p:cNvSpPr txBox="1"/>
          <p:nvPr/>
        </p:nvSpPr>
        <p:spPr>
          <a:xfrm>
            <a:off x="5802625" y="3959650"/>
            <a:ext cx="3088800" cy="52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Comfortaa"/>
                <a:ea typeface="Comfortaa"/>
                <a:cs typeface="Comfortaa"/>
                <a:sym typeface="Comfortaa"/>
              </a:rPr>
              <a:t>@</a:t>
            </a:r>
            <a:r>
              <a:rPr b="1" lang="en" sz="2500">
                <a:solidFill>
                  <a:srgbClr val="FFFFFF"/>
                </a:solidFill>
                <a:latin typeface="Quicksand"/>
                <a:ea typeface="Quicksand"/>
                <a:cs typeface="Quicksand"/>
                <a:sym typeface="Quicksand"/>
              </a:rPr>
              <a:t> GATORTECH UF</a:t>
            </a:r>
            <a:endParaRPr b="1" sz="2500">
              <a:solidFill>
                <a:srgbClr val="FFFFFF"/>
              </a:solidFill>
              <a:latin typeface="Quicksand"/>
              <a:ea typeface="Quicksand"/>
              <a:cs typeface="Quicksand"/>
              <a:sym typeface="Quicksand"/>
            </a:endParaRPr>
          </a:p>
        </p:txBody>
      </p:sp>
      <p:sp>
        <p:nvSpPr>
          <p:cNvPr id="81" name="Google Shape;81;p17"/>
          <p:cNvSpPr txBox="1"/>
          <p:nvPr/>
        </p:nvSpPr>
        <p:spPr>
          <a:xfrm>
            <a:off x="801663" y="4291875"/>
            <a:ext cx="1243500" cy="3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Quicksand"/>
                <a:ea typeface="Quicksand"/>
                <a:cs typeface="Quicksand"/>
                <a:sym typeface="Quicksand"/>
              </a:rPr>
              <a:t>gatortechuf.slack.com</a:t>
            </a:r>
            <a:endParaRPr b="1">
              <a:solidFill>
                <a:srgbClr val="FFFFFF"/>
              </a:solidFill>
              <a:latin typeface="Quicksand"/>
              <a:ea typeface="Quicksand"/>
              <a:cs typeface="Quicksand"/>
              <a:sym typeface="Quicksand"/>
            </a:endParaRPr>
          </a:p>
        </p:txBody>
      </p:sp>
      <p:sp>
        <p:nvSpPr>
          <p:cNvPr id="82" name="Google Shape;82;p17"/>
          <p:cNvSpPr/>
          <p:nvPr/>
        </p:nvSpPr>
        <p:spPr>
          <a:xfrm>
            <a:off x="5049100" y="3898000"/>
            <a:ext cx="695700" cy="695700"/>
          </a:xfrm>
          <a:prstGeom prst="ellipse">
            <a:avLst/>
          </a:prstGeom>
          <a:solidFill>
            <a:srgbClr val="17E7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EE6D2F"/>
                </a:solidFill>
                <a:latin typeface="Quicksand"/>
                <a:ea typeface="Quicksand"/>
                <a:cs typeface="Quicksand"/>
                <a:sym typeface="Quicksand"/>
              </a:rPr>
              <a:t>in</a:t>
            </a:r>
            <a:endParaRPr b="1" sz="2600">
              <a:solidFill>
                <a:srgbClr val="EE6D2F"/>
              </a:solidFill>
              <a:latin typeface="Quicksand"/>
              <a:ea typeface="Quicksand"/>
              <a:cs typeface="Quicksand"/>
              <a:sym typeface="Quicksa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nnouncements" type="secHead">
  <p:cSld name="SECTION_HEADER">
    <p:bg>
      <p:bgPr>
        <a:solidFill>
          <a:srgbClr val="05F2D0"/>
        </a:solidFill>
      </p:bgPr>
    </p:bg>
    <p:spTree>
      <p:nvGrpSpPr>
        <p:cNvPr id="15" name="Shape 15"/>
        <p:cNvGrpSpPr/>
        <p:nvPr/>
      </p:nvGrpSpPr>
      <p:grpSpPr>
        <a:xfrm>
          <a:off x="0" y="0"/>
          <a:ext cx="0" cy="0"/>
          <a:chOff x="0" y="0"/>
          <a:chExt cx="0" cy="0"/>
        </a:xfrm>
      </p:grpSpPr>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cxnSp>
        <p:nvCxnSpPr>
          <p:cNvPr id="17" name="Google Shape;17;p3"/>
          <p:cNvCxnSpPr/>
          <p:nvPr/>
        </p:nvCxnSpPr>
        <p:spPr>
          <a:xfrm flipH="1" rot="10800000">
            <a:off x="417000" y="1246350"/>
            <a:ext cx="8310000" cy="27600"/>
          </a:xfrm>
          <a:prstGeom prst="straightConnector1">
            <a:avLst/>
          </a:prstGeom>
          <a:noFill/>
          <a:ln cap="flat" cmpd="sng" w="76200">
            <a:solidFill>
              <a:srgbClr val="FFAB40"/>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nnouncements 1">
  <p:cSld name="SECTION_HEADER_1">
    <p:bg>
      <p:bgPr>
        <a:solidFill>
          <a:srgbClr val="05F2D0"/>
        </a:solidFill>
      </p:bgPr>
    </p:bg>
    <p:spTree>
      <p:nvGrpSpPr>
        <p:cNvPr id="18" name="Shape 18"/>
        <p:cNvGrpSpPr/>
        <p:nvPr/>
      </p:nvGrpSpPr>
      <p:grpSpPr>
        <a:xfrm>
          <a:off x="0" y="0"/>
          <a:ext cx="0" cy="0"/>
          <a:chOff x="0" y="0"/>
          <a:chExt cx="0" cy="0"/>
        </a:xfrm>
      </p:grpSpPr>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nvSpPr>
        <p:spPr>
          <a:xfrm>
            <a:off x="206400" y="75150"/>
            <a:ext cx="85206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500">
                <a:solidFill>
                  <a:srgbClr val="FFFFFF"/>
                </a:solidFill>
                <a:latin typeface="Quicksand"/>
                <a:ea typeface="Quicksand"/>
                <a:cs typeface="Quicksand"/>
                <a:sym typeface="Quicksand"/>
              </a:rPr>
              <a:t>announcements</a:t>
            </a:r>
            <a:endParaRPr b="1" sz="7500">
              <a:solidFill>
                <a:srgbClr val="FFFFFF"/>
              </a:solidFill>
              <a:latin typeface="Quicksand"/>
              <a:ea typeface="Quicksand"/>
              <a:cs typeface="Quicksand"/>
              <a:sym typeface="Quicksand"/>
            </a:endParaRPr>
          </a:p>
        </p:txBody>
      </p:sp>
      <p:cxnSp>
        <p:nvCxnSpPr>
          <p:cNvPr id="21" name="Google Shape;21;p4"/>
          <p:cNvCxnSpPr/>
          <p:nvPr/>
        </p:nvCxnSpPr>
        <p:spPr>
          <a:xfrm flipH="1" rot="10800000">
            <a:off x="417000" y="1246350"/>
            <a:ext cx="8310000" cy="27600"/>
          </a:xfrm>
          <a:prstGeom prst="straightConnector1">
            <a:avLst/>
          </a:prstGeom>
          <a:noFill/>
          <a:ln cap="flat" cmpd="sng" w="76200">
            <a:solidFill>
              <a:srgbClr val="FFAB40"/>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OTM">
  <p:cSld name="TITLE_AND_BODY_1">
    <p:bg>
      <p:bgPr>
        <a:solidFill>
          <a:srgbClr val="FF9F1A"/>
        </a:solidFill>
      </p:bgPr>
    </p:bg>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20075" y="-40187"/>
            <a:ext cx="9221700" cy="50714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cebreaker" type="tx">
  <p:cSld name="TITLE_AND_BOD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6" name="Google Shape;26;p6"/>
          <p:cNvPicPr preferRelativeResize="0"/>
          <p:nvPr/>
        </p:nvPicPr>
        <p:blipFill>
          <a:blip r:embed="rId3">
            <a:alphaModFix/>
          </a:blip>
          <a:stretch>
            <a:fillRect/>
          </a:stretch>
        </p:blipFill>
        <p:spPr>
          <a:xfrm>
            <a:off x="-87151" y="-250525"/>
            <a:ext cx="9144000" cy="5143496"/>
          </a:xfrm>
          <a:prstGeom prst="rect">
            <a:avLst/>
          </a:prstGeom>
          <a:noFill/>
          <a:ln>
            <a:noFill/>
          </a:ln>
        </p:spPr>
      </p:pic>
      <p:sp>
        <p:nvSpPr>
          <p:cNvPr id="27" name="Google Shape;27;p6"/>
          <p:cNvSpPr/>
          <p:nvPr/>
        </p:nvSpPr>
        <p:spPr>
          <a:xfrm>
            <a:off x="216750" y="4056700"/>
            <a:ext cx="8710500" cy="959100"/>
          </a:xfrm>
          <a:prstGeom prst="roundRect">
            <a:avLst>
              <a:gd fmla="val 16667" name="adj"/>
            </a:avLst>
          </a:prstGeom>
          <a:solidFill>
            <a:srgbClr val="17E7C3"/>
          </a:solidFill>
          <a:ln cap="flat" cmpd="sng" w="12700">
            <a:solidFill>
              <a:srgbClr val="17E7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600">
              <a:solidFill>
                <a:srgbClr val="FFFFFF"/>
              </a:solidFill>
              <a:latin typeface="Quicksand"/>
              <a:ea typeface="Quicksand"/>
              <a:cs typeface="Quicksand"/>
              <a:sym typeface="Quicksa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twoColTx">
  <p:cSld name="TITLE_AND_TWO_COLUMNS">
    <p:bg>
      <p:bgPr>
        <a:solidFill>
          <a:srgbClr val="FF9F1A"/>
        </a:solidFill>
      </p:bgPr>
    </p:bg>
    <p:spTree>
      <p:nvGrpSpPr>
        <p:cNvPr id="28" name="Shape 28"/>
        <p:cNvGrpSpPr/>
        <p:nvPr/>
      </p:nvGrpSpPr>
      <p:grpSpPr>
        <a:xfrm>
          <a:off x="0" y="0"/>
          <a:ext cx="0" cy="0"/>
          <a:chOff x="0" y="0"/>
          <a:chExt cx="0" cy="0"/>
        </a:xfrm>
      </p:grpSpPr>
      <p:sp>
        <p:nvSpPr>
          <p:cNvPr id="29" name="Google Shape;29;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7"/>
          <p:cNvSpPr/>
          <p:nvPr/>
        </p:nvSpPr>
        <p:spPr>
          <a:xfrm>
            <a:off x="765810" y="297180"/>
            <a:ext cx="7520700" cy="1072200"/>
          </a:xfrm>
          <a:prstGeom prst="roundRect">
            <a:avLst>
              <a:gd fmla="val 16667" name="adj"/>
            </a:avLst>
          </a:prstGeom>
          <a:solidFill>
            <a:srgbClr val="17E7C3"/>
          </a:solidFill>
          <a:ln cap="flat" cmpd="sng" w="12700">
            <a:solidFill>
              <a:srgbClr val="17E7C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1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1">
  <p:cSld name="TITLE_AND_TWO_COLUMNS_1">
    <p:bg>
      <p:bgPr>
        <a:solidFill>
          <a:srgbClr val="FF9F1A"/>
        </a:solidFill>
      </p:bgPr>
    </p:bg>
    <p:spTree>
      <p:nvGrpSpPr>
        <p:cNvPr id="31" name="Shape 31"/>
        <p:cNvGrpSpPr/>
        <p:nvPr/>
      </p:nvGrpSpPr>
      <p:grpSpPr>
        <a:xfrm>
          <a:off x="0" y="0"/>
          <a:ext cx="0" cy="0"/>
          <a:chOff x="0" y="0"/>
          <a:chExt cx="0" cy="0"/>
        </a:xfrm>
      </p:grpSpPr>
      <p:sp>
        <p:nvSpPr>
          <p:cNvPr id="32" name="Google Shape;32;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33" name="Google Shape;33;p8"/>
          <p:cNvCxnSpPr/>
          <p:nvPr/>
        </p:nvCxnSpPr>
        <p:spPr>
          <a:xfrm flipH="1" rot="10800000">
            <a:off x="417000" y="1246350"/>
            <a:ext cx="8310000" cy="27600"/>
          </a:xfrm>
          <a:prstGeom prst="straightConnector1">
            <a:avLst/>
          </a:prstGeom>
          <a:noFill/>
          <a:ln cap="flat" cmpd="sng" w="76200">
            <a:solidFill>
              <a:srgbClr val="05F2D0"/>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ch Corner Title">
  <p:cSld name="ONE_COLUMN_TEXT_1">
    <p:bg>
      <p:bgPr>
        <a:blipFill>
          <a:blip r:embed="rId2">
            <a:alphaModFix/>
          </a:blip>
          <a:stretch>
            <a:fillRect/>
          </a:stretch>
        </a:blipFill>
      </p:bgPr>
    </p:bg>
    <p:spTree>
      <p:nvGrpSpPr>
        <p:cNvPr id="34" name="Shape 34"/>
        <p:cNvGrpSpPr/>
        <p:nvPr/>
      </p:nvGrpSpPr>
      <p:grpSpPr>
        <a:xfrm>
          <a:off x="0" y="0"/>
          <a:ext cx="0" cy="0"/>
          <a:chOff x="0" y="0"/>
          <a:chExt cx="0" cy="0"/>
        </a:xfrm>
      </p:grpSpPr>
      <p:cxnSp>
        <p:nvCxnSpPr>
          <p:cNvPr id="35" name="Google Shape;35;p9"/>
          <p:cNvCxnSpPr/>
          <p:nvPr/>
        </p:nvCxnSpPr>
        <p:spPr>
          <a:xfrm flipH="1" rot="10800000">
            <a:off x="417000" y="1246350"/>
            <a:ext cx="8310000" cy="27600"/>
          </a:xfrm>
          <a:prstGeom prst="straightConnector1">
            <a:avLst/>
          </a:prstGeom>
          <a:noFill/>
          <a:ln cap="flat" cmpd="sng" w="76200">
            <a:solidFill>
              <a:srgbClr val="FFAB40"/>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ch Corner Title 1">
  <p:cSld name="ONE_COLUMN_TEXT_1_1">
    <p:bg>
      <p:bgPr>
        <a:blipFill>
          <a:blip r:embed="rId2">
            <a:alphaModFix/>
          </a:blip>
          <a:stretch>
            <a:fillRect/>
          </a:stretch>
        </a:blipFill>
      </p:bgPr>
    </p:bg>
    <p:spTree>
      <p:nvGrpSpPr>
        <p:cNvPr id="36" name="Shape 36"/>
        <p:cNvGrpSpPr/>
        <p:nvPr/>
      </p:nvGrpSpPr>
      <p:grpSpPr>
        <a:xfrm>
          <a:off x="0" y="0"/>
          <a:ext cx="0" cy="0"/>
          <a:chOff x="0" y="0"/>
          <a:chExt cx="0" cy="0"/>
        </a:xfrm>
      </p:grpSpPr>
      <p:pic>
        <p:nvPicPr>
          <p:cNvPr id="37" name="Google Shape;37;p10"/>
          <p:cNvPicPr preferRelativeResize="0"/>
          <p:nvPr/>
        </p:nvPicPr>
        <p:blipFill rotWithShape="1">
          <a:blip r:embed="rId3">
            <a:alphaModFix/>
          </a:blip>
          <a:srcRect b="0" l="0" r="0" t="0"/>
          <a:stretch/>
        </p:blipFill>
        <p:spPr>
          <a:xfrm>
            <a:off x="88925" y="185575"/>
            <a:ext cx="8938253" cy="4678600"/>
          </a:xfrm>
          <a:prstGeom prst="rect">
            <a:avLst/>
          </a:prstGeom>
          <a:noFill/>
          <a:ln>
            <a:noFill/>
          </a:ln>
        </p:spPr>
      </p:pic>
      <p:sp>
        <p:nvSpPr>
          <p:cNvPr id="38" name="Google Shape;38;p10"/>
          <p:cNvSpPr/>
          <p:nvPr/>
        </p:nvSpPr>
        <p:spPr>
          <a:xfrm>
            <a:off x="1441275" y="3920750"/>
            <a:ext cx="6406200" cy="518400"/>
          </a:xfrm>
          <a:prstGeom prst="rect">
            <a:avLst/>
          </a:prstGeom>
          <a:solidFill>
            <a:srgbClr val="05F2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hyperlink" Target="https://techcrunch.com/2019/10/10/porsche-and-boeing-are-partnering-to-develop-premium-electric-flying-cars/" TargetMode="External"/><Relationship Id="rId4" Type="http://schemas.openxmlformats.org/officeDocument/2006/relationships/hyperlink" Target="https://www.opb.org/news/article/portland-manufacturing-company-vigor-wave-energy-device/" TargetMode="External"/><Relationship Id="rId5" Type="http://schemas.openxmlformats.org/officeDocument/2006/relationships/image" Target="../media/image27.png"/><Relationship Id="rId6"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hyperlink" Target="https://techcrunch.com/2019/10/10/porsche-and-boeing-are-partnering-to-develop-premium-electric-flying-cars/" TargetMode="External"/><Relationship Id="rId5" Type="http://schemas.openxmlformats.org/officeDocument/2006/relationships/hyperlink" Target="https://www.opb.org/news/article/portland-manufacturing-company-vigor-wave-energy-device/" TargetMode="External"/><Relationship Id="rId6" Type="http://schemas.openxmlformats.org/officeDocument/2006/relationships/image" Target="../media/image27.png"/><Relationship Id="rId7"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7"/>
          <p:cNvSpPr txBox="1"/>
          <p:nvPr/>
        </p:nvSpPr>
        <p:spPr>
          <a:xfrm>
            <a:off x="-102875" y="139425"/>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Importance</a:t>
            </a:r>
            <a:endParaRPr b="1" sz="4800">
              <a:solidFill>
                <a:srgbClr val="FFFFFF"/>
              </a:solidFill>
              <a:latin typeface="Quicksand"/>
              <a:ea typeface="Quicksand"/>
              <a:cs typeface="Quicksand"/>
              <a:sym typeface="Quicksand"/>
            </a:endParaRPr>
          </a:p>
        </p:txBody>
      </p:sp>
      <p:sp>
        <p:nvSpPr>
          <p:cNvPr id="146" name="Google Shape;146;p27"/>
          <p:cNvSpPr txBox="1"/>
          <p:nvPr/>
        </p:nvSpPr>
        <p:spPr>
          <a:xfrm>
            <a:off x="476000" y="1672525"/>
            <a:ext cx="73347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FFFFFF"/>
              </a:solidFill>
              <a:latin typeface="Quicksand"/>
              <a:ea typeface="Quicksand"/>
              <a:cs typeface="Quicksand"/>
              <a:sym typeface="Quicksand"/>
            </a:endParaRPr>
          </a:p>
        </p:txBody>
      </p:sp>
      <p:sp>
        <p:nvSpPr>
          <p:cNvPr id="147" name="Google Shape;147;p27"/>
          <p:cNvSpPr txBox="1"/>
          <p:nvPr/>
        </p:nvSpPr>
        <p:spPr>
          <a:xfrm>
            <a:off x="535975" y="1513900"/>
            <a:ext cx="8077200" cy="19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Quicksand"/>
                <a:ea typeface="Quicksand"/>
                <a:cs typeface="Quicksand"/>
                <a:sym typeface="Quicksand"/>
              </a:rPr>
              <a:t>The ability to extract information from a system that is growing at an exponential rate is as critical as the growth rate</a:t>
            </a:r>
            <a:endParaRPr b="1">
              <a:solidFill>
                <a:srgbClr val="FFFFFF"/>
              </a:solidFill>
              <a:latin typeface="Quicksand"/>
              <a:ea typeface="Quicksand"/>
              <a:cs typeface="Quicksand"/>
              <a:sym typeface="Quicksand"/>
            </a:endParaRPr>
          </a:p>
          <a:p>
            <a:pPr indent="0" lvl="0" marL="457200" rtl="0" algn="l">
              <a:spcBef>
                <a:spcPts val="0"/>
              </a:spcBef>
              <a:spcAft>
                <a:spcPts val="0"/>
              </a:spcAft>
              <a:buNone/>
            </a:pPr>
            <a:r>
              <a:rPr b="1" lang="en">
                <a:solidFill>
                  <a:srgbClr val="FFFFFF"/>
                </a:solidFill>
                <a:latin typeface="Quicksand"/>
                <a:ea typeface="Quicksand"/>
                <a:cs typeface="Quicksand"/>
                <a:sym typeface="Quicksand"/>
              </a:rPr>
              <a:t>Ex. Google processes over 20 Petabytes or 20,000 Terabytes of data in a single day</a:t>
            </a:r>
            <a:r>
              <a:rPr b="1" lang="en">
                <a:solidFill>
                  <a:srgbClr val="FFFFFF"/>
                </a:solidFill>
                <a:latin typeface="Quicksand"/>
                <a:ea typeface="Quicksand"/>
                <a:cs typeface="Quicksand"/>
                <a:sym typeface="Quicksand"/>
              </a:rPr>
              <a:t>.</a:t>
            </a:r>
            <a:endParaRPr b="1">
              <a:solidFill>
                <a:srgbClr val="FFFFFF"/>
              </a:solidFill>
              <a:latin typeface="Quicksand"/>
              <a:ea typeface="Quicksand"/>
              <a:cs typeface="Quicksand"/>
              <a:sym typeface="Quicksand"/>
            </a:endParaRPr>
          </a:p>
          <a:p>
            <a:pPr indent="0" lvl="0" marL="457200" rtl="0" algn="l">
              <a:spcBef>
                <a:spcPts val="0"/>
              </a:spcBef>
              <a:spcAft>
                <a:spcPts val="0"/>
              </a:spcAft>
              <a:buNone/>
            </a:pPr>
            <a:r>
              <a:rPr b="1" lang="en">
                <a:solidFill>
                  <a:srgbClr val="FFFFFF"/>
                </a:solidFill>
                <a:latin typeface="Quicksand"/>
                <a:ea typeface="Quicksand"/>
                <a:cs typeface="Quicksand"/>
                <a:sym typeface="Quicksand"/>
              </a:rPr>
              <a:t>Note: 1 ZB is equivalent to one billion TB.</a:t>
            </a:r>
            <a:endParaRPr b="1">
              <a:solidFill>
                <a:srgbClr val="FFFFFF"/>
              </a:solidFill>
              <a:latin typeface="Quicksand"/>
              <a:ea typeface="Quicksand"/>
              <a:cs typeface="Quicksand"/>
              <a:sym typeface="Quicksand"/>
            </a:endParaRPr>
          </a:p>
        </p:txBody>
      </p:sp>
      <p:pic>
        <p:nvPicPr>
          <p:cNvPr id="148" name="Google Shape;148;p27"/>
          <p:cNvPicPr preferRelativeResize="0"/>
          <p:nvPr/>
        </p:nvPicPr>
        <p:blipFill>
          <a:blip r:embed="rId3">
            <a:alphaModFix/>
          </a:blip>
          <a:stretch>
            <a:fillRect/>
          </a:stretch>
        </p:blipFill>
        <p:spPr>
          <a:xfrm>
            <a:off x="1937050" y="2830325"/>
            <a:ext cx="5011850" cy="2211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8"/>
          <p:cNvSpPr txBox="1"/>
          <p:nvPr/>
        </p:nvSpPr>
        <p:spPr>
          <a:xfrm>
            <a:off x="0" y="75150"/>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Data Mining Techniques</a:t>
            </a:r>
            <a:endParaRPr b="1" sz="4800">
              <a:solidFill>
                <a:srgbClr val="FFFFFF"/>
              </a:solidFill>
              <a:latin typeface="Quicksand"/>
              <a:ea typeface="Quicksand"/>
              <a:cs typeface="Quicksand"/>
              <a:sym typeface="Quicksand"/>
            </a:endParaRPr>
          </a:p>
        </p:txBody>
      </p:sp>
      <p:sp>
        <p:nvSpPr>
          <p:cNvPr id="154" name="Google Shape;154;p28"/>
          <p:cNvSpPr txBox="1"/>
          <p:nvPr/>
        </p:nvSpPr>
        <p:spPr>
          <a:xfrm>
            <a:off x="465375" y="1374975"/>
            <a:ext cx="7334700" cy="3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Quicksand"/>
                <a:ea typeface="Quicksand"/>
                <a:cs typeface="Quicksand"/>
                <a:sym typeface="Quicksand"/>
              </a:rPr>
              <a:t>Three Types</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Descriptive</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Predictive</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Prescriptive</a:t>
            </a:r>
            <a:endParaRPr b="1" sz="1800">
              <a:solidFill>
                <a:srgbClr val="FFFFFF"/>
              </a:solidFill>
              <a:latin typeface="Quicksand"/>
              <a:ea typeface="Quicksand"/>
              <a:cs typeface="Quicksand"/>
              <a:sym typeface="Quicksand"/>
            </a:endParaRPr>
          </a:p>
          <a:p>
            <a:pPr indent="0" lvl="0" marL="0" rtl="0" algn="l">
              <a:spcBef>
                <a:spcPts val="0"/>
              </a:spcBef>
              <a:spcAft>
                <a:spcPts val="0"/>
              </a:spcAft>
              <a:buNone/>
            </a:pPr>
            <a:r>
              <a:t/>
            </a:r>
            <a:endParaRPr b="1" sz="1800">
              <a:solidFill>
                <a:srgbClr val="FFFFFF"/>
              </a:solidFill>
              <a:latin typeface="Quicksand"/>
              <a:ea typeface="Quicksand"/>
              <a:cs typeface="Quicksand"/>
              <a:sym typeface="Quicksand"/>
            </a:endParaRPr>
          </a:p>
          <a:p>
            <a:pPr indent="0" lvl="0" marL="0" rtl="0" algn="l">
              <a:spcBef>
                <a:spcPts val="0"/>
              </a:spcBef>
              <a:spcAft>
                <a:spcPts val="0"/>
              </a:spcAft>
              <a:buNone/>
            </a:pPr>
            <a:r>
              <a:rPr b="1" lang="en" sz="1800">
                <a:solidFill>
                  <a:srgbClr val="FFFFFF"/>
                </a:solidFill>
                <a:latin typeface="Quicksand"/>
                <a:ea typeface="Quicksand"/>
                <a:cs typeface="Quicksand"/>
                <a:sym typeface="Quicksand"/>
              </a:rPr>
              <a:t>Big Data: large sets of data</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Social Data</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Machine Data</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Transactional Data </a:t>
            </a:r>
            <a:endParaRPr b="1" sz="1800">
              <a:solidFill>
                <a:srgbClr val="FFFFFF"/>
              </a:solidFill>
              <a:latin typeface="Quicksand"/>
              <a:ea typeface="Quicksand"/>
              <a:cs typeface="Quicksand"/>
              <a:sym typeface="Quicksand"/>
            </a:endParaRPr>
          </a:p>
        </p:txBody>
      </p:sp>
      <p:pic>
        <p:nvPicPr>
          <p:cNvPr id="155" name="Google Shape;155;p28"/>
          <p:cNvPicPr preferRelativeResize="0"/>
          <p:nvPr/>
        </p:nvPicPr>
        <p:blipFill>
          <a:blip r:embed="rId3">
            <a:alphaModFix/>
          </a:blip>
          <a:stretch>
            <a:fillRect/>
          </a:stretch>
        </p:blipFill>
        <p:spPr>
          <a:xfrm>
            <a:off x="4572000" y="1550100"/>
            <a:ext cx="4260200" cy="2662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9"/>
          <p:cNvSpPr txBox="1"/>
          <p:nvPr/>
        </p:nvSpPr>
        <p:spPr>
          <a:xfrm>
            <a:off x="0" y="75150"/>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Descriptive Modeling</a:t>
            </a:r>
            <a:endParaRPr b="1" sz="4800">
              <a:solidFill>
                <a:srgbClr val="FFFFFF"/>
              </a:solidFill>
              <a:latin typeface="Quicksand"/>
              <a:ea typeface="Quicksand"/>
              <a:cs typeface="Quicksand"/>
              <a:sym typeface="Quicksand"/>
            </a:endParaRPr>
          </a:p>
        </p:txBody>
      </p:sp>
      <p:sp>
        <p:nvSpPr>
          <p:cNvPr id="161" name="Google Shape;161;p29"/>
          <p:cNvSpPr txBox="1"/>
          <p:nvPr/>
        </p:nvSpPr>
        <p:spPr>
          <a:xfrm>
            <a:off x="465375" y="1374975"/>
            <a:ext cx="7334700" cy="3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Quicksand"/>
                <a:ea typeface="Quicksand"/>
                <a:cs typeface="Quicksand"/>
                <a:sym typeface="Quicksand"/>
              </a:rPr>
              <a:t>Finds similarities or groupings in data to find reason for success or failure</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Clustering</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Anomaly Detection</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Association </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Affinity Grouping</a:t>
            </a:r>
            <a:endParaRPr b="1" sz="1800">
              <a:solidFill>
                <a:srgbClr val="FFFFFF"/>
              </a:solidFill>
              <a:latin typeface="Quicksand"/>
              <a:ea typeface="Quicksand"/>
              <a:cs typeface="Quicksand"/>
              <a:sym typeface="Quicksand"/>
            </a:endParaRPr>
          </a:p>
        </p:txBody>
      </p:sp>
      <p:pic>
        <p:nvPicPr>
          <p:cNvPr id="162" name="Google Shape;162;p29"/>
          <p:cNvPicPr preferRelativeResize="0"/>
          <p:nvPr/>
        </p:nvPicPr>
        <p:blipFill>
          <a:blip r:embed="rId3">
            <a:alphaModFix/>
          </a:blip>
          <a:stretch>
            <a:fillRect/>
          </a:stretch>
        </p:blipFill>
        <p:spPr>
          <a:xfrm>
            <a:off x="0" y="3358299"/>
            <a:ext cx="9144000" cy="1785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nvSpPr>
        <p:spPr>
          <a:xfrm>
            <a:off x="0" y="75150"/>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Predictive </a:t>
            </a:r>
            <a:r>
              <a:rPr b="1" lang="en" sz="4800">
                <a:solidFill>
                  <a:srgbClr val="FFFFFF"/>
                </a:solidFill>
                <a:latin typeface="Quicksand"/>
                <a:ea typeface="Quicksand"/>
                <a:cs typeface="Quicksand"/>
                <a:sym typeface="Quicksand"/>
              </a:rPr>
              <a:t>Modeling</a:t>
            </a:r>
            <a:endParaRPr b="1" sz="4800">
              <a:solidFill>
                <a:srgbClr val="FFFFFF"/>
              </a:solidFill>
              <a:latin typeface="Quicksand"/>
              <a:ea typeface="Quicksand"/>
              <a:cs typeface="Quicksand"/>
              <a:sym typeface="Quicksand"/>
            </a:endParaRPr>
          </a:p>
        </p:txBody>
      </p:sp>
      <p:sp>
        <p:nvSpPr>
          <p:cNvPr id="168" name="Google Shape;168;p30"/>
          <p:cNvSpPr txBox="1"/>
          <p:nvPr/>
        </p:nvSpPr>
        <p:spPr>
          <a:xfrm>
            <a:off x="476000" y="1672525"/>
            <a:ext cx="7334700" cy="3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Quicksand"/>
                <a:ea typeface="Quicksand"/>
                <a:cs typeface="Quicksand"/>
                <a:sym typeface="Quicksand"/>
              </a:rPr>
              <a:t>Uses data to classify or estimate future events</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Regression</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Decision Trees</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Neural Networks</a:t>
            </a:r>
            <a:endParaRPr b="1" sz="1800">
              <a:solidFill>
                <a:srgbClr val="FFFFFF"/>
              </a:solidFill>
              <a:latin typeface="Quicksand"/>
              <a:ea typeface="Quicksand"/>
              <a:cs typeface="Quicksand"/>
              <a:sym typeface="Quicksand"/>
            </a:endParaRPr>
          </a:p>
          <a:p>
            <a:pPr indent="0" lvl="0" marL="457200" rtl="0" algn="l">
              <a:spcBef>
                <a:spcPts val="0"/>
              </a:spcBef>
              <a:spcAft>
                <a:spcPts val="0"/>
              </a:spcAft>
              <a:buNone/>
            </a:pPr>
            <a:r>
              <a:rPr b="1" lang="en" sz="1800">
                <a:solidFill>
                  <a:srgbClr val="FFFFFF"/>
                </a:solidFill>
                <a:latin typeface="Quicksand"/>
                <a:ea typeface="Quicksand"/>
                <a:cs typeface="Quicksand"/>
                <a:sym typeface="Quicksand"/>
              </a:rPr>
              <a:t> </a:t>
            </a:r>
            <a:endParaRPr b="1" sz="1800">
              <a:solidFill>
                <a:srgbClr val="FFFFFF"/>
              </a:solidFill>
              <a:latin typeface="Quicksand"/>
              <a:ea typeface="Quicksand"/>
              <a:cs typeface="Quicksand"/>
              <a:sym typeface="Quicksand"/>
            </a:endParaRPr>
          </a:p>
        </p:txBody>
      </p:sp>
      <p:pic>
        <p:nvPicPr>
          <p:cNvPr id="169" name="Google Shape;169;p30"/>
          <p:cNvPicPr preferRelativeResize="0"/>
          <p:nvPr/>
        </p:nvPicPr>
        <p:blipFill>
          <a:blip r:embed="rId3">
            <a:alphaModFix/>
          </a:blip>
          <a:stretch>
            <a:fillRect/>
          </a:stretch>
        </p:blipFill>
        <p:spPr>
          <a:xfrm>
            <a:off x="0" y="3768056"/>
            <a:ext cx="9143999" cy="13754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1"/>
          <p:cNvSpPr txBox="1"/>
          <p:nvPr/>
        </p:nvSpPr>
        <p:spPr>
          <a:xfrm>
            <a:off x="0" y="75150"/>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Prescriptive </a:t>
            </a:r>
            <a:r>
              <a:rPr b="1" lang="en" sz="4800">
                <a:solidFill>
                  <a:srgbClr val="FFFFFF"/>
                </a:solidFill>
                <a:latin typeface="Quicksand"/>
                <a:ea typeface="Quicksand"/>
                <a:cs typeface="Quicksand"/>
                <a:sym typeface="Quicksand"/>
              </a:rPr>
              <a:t>Modeling</a:t>
            </a:r>
            <a:endParaRPr b="1" sz="4800">
              <a:solidFill>
                <a:srgbClr val="FFFFFF"/>
              </a:solidFill>
              <a:latin typeface="Quicksand"/>
              <a:ea typeface="Quicksand"/>
              <a:cs typeface="Quicksand"/>
              <a:sym typeface="Quicksand"/>
            </a:endParaRPr>
          </a:p>
        </p:txBody>
      </p:sp>
      <p:sp>
        <p:nvSpPr>
          <p:cNvPr id="175" name="Google Shape;175;p31"/>
          <p:cNvSpPr txBox="1"/>
          <p:nvPr/>
        </p:nvSpPr>
        <p:spPr>
          <a:xfrm>
            <a:off x="476000" y="1672525"/>
            <a:ext cx="7334700" cy="3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Quicksand"/>
                <a:ea typeface="Quicksand"/>
                <a:cs typeface="Quicksand"/>
                <a:sym typeface="Quicksand"/>
              </a:rPr>
              <a:t>Looks at the collected data along with other variables and </a:t>
            </a:r>
            <a:r>
              <a:rPr b="1" lang="en" sz="1800">
                <a:solidFill>
                  <a:srgbClr val="FFFFFF"/>
                </a:solidFill>
                <a:latin typeface="Quicksand"/>
                <a:ea typeface="Quicksand"/>
                <a:cs typeface="Quicksand"/>
                <a:sym typeface="Quicksand"/>
              </a:rPr>
              <a:t>recommends</a:t>
            </a:r>
            <a:r>
              <a:rPr b="1" lang="en" sz="1800">
                <a:solidFill>
                  <a:srgbClr val="FFFFFF"/>
                </a:solidFill>
                <a:latin typeface="Quicksand"/>
                <a:ea typeface="Quicksand"/>
                <a:cs typeface="Quicksand"/>
                <a:sym typeface="Quicksand"/>
              </a:rPr>
              <a:t> a course of action</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If/Then rules</a:t>
            </a:r>
            <a:endParaRPr b="1" sz="1800">
              <a:solidFill>
                <a:srgbClr val="FFFFFF"/>
              </a:solidFill>
              <a:latin typeface="Quicksand"/>
              <a:ea typeface="Quicksand"/>
              <a:cs typeface="Quicksand"/>
              <a:sym typeface="Quicksand"/>
            </a:endParaRPr>
          </a:p>
          <a:p>
            <a:pPr indent="-342900" lvl="0" marL="457200" rtl="0" algn="l">
              <a:spcBef>
                <a:spcPts val="0"/>
              </a:spcBef>
              <a:spcAft>
                <a:spcPts val="0"/>
              </a:spcAft>
              <a:buClr>
                <a:srgbClr val="FFFFFF"/>
              </a:buClr>
              <a:buSzPts val="1800"/>
              <a:buFont typeface="Quicksand"/>
              <a:buChar char="●"/>
            </a:pPr>
            <a:r>
              <a:rPr b="1" lang="en" sz="1800">
                <a:solidFill>
                  <a:srgbClr val="FFFFFF"/>
                </a:solidFill>
                <a:latin typeface="Quicksand"/>
                <a:ea typeface="Quicksand"/>
                <a:cs typeface="Quicksand"/>
                <a:sym typeface="Quicksand"/>
              </a:rPr>
              <a:t>Marketing Optimization</a:t>
            </a:r>
            <a:endParaRPr b="1" sz="1800">
              <a:solidFill>
                <a:srgbClr val="FFFFFF"/>
              </a:solidFill>
              <a:latin typeface="Quicksand"/>
              <a:ea typeface="Quicksand"/>
              <a:cs typeface="Quicksand"/>
              <a:sym typeface="Quicksand"/>
            </a:endParaRPr>
          </a:p>
        </p:txBody>
      </p:sp>
      <p:pic>
        <p:nvPicPr>
          <p:cNvPr id="176" name="Google Shape;176;p31"/>
          <p:cNvPicPr preferRelativeResize="0"/>
          <p:nvPr/>
        </p:nvPicPr>
        <p:blipFill>
          <a:blip r:embed="rId3">
            <a:alphaModFix/>
          </a:blip>
          <a:stretch>
            <a:fillRect/>
          </a:stretch>
        </p:blipFill>
        <p:spPr>
          <a:xfrm>
            <a:off x="0" y="3737645"/>
            <a:ext cx="9144001" cy="14058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2"/>
          <p:cNvSpPr txBox="1"/>
          <p:nvPr/>
        </p:nvSpPr>
        <p:spPr>
          <a:xfrm>
            <a:off x="257175" y="116900"/>
            <a:ext cx="8627100" cy="101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Examples</a:t>
            </a:r>
            <a:endParaRPr b="1" sz="4800">
              <a:solidFill>
                <a:srgbClr val="FFFFFF"/>
              </a:solidFill>
              <a:latin typeface="Quicksand"/>
              <a:ea typeface="Quicksand"/>
              <a:cs typeface="Quicksand"/>
              <a:sym typeface="Quicksand"/>
            </a:endParaRPr>
          </a:p>
          <a:p>
            <a:pPr indent="0" lvl="0" marL="0" rtl="0" algn="ctr">
              <a:spcBef>
                <a:spcPts val="0"/>
              </a:spcBef>
              <a:spcAft>
                <a:spcPts val="0"/>
              </a:spcAft>
              <a:buNone/>
            </a:pPr>
            <a:r>
              <a:t/>
            </a:r>
            <a:endParaRPr b="1" sz="4800">
              <a:solidFill>
                <a:srgbClr val="FFFFFF"/>
              </a:solidFill>
              <a:latin typeface="Quicksand"/>
              <a:ea typeface="Quicksand"/>
              <a:cs typeface="Quicksand"/>
              <a:sym typeface="Quicksand"/>
            </a:endParaRPr>
          </a:p>
        </p:txBody>
      </p:sp>
      <p:sp>
        <p:nvSpPr>
          <p:cNvPr id="182" name="Google Shape;182;p32"/>
          <p:cNvSpPr txBox="1"/>
          <p:nvPr/>
        </p:nvSpPr>
        <p:spPr>
          <a:xfrm>
            <a:off x="526050" y="1426150"/>
            <a:ext cx="8182800" cy="330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rgbClr val="FFFFFF"/>
              </a:solidFill>
              <a:latin typeface="Quicksand"/>
              <a:ea typeface="Quicksand"/>
              <a:cs typeface="Quicksand"/>
              <a:sym typeface="Quicksand"/>
            </a:endParaRPr>
          </a:p>
          <a:p>
            <a:pPr indent="0" lvl="0" marL="0" rtl="0" algn="l">
              <a:spcBef>
                <a:spcPts val="1600"/>
              </a:spcBef>
              <a:spcAft>
                <a:spcPts val="0"/>
              </a:spcAft>
              <a:buNone/>
            </a:pPr>
            <a:r>
              <a:t/>
            </a:r>
            <a:endParaRPr>
              <a:latin typeface="Proxima Nova"/>
              <a:ea typeface="Proxima Nova"/>
              <a:cs typeface="Proxima Nova"/>
              <a:sym typeface="Proxima Nova"/>
            </a:endParaRPr>
          </a:p>
        </p:txBody>
      </p:sp>
      <p:pic>
        <p:nvPicPr>
          <p:cNvPr id="183" name="Google Shape;183;p32"/>
          <p:cNvPicPr preferRelativeResize="0"/>
          <p:nvPr/>
        </p:nvPicPr>
        <p:blipFill>
          <a:blip r:embed="rId3">
            <a:alphaModFix/>
          </a:blip>
          <a:stretch>
            <a:fillRect/>
          </a:stretch>
        </p:blipFill>
        <p:spPr>
          <a:xfrm>
            <a:off x="2287309" y="1426153"/>
            <a:ext cx="4566827" cy="3455399"/>
          </a:xfrm>
          <a:prstGeom prst="rect">
            <a:avLst/>
          </a:prstGeom>
          <a:noFill/>
          <a:ln>
            <a:noFill/>
          </a:ln>
        </p:spPr>
      </p:pic>
      <p:sp>
        <p:nvSpPr>
          <p:cNvPr id="184" name="Google Shape;184;p32"/>
          <p:cNvSpPr txBox="1"/>
          <p:nvPr/>
        </p:nvSpPr>
        <p:spPr>
          <a:xfrm>
            <a:off x="2934125" y="853350"/>
            <a:ext cx="3296400" cy="43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Quicksand"/>
                <a:ea typeface="Quicksand"/>
                <a:cs typeface="Quicksand"/>
                <a:sym typeface="Quicksand"/>
              </a:rPr>
              <a:t>Descriptive</a:t>
            </a:r>
            <a:endParaRPr>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3"/>
          <p:cNvSpPr txBox="1"/>
          <p:nvPr/>
        </p:nvSpPr>
        <p:spPr>
          <a:xfrm>
            <a:off x="257175" y="105200"/>
            <a:ext cx="86271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Examples</a:t>
            </a:r>
            <a:endParaRPr>
              <a:latin typeface="Proxima Nova"/>
              <a:ea typeface="Proxima Nova"/>
              <a:cs typeface="Proxima Nova"/>
              <a:sym typeface="Proxima Nova"/>
            </a:endParaRPr>
          </a:p>
        </p:txBody>
      </p:sp>
      <p:sp>
        <p:nvSpPr>
          <p:cNvPr id="190" name="Google Shape;190;p33"/>
          <p:cNvSpPr txBox="1"/>
          <p:nvPr/>
        </p:nvSpPr>
        <p:spPr>
          <a:xfrm>
            <a:off x="526050" y="1426150"/>
            <a:ext cx="8182800" cy="330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rgbClr val="FFFFFF"/>
              </a:solidFill>
              <a:latin typeface="Quicksand"/>
              <a:ea typeface="Quicksand"/>
              <a:cs typeface="Quicksand"/>
              <a:sym typeface="Quicksand"/>
            </a:endParaRPr>
          </a:p>
          <a:p>
            <a:pPr indent="0" lvl="0" marL="0" rtl="0" algn="l">
              <a:spcBef>
                <a:spcPts val="1600"/>
              </a:spcBef>
              <a:spcAft>
                <a:spcPts val="0"/>
              </a:spcAft>
              <a:buNone/>
            </a:pPr>
            <a:r>
              <a:t/>
            </a:r>
            <a:endParaRPr>
              <a:latin typeface="Proxima Nova"/>
              <a:ea typeface="Proxima Nova"/>
              <a:cs typeface="Proxima Nova"/>
              <a:sym typeface="Proxima Nova"/>
            </a:endParaRPr>
          </a:p>
        </p:txBody>
      </p:sp>
      <p:sp>
        <p:nvSpPr>
          <p:cNvPr id="191" name="Google Shape;191;p33"/>
          <p:cNvSpPr txBox="1"/>
          <p:nvPr/>
        </p:nvSpPr>
        <p:spPr>
          <a:xfrm>
            <a:off x="3226375" y="853350"/>
            <a:ext cx="2688600" cy="3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Quicksand"/>
                <a:ea typeface="Quicksand"/>
                <a:cs typeface="Quicksand"/>
                <a:sym typeface="Quicksand"/>
              </a:rPr>
              <a:t>Predictive</a:t>
            </a:r>
            <a:endParaRPr>
              <a:latin typeface="Proxima Nova"/>
              <a:ea typeface="Proxima Nova"/>
              <a:cs typeface="Proxima Nova"/>
              <a:sym typeface="Proxima Nova"/>
            </a:endParaRPr>
          </a:p>
        </p:txBody>
      </p:sp>
      <p:pic>
        <p:nvPicPr>
          <p:cNvPr id="192" name="Google Shape;192;p33"/>
          <p:cNvPicPr preferRelativeResize="0"/>
          <p:nvPr/>
        </p:nvPicPr>
        <p:blipFill>
          <a:blip r:embed="rId3">
            <a:alphaModFix/>
          </a:blip>
          <a:stretch>
            <a:fillRect/>
          </a:stretch>
        </p:blipFill>
        <p:spPr>
          <a:xfrm>
            <a:off x="1393488" y="1397738"/>
            <a:ext cx="6354368" cy="3364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4"/>
          <p:cNvSpPr txBox="1"/>
          <p:nvPr/>
        </p:nvSpPr>
        <p:spPr>
          <a:xfrm>
            <a:off x="257175" y="105200"/>
            <a:ext cx="86271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Examples</a:t>
            </a:r>
            <a:endParaRPr>
              <a:latin typeface="Proxima Nova"/>
              <a:ea typeface="Proxima Nova"/>
              <a:cs typeface="Proxima Nova"/>
              <a:sym typeface="Proxima Nova"/>
            </a:endParaRPr>
          </a:p>
        </p:txBody>
      </p:sp>
      <p:sp>
        <p:nvSpPr>
          <p:cNvPr id="198" name="Google Shape;198;p34"/>
          <p:cNvSpPr txBox="1"/>
          <p:nvPr/>
        </p:nvSpPr>
        <p:spPr>
          <a:xfrm>
            <a:off x="480600" y="1426150"/>
            <a:ext cx="8182800" cy="330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solidFill>
                <a:srgbClr val="FFFFFF"/>
              </a:solidFill>
              <a:latin typeface="Quicksand"/>
              <a:ea typeface="Quicksand"/>
              <a:cs typeface="Quicksand"/>
              <a:sym typeface="Quicksand"/>
            </a:endParaRPr>
          </a:p>
          <a:p>
            <a:pPr indent="0" lvl="0" marL="0" rtl="0" algn="l">
              <a:spcBef>
                <a:spcPts val="1600"/>
              </a:spcBef>
              <a:spcAft>
                <a:spcPts val="0"/>
              </a:spcAft>
              <a:buNone/>
            </a:pPr>
            <a:r>
              <a:t/>
            </a:r>
            <a:endParaRPr>
              <a:latin typeface="Proxima Nova"/>
              <a:ea typeface="Proxima Nova"/>
              <a:cs typeface="Proxima Nova"/>
              <a:sym typeface="Proxima Nova"/>
            </a:endParaRPr>
          </a:p>
        </p:txBody>
      </p:sp>
      <p:sp>
        <p:nvSpPr>
          <p:cNvPr id="199" name="Google Shape;199;p34"/>
          <p:cNvSpPr txBox="1"/>
          <p:nvPr/>
        </p:nvSpPr>
        <p:spPr>
          <a:xfrm>
            <a:off x="3226375" y="853350"/>
            <a:ext cx="2688600" cy="3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Quicksand"/>
                <a:ea typeface="Quicksand"/>
                <a:cs typeface="Quicksand"/>
                <a:sym typeface="Quicksand"/>
              </a:rPr>
              <a:t>Prescriptive</a:t>
            </a:r>
            <a:endParaRPr>
              <a:latin typeface="Proxima Nova"/>
              <a:ea typeface="Proxima Nova"/>
              <a:cs typeface="Proxima Nova"/>
              <a:sym typeface="Proxima Nova"/>
            </a:endParaRPr>
          </a:p>
        </p:txBody>
      </p:sp>
      <p:pic>
        <p:nvPicPr>
          <p:cNvPr id="200" name="Google Shape;200;p34"/>
          <p:cNvPicPr preferRelativeResize="0"/>
          <p:nvPr/>
        </p:nvPicPr>
        <p:blipFill>
          <a:blip r:embed="rId3">
            <a:alphaModFix/>
          </a:blip>
          <a:stretch>
            <a:fillRect/>
          </a:stretch>
        </p:blipFill>
        <p:spPr>
          <a:xfrm>
            <a:off x="1607738" y="1426150"/>
            <a:ext cx="5928534" cy="3584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5"/>
          <p:cNvSpPr txBox="1"/>
          <p:nvPr/>
        </p:nvSpPr>
        <p:spPr>
          <a:xfrm>
            <a:off x="0" y="75150"/>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Issues in Data Handling</a:t>
            </a:r>
            <a:endParaRPr b="1" sz="4800">
              <a:solidFill>
                <a:srgbClr val="FFFFFF"/>
              </a:solidFill>
              <a:latin typeface="Quicksand"/>
              <a:ea typeface="Quicksand"/>
              <a:cs typeface="Quicksand"/>
              <a:sym typeface="Quicksand"/>
            </a:endParaRPr>
          </a:p>
        </p:txBody>
      </p:sp>
      <p:pic>
        <p:nvPicPr>
          <p:cNvPr id="206" name="Google Shape;206;p35"/>
          <p:cNvPicPr preferRelativeResize="0"/>
          <p:nvPr/>
        </p:nvPicPr>
        <p:blipFill>
          <a:blip r:embed="rId3">
            <a:alphaModFix/>
          </a:blip>
          <a:stretch>
            <a:fillRect/>
          </a:stretch>
        </p:blipFill>
        <p:spPr>
          <a:xfrm>
            <a:off x="428225" y="2058925"/>
            <a:ext cx="3915175" cy="1705624"/>
          </a:xfrm>
          <a:prstGeom prst="rect">
            <a:avLst/>
          </a:prstGeom>
          <a:noFill/>
          <a:ln>
            <a:noFill/>
          </a:ln>
        </p:spPr>
      </p:pic>
      <p:sp>
        <p:nvSpPr>
          <p:cNvPr id="207" name="Google Shape;207;p35"/>
          <p:cNvSpPr txBox="1"/>
          <p:nvPr/>
        </p:nvSpPr>
        <p:spPr>
          <a:xfrm>
            <a:off x="312975" y="1374975"/>
            <a:ext cx="4209900" cy="5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Quicksand"/>
                <a:ea typeface="Quicksand"/>
                <a:cs typeface="Quicksand"/>
                <a:sym typeface="Quicksand"/>
              </a:rPr>
              <a:t>Problems with Operational Data</a:t>
            </a:r>
            <a:endParaRPr b="1" sz="1800">
              <a:solidFill>
                <a:srgbClr val="FFFFFF"/>
              </a:solidFill>
              <a:latin typeface="Quicksand"/>
              <a:ea typeface="Quicksand"/>
              <a:cs typeface="Quicksand"/>
              <a:sym typeface="Quicksand"/>
            </a:endParaRPr>
          </a:p>
        </p:txBody>
      </p:sp>
      <p:sp>
        <p:nvSpPr>
          <p:cNvPr id="208" name="Google Shape;208;p35"/>
          <p:cNvSpPr txBox="1"/>
          <p:nvPr/>
        </p:nvSpPr>
        <p:spPr>
          <a:xfrm>
            <a:off x="5047925" y="1358600"/>
            <a:ext cx="3681000" cy="3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Quicksand"/>
                <a:ea typeface="Quicksand"/>
                <a:cs typeface="Quicksand"/>
                <a:sym typeface="Quicksand"/>
              </a:rPr>
              <a:t>Data Integrity Problems</a:t>
            </a:r>
            <a:endParaRPr b="1" sz="1800">
              <a:solidFill>
                <a:srgbClr val="FFFFFF"/>
              </a:solidFill>
              <a:latin typeface="Quicksand"/>
              <a:ea typeface="Quicksand"/>
              <a:cs typeface="Quicksand"/>
              <a:sym typeface="Quicksand"/>
            </a:endParaRPr>
          </a:p>
          <a:p>
            <a:pPr indent="0" lvl="0" marL="0" rtl="0" algn="l">
              <a:spcBef>
                <a:spcPts val="0"/>
              </a:spcBef>
              <a:spcAft>
                <a:spcPts val="0"/>
              </a:spcAft>
              <a:buNone/>
            </a:pPr>
            <a:r>
              <a:t/>
            </a:r>
            <a:endParaRPr b="1" sz="1800">
              <a:solidFill>
                <a:srgbClr val="FFFFFF"/>
              </a:solidFill>
              <a:latin typeface="Quicksand"/>
              <a:ea typeface="Quicksand"/>
              <a:cs typeface="Quicksand"/>
              <a:sym typeface="Quicksand"/>
            </a:endParaRPr>
          </a:p>
          <a:p>
            <a:pPr indent="-317500" lvl="0" marL="457200" rtl="0" algn="l">
              <a:lnSpc>
                <a:spcPct val="150000"/>
              </a:lnSpc>
              <a:spcBef>
                <a:spcPts val="0"/>
              </a:spcBef>
              <a:spcAft>
                <a:spcPts val="0"/>
              </a:spcAft>
              <a:buClr>
                <a:srgbClr val="FFFFFF"/>
              </a:buClr>
              <a:buSzPts val="1400"/>
              <a:buFont typeface="Quicksand"/>
              <a:buChar char="●"/>
            </a:pPr>
            <a:r>
              <a:rPr b="1" lang="en">
                <a:solidFill>
                  <a:srgbClr val="FFFFFF"/>
                </a:solidFill>
                <a:latin typeface="Quicksand"/>
                <a:ea typeface="Quicksand"/>
                <a:cs typeface="Quicksand"/>
                <a:sym typeface="Quicksand"/>
              </a:rPr>
              <a:t>Same person, different spelling</a:t>
            </a:r>
            <a:endParaRPr b="1">
              <a:solidFill>
                <a:srgbClr val="FFFFFF"/>
              </a:solidFill>
              <a:latin typeface="Quicksand"/>
              <a:ea typeface="Quicksand"/>
              <a:cs typeface="Quicksand"/>
              <a:sym typeface="Quicksand"/>
            </a:endParaRPr>
          </a:p>
          <a:p>
            <a:pPr indent="-317500" lvl="0" marL="457200" rtl="0" algn="l">
              <a:lnSpc>
                <a:spcPct val="150000"/>
              </a:lnSpc>
              <a:spcBef>
                <a:spcPts val="0"/>
              </a:spcBef>
              <a:spcAft>
                <a:spcPts val="0"/>
              </a:spcAft>
              <a:buClr>
                <a:srgbClr val="FFFFFF"/>
              </a:buClr>
              <a:buSzPts val="1400"/>
              <a:buFont typeface="Quicksand"/>
              <a:buChar char="●"/>
            </a:pPr>
            <a:r>
              <a:rPr b="1" lang="en">
                <a:solidFill>
                  <a:srgbClr val="FFFFFF"/>
                </a:solidFill>
                <a:latin typeface="Quicksand"/>
                <a:ea typeface="Quicksand"/>
                <a:cs typeface="Quicksand"/>
                <a:sym typeface="Quicksand"/>
              </a:rPr>
              <a:t>Different abbreviations</a:t>
            </a:r>
            <a:endParaRPr b="1">
              <a:solidFill>
                <a:srgbClr val="FFFFFF"/>
              </a:solidFill>
              <a:latin typeface="Quicksand"/>
              <a:ea typeface="Quicksand"/>
              <a:cs typeface="Quicksand"/>
              <a:sym typeface="Quicksand"/>
            </a:endParaRPr>
          </a:p>
          <a:p>
            <a:pPr indent="-317500" lvl="0" marL="457200" rtl="0" algn="l">
              <a:lnSpc>
                <a:spcPct val="150000"/>
              </a:lnSpc>
              <a:spcBef>
                <a:spcPts val="0"/>
              </a:spcBef>
              <a:spcAft>
                <a:spcPts val="0"/>
              </a:spcAft>
              <a:buClr>
                <a:srgbClr val="FFFFFF"/>
              </a:buClr>
              <a:buSzPts val="1400"/>
              <a:buFont typeface="Quicksand"/>
              <a:buChar char="●"/>
            </a:pPr>
            <a:r>
              <a:rPr b="1" lang="en">
                <a:solidFill>
                  <a:srgbClr val="FFFFFF"/>
                </a:solidFill>
                <a:latin typeface="Quicksand"/>
                <a:ea typeface="Quicksand"/>
                <a:cs typeface="Quicksand"/>
                <a:sym typeface="Quicksand"/>
              </a:rPr>
              <a:t>Required fields left blank</a:t>
            </a:r>
            <a:endParaRPr b="1">
              <a:solidFill>
                <a:srgbClr val="FFFFFF"/>
              </a:solidFill>
              <a:latin typeface="Quicksand"/>
              <a:ea typeface="Quicksand"/>
              <a:cs typeface="Quicksand"/>
              <a:sym typeface="Quicksand"/>
            </a:endParaRPr>
          </a:p>
          <a:p>
            <a:pPr indent="-317500" lvl="0" marL="457200" rtl="0" algn="l">
              <a:lnSpc>
                <a:spcPct val="150000"/>
              </a:lnSpc>
              <a:spcBef>
                <a:spcPts val="0"/>
              </a:spcBef>
              <a:spcAft>
                <a:spcPts val="0"/>
              </a:spcAft>
              <a:buClr>
                <a:srgbClr val="FFFFFF"/>
              </a:buClr>
              <a:buSzPts val="1400"/>
              <a:buFont typeface="Quicksand"/>
              <a:buChar char="●"/>
            </a:pPr>
            <a:r>
              <a:rPr b="1" lang="en">
                <a:solidFill>
                  <a:srgbClr val="FFFFFF"/>
                </a:solidFill>
                <a:latin typeface="Quicksand"/>
                <a:ea typeface="Quicksand"/>
                <a:cs typeface="Quicksand"/>
                <a:sym typeface="Quicksand"/>
              </a:rPr>
              <a:t>Using Constantinople instead of Istanbul</a:t>
            </a:r>
            <a:endParaRPr b="1">
              <a:solidFill>
                <a:srgbClr val="FFFFFF"/>
              </a:solidFill>
              <a:latin typeface="Quicksand"/>
              <a:ea typeface="Quicksand"/>
              <a:cs typeface="Quicksand"/>
              <a:sym typeface="Quicksand"/>
            </a:endParaRPr>
          </a:p>
          <a:p>
            <a:pPr indent="-317500" lvl="0" marL="457200" rtl="0" algn="l">
              <a:lnSpc>
                <a:spcPct val="150000"/>
              </a:lnSpc>
              <a:spcBef>
                <a:spcPts val="0"/>
              </a:spcBef>
              <a:spcAft>
                <a:spcPts val="0"/>
              </a:spcAft>
              <a:buClr>
                <a:srgbClr val="FFFFFF"/>
              </a:buClr>
              <a:buSzPts val="1400"/>
              <a:buFont typeface="Quicksand"/>
              <a:buChar char="●"/>
            </a:pPr>
            <a:r>
              <a:rPr b="1" lang="en">
                <a:solidFill>
                  <a:srgbClr val="FFFFFF"/>
                </a:solidFill>
                <a:latin typeface="Quicksand"/>
                <a:ea typeface="Quicksand"/>
                <a:cs typeface="Quicksand"/>
                <a:sym typeface="Quicksand"/>
              </a:rPr>
              <a:t>Writing down OOO instead of 000</a:t>
            </a:r>
            <a:endParaRPr b="1">
              <a:solidFill>
                <a:srgbClr val="FFFFFF"/>
              </a:solidFill>
              <a:latin typeface="Quicksand"/>
              <a:ea typeface="Quicksand"/>
              <a:cs typeface="Quicksand"/>
              <a:sym typeface="Quicksa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6"/>
          <p:cNvSpPr txBox="1"/>
          <p:nvPr/>
        </p:nvSpPr>
        <p:spPr>
          <a:xfrm>
            <a:off x="206400" y="75150"/>
            <a:ext cx="85206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0">
                <a:solidFill>
                  <a:srgbClr val="FFFFFF"/>
                </a:solidFill>
                <a:latin typeface="Quicksand"/>
                <a:ea typeface="Quicksand"/>
                <a:cs typeface="Quicksand"/>
                <a:sym typeface="Quicksand"/>
              </a:rPr>
              <a:t>activity</a:t>
            </a:r>
            <a:endParaRPr b="1" sz="6000">
              <a:solidFill>
                <a:srgbClr val="FFFFFF"/>
              </a:solidFill>
              <a:latin typeface="Quicksand"/>
              <a:ea typeface="Quicksand"/>
              <a:cs typeface="Quicksand"/>
              <a:sym typeface="Quicksand"/>
            </a:endParaRPr>
          </a:p>
        </p:txBody>
      </p:sp>
      <p:sp>
        <p:nvSpPr>
          <p:cNvPr id="214" name="Google Shape;214;p36"/>
          <p:cNvSpPr txBox="1"/>
          <p:nvPr/>
        </p:nvSpPr>
        <p:spPr>
          <a:xfrm>
            <a:off x="179875" y="1494125"/>
            <a:ext cx="8791500" cy="3433200"/>
          </a:xfrm>
          <a:prstGeom prst="rect">
            <a:avLst/>
          </a:prstGeom>
          <a:noFill/>
          <a:ln>
            <a:noFill/>
          </a:ln>
        </p:spPr>
        <p:txBody>
          <a:bodyPr anchorCtr="0" anchor="t" bIns="34275" lIns="68575" spcFirstLastPara="1" rIns="68575" wrap="square" tIns="34275">
            <a:noAutofit/>
          </a:bodyPr>
          <a:lstStyle/>
          <a:p>
            <a:pPr indent="0" lvl="0" marL="457200" rtl="0" algn="l">
              <a:spcBef>
                <a:spcPts val="0"/>
              </a:spcBef>
              <a:spcAft>
                <a:spcPts val="0"/>
              </a:spcAft>
              <a:buNone/>
            </a:pPr>
            <a:r>
              <a:t/>
            </a:r>
            <a:endParaRPr b="1" sz="1800">
              <a:solidFill>
                <a:srgbClr val="FFFFFF"/>
              </a:solidFill>
              <a:latin typeface="Quicksand"/>
              <a:ea typeface="Quicksand"/>
              <a:cs typeface="Quicksand"/>
              <a:sym typeface="Quicksand"/>
            </a:endParaRPr>
          </a:p>
        </p:txBody>
      </p:sp>
      <p:pic>
        <p:nvPicPr>
          <p:cNvPr id="215" name="Google Shape;215;p36"/>
          <p:cNvPicPr preferRelativeResize="0"/>
          <p:nvPr/>
        </p:nvPicPr>
        <p:blipFill rotWithShape="1">
          <a:blip r:embed="rId3">
            <a:alphaModFix/>
          </a:blip>
          <a:srcRect b="0" l="28556" r="0" t="0"/>
          <a:stretch/>
        </p:blipFill>
        <p:spPr>
          <a:xfrm>
            <a:off x="4986228" y="1754350"/>
            <a:ext cx="4030249" cy="3389151"/>
          </a:xfrm>
          <a:prstGeom prst="rect">
            <a:avLst/>
          </a:prstGeom>
          <a:noFill/>
          <a:ln>
            <a:noFill/>
          </a:ln>
        </p:spPr>
      </p:pic>
      <p:pic>
        <p:nvPicPr>
          <p:cNvPr id="216" name="Google Shape;216;p36"/>
          <p:cNvPicPr preferRelativeResize="0"/>
          <p:nvPr/>
        </p:nvPicPr>
        <p:blipFill>
          <a:blip r:embed="rId4">
            <a:alphaModFix/>
          </a:blip>
          <a:stretch>
            <a:fillRect/>
          </a:stretch>
        </p:blipFill>
        <p:spPr>
          <a:xfrm>
            <a:off x="-5" y="1887400"/>
            <a:ext cx="4803950" cy="1998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9"/>
          <p:cNvSpPr txBox="1"/>
          <p:nvPr/>
        </p:nvSpPr>
        <p:spPr>
          <a:xfrm>
            <a:off x="256075" y="1494125"/>
            <a:ext cx="8758500" cy="3433200"/>
          </a:xfrm>
          <a:prstGeom prst="rect">
            <a:avLst/>
          </a:prstGeom>
          <a:noFill/>
          <a:ln>
            <a:noFill/>
          </a:ln>
        </p:spPr>
        <p:txBody>
          <a:bodyPr anchorCtr="0" anchor="t" bIns="34275" lIns="68575" spcFirstLastPara="1" rIns="68575" wrap="square" tIns="34275">
            <a:noAutofit/>
          </a:bodyPr>
          <a:lstStyle/>
          <a:p>
            <a:pPr indent="0" lvl="0" marL="177800" rtl="0" algn="l">
              <a:lnSpc>
                <a:spcPct val="115000"/>
              </a:lnSpc>
              <a:spcBef>
                <a:spcPts val="0"/>
              </a:spcBef>
              <a:spcAft>
                <a:spcPts val="0"/>
              </a:spcAft>
              <a:buNone/>
            </a:pPr>
            <a:r>
              <a:rPr b="1" lang="en" sz="1800">
                <a:solidFill>
                  <a:schemeClr val="accent5"/>
                </a:solidFill>
                <a:latin typeface="Quicksand"/>
                <a:ea typeface="Quicksand"/>
                <a:cs typeface="Quicksand"/>
                <a:sym typeface="Quicksand"/>
              </a:rPr>
              <a:t>Check-in on </a:t>
            </a:r>
            <a:r>
              <a:rPr b="1" lang="en" sz="1800" u="sng">
                <a:solidFill>
                  <a:schemeClr val="accent5"/>
                </a:solidFill>
                <a:latin typeface="Quicksand"/>
                <a:ea typeface="Quicksand"/>
                <a:cs typeface="Quicksand"/>
                <a:sym typeface="Quicksand"/>
              </a:rPr>
              <a:t>gatortechuf.com</a:t>
            </a:r>
            <a:endParaRPr b="1" sz="1800">
              <a:solidFill>
                <a:schemeClr val="accent5"/>
              </a:solidFill>
              <a:latin typeface="Quicksand"/>
              <a:ea typeface="Quicksand"/>
              <a:cs typeface="Quicksand"/>
              <a:sym typeface="Quicksand"/>
            </a:endParaRPr>
          </a:p>
          <a:p>
            <a:pPr indent="0" lvl="0" marL="177800" rtl="0" algn="l">
              <a:lnSpc>
                <a:spcPct val="115000"/>
              </a:lnSpc>
              <a:spcBef>
                <a:spcPts val="0"/>
              </a:spcBef>
              <a:spcAft>
                <a:spcPts val="0"/>
              </a:spcAft>
              <a:buNone/>
            </a:pPr>
            <a:r>
              <a:t/>
            </a:r>
            <a:endParaRPr b="1" sz="1800">
              <a:solidFill>
                <a:schemeClr val="accent5"/>
              </a:solidFill>
              <a:latin typeface="Quicksand"/>
              <a:ea typeface="Quicksand"/>
              <a:cs typeface="Quicksand"/>
              <a:sym typeface="Quicksand"/>
            </a:endParaRPr>
          </a:p>
          <a:p>
            <a:pPr indent="0" lvl="0" marL="177800" rtl="0" algn="l">
              <a:lnSpc>
                <a:spcPct val="115000"/>
              </a:lnSpc>
              <a:spcBef>
                <a:spcPts val="0"/>
              </a:spcBef>
              <a:spcAft>
                <a:spcPts val="0"/>
              </a:spcAft>
              <a:buNone/>
            </a:pPr>
            <a:r>
              <a:rPr b="1" lang="en" sz="1800">
                <a:solidFill>
                  <a:schemeClr val="accent5"/>
                </a:solidFill>
                <a:latin typeface="Quicksand"/>
                <a:ea typeface="Quicksand"/>
                <a:cs typeface="Quicksand"/>
                <a:sym typeface="Quicksand"/>
              </a:rPr>
              <a:t>Coordinator have been selected!</a:t>
            </a:r>
            <a:endParaRPr b="1" sz="1800">
              <a:solidFill>
                <a:schemeClr val="accent5"/>
              </a:solidFill>
              <a:latin typeface="Quicksand"/>
              <a:ea typeface="Quicksand"/>
              <a:cs typeface="Quicksand"/>
              <a:sym typeface="Quicksand"/>
            </a:endParaRPr>
          </a:p>
          <a:p>
            <a:pPr indent="-342900" lvl="0" marL="914400" rtl="0" algn="l">
              <a:lnSpc>
                <a:spcPct val="115000"/>
              </a:lnSpc>
              <a:spcBef>
                <a:spcPts val="0"/>
              </a:spcBef>
              <a:spcAft>
                <a:spcPts val="0"/>
              </a:spcAft>
              <a:buClr>
                <a:schemeClr val="accent5"/>
              </a:buClr>
              <a:buSzPts val="1800"/>
              <a:buFont typeface="Quicksand"/>
              <a:buChar char="●"/>
            </a:pPr>
            <a:r>
              <a:rPr b="1" lang="en" sz="1800">
                <a:solidFill>
                  <a:schemeClr val="accent5"/>
                </a:solidFill>
                <a:latin typeface="Quicksand"/>
                <a:ea typeface="Quicksand"/>
                <a:cs typeface="Quicksand"/>
                <a:sym typeface="Quicksand"/>
              </a:rPr>
              <a:t>Retreat 10/15 after GBM</a:t>
            </a:r>
            <a:endParaRPr b="1" sz="1800">
              <a:solidFill>
                <a:schemeClr val="accent5"/>
              </a:solidFill>
              <a:latin typeface="Quicksand"/>
              <a:ea typeface="Quicksand"/>
              <a:cs typeface="Quicksand"/>
              <a:sym typeface="Quicksand"/>
            </a:endParaRPr>
          </a:p>
          <a:p>
            <a:pPr indent="-342900" lvl="0" marL="914400" rtl="0" algn="l">
              <a:lnSpc>
                <a:spcPct val="115000"/>
              </a:lnSpc>
              <a:spcBef>
                <a:spcPts val="0"/>
              </a:spcBef>
              <a:spcAft>
                <a:spcPts val="0"/>
              </a:spcAft>
              <a:buClr>
                <a:schemeClr val="accent5"/>
              </a:buClr>
              <a:buSzPts val="1800"/>
              <a:buFont typeface="Quicksand"/>
              <a:buChar char="●"/>
            </a:pPr>
            <a:r>
              <a:rPr b="1" lang="en" sz="1800">
                <a:solidFill>
                  <a:schemeClr val="accent5"/>
                </a:solidFill>
                <a:latin typeface="Quicksand"/>
                <a:ea typeface="Quicksand"/>
                <a:cs typeface="Quicksand"/>
                <a:sym typeface="Quicksand"/>
              </a:rPr>
              <a:t>General Meeting 11/19 after GBM</a:t>
            </a:r>
            <a:endParaRPr b="1" sz="1800">
              <a:solidFill>
                <a:schemeClr val="accent5"/>
              </a:solidFill>
              <a:latin typeface="Quicksand"/>
              <a:ea typeface="Quicksand"/>
              <a:cs typeface="Quicksand"/>
              <a:sym typeface="Quicksand"/>
            </a:endParaRPr>
          </a:p>
          <a:p>
            <a:pPr indent="0" lvl="0" marL="177800" rtl="0" algn="l">
              <a:lnSpc>
                <a:spcPct val="100000"/>
              </a:lnSpc>
              <a:spcBef>
                <a:spcPts val="0"/>
              </a:spcBef>
              <a:spcAft>
                <a:spcPts val="0"/>
              </a:spcAft>
              <a:buNone/>
            </a:pPr>
            <a:r>
              <a:t/>
            </a:r>
            <a:endParaRPr b="1" sz="1800">
              <a:solidFill>
                <a:schemeClr val="accent5"/>
              </a:solidFill>
              <a:latin typeface="Quicksand"/>
              <a:ea typeface="Quicksand"/>
              <a:cs typeface="Quicksand"/>
              <a:sym typeface="Quicksand"/>
            </a:endParaRPr>
          </a:p>
          <a:p>
            <a:pPr indent="0" lvl="0" marL="177800" rtl="0" algn="l">
              <a:lnSpc>
                <a:spcPct val="100000"/>
              </a:lnSpc>
              <a:spcBef>
                <a:spcPts val="0"/>
              </a:spcBef>
              <a:spcAft>
                <a:spcPts val="0"/>
              </a:spcAft>
              <a:buNone/>
            </a:pPr>
            <a:r>
              <a:rPr b="1" lang="en" sz="1800">
                <a:solidFill>
                  <a:schemeClr val="accent5"/>
                </a:solidFill>
                <a:latin typeface="Quicksand"/>
                <a:ea typeface="Quicksand"/>
                <a:cs typeface="Quicksand"/>
                <a:sym typeface="Quicksand"/>
              </a:rPr>
              <a:t>Technology Case Competition Team</a:t>
            </a:r>
            <a:endParaRPr b="1" sz="1800">
              <a:solidFill>
                <a:schemeClr val="accent5"/>
              </a:solidFill>
              <a:latin typeface="Quicksand"/>
              <a:ea typeface="Quicksand"/>
              <a:cs typeface="Quicksand"/>
              <a:sym typeface="Quicksand"/>
            </a:endParaRPr>
          </a:p>
          <a:p>
            <a:pPr indent="0" lvl="0" marL="177800" rtl="0" algn="l">
              <a:lnSpc>
                <a:spcPct val="100000"/>
              </a:lnSpc>
              <a:spcBef>
                <a:spcPts val="0"/>
              </a:spcBef>
              <a:spcAft>
                <a:spcPts val="0"/>
              </a:spcAft>
              <a:buNone/>
            </a:pPr>
            <a:r>
              <a:t/>
            </a:r>
            <a:endParaRPr b="1" sz="1800">
              <a:solidFill>
                <a:schemeClr val="accent5"/>
              </a:solidFill>
              <a:latin typeface="Quicksand"/>
              <a:ea typeface="Quicksand"/>
              <a:cs typeface="Quicksand"/>
              <a:sym typeface="Quicksand"/>
            </a:endParaRPr>
          </a:p>
          <a:p>
            <a:pPr indent="0" lvl="0" marL="177800" rtl="0" algn="l">
              <a:lnSpc>
                <a:spcPct val="100000"/>
              </a:lnSpc>
              <a:spcBef>
                <a:spcPts val="0"/>
              </a:spcBef>
              <a:spcAft>
                <a:spcPts val="0"/>
              </a:spcAft>
              <a:buNone/>
            </a:pPr>
            <a:r>
              <a:rPr b="1" lang="en" sz="1800">
                <a:solidFill>
                  <a:schemeClr val="accent5"/>
                </a:solidFill>
                <a:latin typeface="Quicksand"/>
                <a:ea typeface="Quicksand"/>
                <a:cs typeface="Quicksand"/>
                <a:sym typeface="Quicksand"/>
              </a:rPr>
              <a:t>Gatortech x UF DSI Tableau Workshop - 10/29</a:t>
            </a:r>
            <a:endParaRPr b="1" sz="1800">
              <a:solidFill>
                <a:schemeClr val="accent5"/>
              </a:solidFill>
              <a:latin typeface="Quicksand"/>
              <a:ea typeface="Quicksand"/>
              <a:cs typeface="Quicksand"/>
              <a:sym typeface="Quicksand"/>
            </a:endParaRPr>
          </a:p>
          <a:p>
            <a:pPr indent="0" lvl="0" marL="177800" rtl="0" algn="l">
              <a:lnSpc>
                <a:spcPct val="100000"/>
              </a:lnSpc>
              <a:spcBef>
                <a:spcPts val="0"/>
              </a:spcBef>
              <a:spcAft>
                <a:spcPts val="0"/>
              </a:spcAft>
              <a:buNone/>
            </a:pPr>
            <a:r>
              <a:t/>
            </a:r>
            <a:endParaRPr b="1" sz="1800">
              <a:solidFill>
                <a:schemeClr val="accent5"/>
              </a:solidFill>
              <a:latin typeface="Quicksand"/>
              <a:ea typeface="Quicksand"/>
              <a:cs typeface="Quicksand"/>
              <a:sym typeface="Quicksand"/>
            </a:endParaRPr>
          </a:p>
          <a:p>
            <a:pPr indent="0" lvl="0" marL="177800" rtl="0" algn="l">
              <a:lnSpc>
                <a:spcPct val="100000"/>
              </a:lnSpc>
              <a:spcBef>
                <a:spcPts val="0"/>
              </a:spcBef>
              <a:spcAft>
                <a:spcPts val="0"/>
              </a:spcAft>
              <a:buNone/>
            </a:pPr>
            <a:r>
              <a:rPr b="1" lang="en" sz="1800">
                <a:solidFill>
                  <a:schemeClr val="accent5"/>
                </a:solidFill>
                <a:latin typeface="Quicksand"/>
                <a:ea typeface="Quicksand"/>
                <a:cs typeface="Quicksand"/>
                <a:sym typeface="Quicksand"/>
              </a:rPr>
              <a:t>Social - 10/22 after GBM </a:t>
            </a:r>
            <a:endParaRPr b="1" sz="1800">
              <a:solidFill>
                <a:schemeClr val="accent5"/>
              </a:solidFill>
              <a:latin typeface="Quicksand"/>
              <a:ea typeface="Quicksand"/>
              <a:cs typeface="Quicksand"/>
              <a:sym typeface="Quicksa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24" name="Shape 224"/>
        <p:cNvGrpSpPr/>
        <p:nvPr/>
      </p:nvGrpSpPr>
      <p:grpSpPr>
        <a:xfrm>
          <a:off x="0" y="0"/>
          <a:ext cx="0" cy="0"/>
          <a:chOff x="0" y="0"/>
          <a:chExt cx="0" cy="0"/>
        </a:xfrm>
      </p:grpSpPr>
      <p:sp>
        <p:nvSpPr>
          <p:cNvPr id="225" name="Google Shape;225;p38"/>
          <p:cNvSpPr txBox="1"/>
          <p:nvPr/>
        </p:nvSpPr>
        <p:spPr>
          <a:xfrm>
            <a:off x="1078250" y="3666125"/>
            <a:ext cx="2681400" cy="657600"/>
          </a:xfrm>
          <a:prstGeom prst="rect">
            <a:avLst/>
          </a:prstGeom>
          <a:noFill/>
          <a:ln>
            <a:noFill/>
          </a:ln>
        </p:spPr>
        <p:txBody>
          <a:bodyPr anchorCtr="0" anchor="t" bIns="34275" lIns="68575" spcFirstLastPara="1" rIns="68575" wrap="square" tIns="34275">
            <a:noAutofit/>
          </a:bodyPr>
          <a:lstStyle/>
          <a:p>
            <a:pPr indent="0" lvl="0" marL="177800" rtl="0" algn="ctr">
              <a:lnSpc>
                <a:spcPct val="100000"/>
              </a:lnSpc>
              <a:spcBef>
                <a:spcPts val="0"/>
              </a:spcBef>
              <a:spcAft>
                <a:spcPts val="0"/>
              </a:spcAft>
              <a:buNone/>
            </a:pPr>
            <a:r>
              <a:rPr b="1" lang="en" sz="1800" u="sng">
                <a:solidFill>
                  <a:schemeClr val="hlink"/>
                </a:solidFill>
                <a:latin typeface="Quicksand"/>
                <a:ea typeface="Quicksand"/>
                <a:cs typeface="Quicksand"/>
                <a:sym typeface="Quicksand"/>
                <a:hlinkClick r:id="rId3"/>
              </a:rPr>
              <a:t>Porsche and Boeing’s ambitious partnership.</a:t>
            </a:r>
            <a:endParaRPr b="1" sz="1800" u="sng">
              <a:solidFill>
                <a:srgbClr val="FFFFFF"/>
              </a:solidFill>
              <a:latin typeface="Quicksand"/>
              <a:ea typeface="Quicksand"/>
              <a:cs typeface="Quicksand"/>
              <a:sym typeface="Quicksand"/>
            </a:endParaRPr>
          </a:p>
        </p:txBody>
      </p:sp>
      <p:sp>
        <p:nvSpPr>
          <p:cNvPr id="226" name="Google Shape;226;p38"/>
          <p:cNvSpPr txBox="1"/>
          <p:nvPr/>
        </p:nvSpPr>
        <p:spPr>
          <a:xfrm>
            <a:off x="5163425" y="3666125"/>
            <a:ext cx="2681400" cy="657600"/>
          </a:xfrm>
          <a:prstGeom prst="rect">
            <a:avLst/>
          </a:prstGeom>
          <a:noFill/>
          <a:ln>
            <a:noFill/>
          </a:ln>
        </p:spPr>
        <p:txBody>
          <a:bodyPr anchorCtr="0" anchor="t" bIns="34275" lIns="68575" spcFirstLastPara="1" rIns="68575" wrap="square" tIns="34275">
            <a:noAutofit/>
          </a:bodyPr>
          <a:lstStyle/>
          <a:p>
            <a:pPr indent="0" lvl="0" marL="177800" rtl="0" algn="ctr">
              <a:lnSpc>
                <a:spcPct val="100000"/>
              </a:lnSpc>
              <a:spcBef>
                <a:spcPts val="0"/>
              </a:spcBef>
              <a:spcAft>
                <a:spcPts val="0"/>
              </a:spcAft>
              <a:buNone/>
            </a:pPr>
            <a:r>
              <a:rPr b="1" lang="en" sz="1800" u="sng">
                <a:solidFill>
                  <a:schemeClr val="hlink"/>
                </a:solidFill>
                <a:latin typeface="Quicksand"/>
                <a:ea typeface="Quicksand"/>
                <a:cs typeface="Quicksand"/>
                <a:sym typeface="Quicksand"/>
                <a:hlinkClick r:id="rId4"/>
              </a:rPr>
              <a:t>Portland’s Renewable Wave Machine</a:t>
            </a:r>
            <a:endParaRPr b="1" sz="1800">
              <a:solidFill>
                <a:srgbClr val="FFFFFF"/>
              </a:solidFill>
              <a:latin typeface="Quicksand"/>
              <a:ea typeface="Quicksand"/>
              <a:cs typeface="Quicksand"/>
              <a:sym typeface="Quicksand"/>
            </a:endParaRPr>
          </a:p>
        </p:txBody>
      </p:sp>
      <p:pic>
        <p:nvPicPr>
          <p:cNvPr id="227" name="Google Shape;227;p38"/>
          <p:cNvPicPr preferRelativeResize="0"/>
          <p:nvPr/>
        </p:nvPicPr>
        <p:blipFill>
          <a:blip r:embed="rId5">
            <a:alphaModFix/>
          </a:blip>
          <a:stretch>
            <a:fillRect/>
          </a:stretch>
        </p:blipFill>
        <p:spPr>
          <a:xfrm>
            <a:off x="1102463" y="2365848"/>
            <a:ext cx="2632975" cy="1053175"/>
          </a:xfrm>
          <a:prstGeom prst="rect">
            <a:avLst/>
          </a:prstGeom>
          <a:noFill/>
          <a:ln>
            <a:noFill/>
          </a:ln>
        </p:spPr>
      </p:pic>
      <p:pic>
        <p:nvPicPr>
          <p:cNvPr id="228" name="Google Shape;228;p38"/>
          <p:cNvPicPr preferRelativeResize="0"/>
          <p:nvPr/>
        </p:nvPicPr>
        <p:blipFill>
          <a:blip r:embed="rId6">
            <a:alphaModFix/>
          </a:blip>
          <a:stretch>
            <a:fillRect/>
          </a:stretch>
        </p:blipFill>
        <p:spPr>
          <a:xfrm>
            <a:off x="5455241" y="1909788"/>
            <a:ext cx="2097759" cy="1666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39"/>
          <p:cNvSpPr txBox="1"/>
          <p:nvPr/>
        </p:nvSpPr>
        <p:spPr>
          <a:xfrm>
            <a:off x="1870650" y="518325"/>
            <a:ext cx="5402700" cy="74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500">
                <a:solidFill>
                  <a:srgbClr val="FFFFFF"/>
                </a:solidFill>
                <a:latin typeface="Quicksand"/>
                <a:ea typeface="Quicksand"/>
                <a:cs typeface="Quicksand"/>
                <a:sym typeface="Quicksand"/>
              </a:rPr>
              <a:t>this week in tech:</a:t>
            </a:r>
            <a:endParaRPr b="1" sz="4500">
              <a:solidFill>
                <a:srgbClr val="FFFFFF"/>
              </a:solidFill>
              <a:latin typeface="Quicksand"/>
              <a:ea typeface="Quicksand"/>
              <a:cs typeface="Quicksand"/>
              <a:sym typeface="Quicksand"/>
            </a:endParaRPr>
          </a:p>
        </p:txBody>
      </p:sp>
      <p:sp>
        <p:nvSpPr>
          <p:cNvPr id="234" name="Google Shape;234;p39"/>
          <p:cNvSpPr/>
          <p:nvPr/>
        </p:nvSpPr>
        <p:spPr>
          <a:xfrm>
            <a:off x="1679863" y="1643250"/>
            <a:ext cx="2382300" cy="2910600"/>
          </a:xfrm>
          <a:prstGeom prst="roundRect">
            <a:avLst>
              <a:gd fmla="val 9041" name="adj"/>
            </a:avLst>
          </a:prstGeom>
          <a:solidFill>
            <a:srgbClr val="03CCAB"/>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9"/>
          <p:cNvSpPr/>
          <p:nvPr/>
        </p:nvSpPr>
        <p:spPr>
          <a:xfrm>
            <a:off x="5081838" y="1643250"/>
            <a:ext cx="2382300" cy="2910600"/>
          </a:xfrm>
          <a:prstGeom prst="roundRect">
            <a:avLst>
              <a:gd fmla="val 9041" name="adj"/>
            </a:avLst>
          </a:prstGeom>
          <a:solidFill>
            <a:srgbClr val="03CCAB"/>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9"/>
          <p:cNvSpPr txBox="1"/>
          <p:nvPr/>
        </p:nvSpPr>
        <p:spPr>
          <a:xfrm>
            <a:off x="1590038" y="3464574"/>
            <a:ext cx="2409600" cy="946500"/>
          </a:xfrm>
          <a:prstGeom prst="rect">
            <a:avLst/>
          </a:prstGeom>
          <a:noFill/>
          <a:ln>
            <a:noFill/>
          </a:ln>
        </p:spPr>
        <p:txBody>
          <a:bodyPr anchorCtr="0" anchor="t" bIns="34275" lIns="68575" spcFirstLastPara="1" rIns="68575" wrap="square" tIns="34275">
            <a:noAutofit/>
          </a:bodyPr>
          <a:lstStyle/>
          <a:p>
            <a:pPr indent="0" lvl="0" marL="177800" rtl="0" algn="ctr">
              <a:lnSpc>
                <a:spcPct val="100000"/>
              </a:lnSpc>
              <a:spcBef>
                <a:spcPts val="0"/>
              </a:spcBef>
              <a:spcAft>
                <a:spcPts val="0"/>
              </a:spcAft>
              <a:buNone/>
            </a:pPr>
            <a:r>
              <a:rPr b="1" lang="en" sz="1800" u="sng">
                <a:solidFill>
                  <a:srgbClr val="FFFFFF"/>
                </a:solidFill>
                <a:latin typeface="Quicksand"/>
                <a:ea typeface="Quicksand"/>
                <a:cs typeface="Quicksand"/>
                <a:sym typeface="Quicksand"/>
                <a:hlinkClick r:id="rId4"/>
              </a:rPr>
              <a:t>Porsche and Boeing’s ambitious partnership.</a:t>
            </a:r>
            <a:endParaRPr b="1" sz="1800" u="sng">
              <a:solidFill>
                <a:srgbClr val="FFFFFF"/>
              </a:solidFill>
              <a:latin typeface="Quicksand"/>
              <a:ea typeface="Quicksand"/>
              <a:cs typeface="Quicksand"/>
              <a:sym typeface="Quicksand"/>
            </a:endParaRPr>
          </a:p>
        </p:txBody>
      </p:sp>
      <p:sp>
        <p:nvSpPr>
          <p:cNvPr id="237" name="Google Shape;237;p39"/>
          <p:cNvSpPr txBox="1"/>
          <p:nvPr/>
        </p:nvSpPr>
        <p:spPr>
          <a:xfrm>
            <a:off x="4992000" y="3464574"/>
            <a:ext cx="2409600" cy="1097100"/>
          </a:xfrm>
          <a:prstGeom prst="rect">
            <a:avLst/>
          </a:prstGeom>
          <a:noFill/>
          <a:ln>
            <a:noFill/>
          </a:ln>
        </p:spPr>
        <p:txBody>
          <a:bodyPr anchorCtr="0" anchor="t" bIns="34275" lIns="68575" spcFirstLastPara="1" rIns="68575" wrap="square" tIns="34275">
            <a:noAutofit/>
          </a:bodyPr>
          <a:lstStyle/>
          <a:p>
            <a:pPr indent="0" lvl="0" marL="177800" rtl="0" algn="ctr">
              <a:lnSpc>
                <a:spcPct val="100000"/>
              </a:lnSpc>
              <a:spcBef>
                <a:spcPts val="0"/>
              </a:spcBef>
              <a:spcAft>
                <a:spcPts val="0"/>
              </a:spcAft>
              <a:buNone/>
            </a:pPr>
            <a:r>
              <a:rPr b="1" lang="en" sz="1800" u="sng">
                <a:solidFill>
                  <a:srgbClr val="FFFFFF"/>
                </a:solidFill>
                <a:latin typeface="Quicksand"/>
                <a:ea typeface="Quicksand"/>
                <a:cs typeface="Quicksand"/>
                <a:sym typeface="Quicksand"/>
                <a:hlinkClick r:id="rId5"/>
              </a:rPr>
              <a:t>Portland’s Renewable Wave Machine</a:t>
            </a:r>
            <a:endParaRPr b="1" sz="1800" u="sng">
              <a:solidFill>
                <a:srgbClr val="FFFFFF"/>
              </a:solidFill>
              <a:latin typeface="Quicksand"/>
              <a:ea typeface="Quicksand"/>
              <a:cs typeface="Quicksand"/>
              <a:sym typeface="Quicksand"/>
            </a:endParaRPr>
          </a:p>
        </p:txBody>
      </p:sp>
      <p:pic>
        <p:nvPicPr>
          <p:cNvPr id="238" name="Google Shape;238;p39"/>
          <p:cNvPicPr preferRelativeResize="0"/>
          <p:nvPr/>
        </p:nvPicPr>
        <p:blipFill>
          <a:blip r:embed="rId6">
            <a:alphaModFix/>
          </a:blip>
          <a:stretch>
            <a:fillRect/>
          </a:stretch>
        </p:blipFill>
        <p:spPr>
          <a:xfrm>
            <a:off x="1812963" y="2085850"/>
            <a:ext cx="2116125" cy="946375"/>
          </a:xfrm>
          <a:prstGeom prst="rect">
            <a:avLst/>
          </a:prstGeom>
          <a:noFill/>
          <a:ln>
            <a:noFill/>
          </a:ln>
        </p:spPr>
      </p:pic>
      <p:pic>
        <p:nvPicPr>
          <p:cNvPr id="239" name="Google Shape;239;p39"/>
          <p:cNvPicPr preferRelativeResize="0"/>
          <p:nvPr/>
        </p:nvPicPr>
        <p:blipFill>
          <a:blip r:embed="rId7">
            <a:alphaModFix/>
          </a:blip>
          <a:stretch>
            <a:fillRect/>
          </a:stretch>
        </p:blipFill>
        <p:spPr>
          <a:xfrm>
            <a:off x="5330471" y="1810124"/>
            <a:ext cx="1885056" cy="14978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0"/>
          <p:cNvSpPr/>
          <p:nvPr/>
        </p:nvSpPr>
        <p:spPr>
          <a:xfrm>
            <a:off x="261425" y="3934500"/>
            <a:ext cx="8612400" cy="1018200"/>
          </a:xfrm>
          <a:prstGeom prst="roundRect">
            <a:avLst>
              <a:gd fmla="val 16667" name="adj"/>
            </a:avLst>
          </a:prstGeom>
          <a:solidFill>
            <a:srgbClr val="17E7C3"/>
          </a:solidFill>
          <a:ln cap="flat" cmpd="sng" w="12700">
            <a:solidFill>
              <a:srgbClr val="17E7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600">
                <a:solidFill>
                  <a:srgbClr val="FFFFFF"/>
                </a:solidFill>
                <a:latin typeface="Quicksand"/>
                <a:ea typeface="Quicksand"/>
                <a:cs typeface="Quicksand"/>
                <a:sym typeface="Quicksand"/>
              </a:rPr>
              <a:t>Design your UX Mobile Designs</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1"/>
          <p:cNvSpPr txBox="1"/>
          <p:nvPr/>
        </p:nvSpPr>
        <p:spPr>
          <a:xfrm>
            <a:off x="0" y="75150"/>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UX Mobile Design Ideas</a:t>
            </a:r>
            <a:endParaRPr b="1" sz="4800">
              <a:solidFill>
                <a:srgbClr val="FFFFFF"/>
              </a:solidFill>
              <a:latin typeface="Quicksand"/>
              <a:ea typeface="Quicksand"/>
              <a:cs typeface="Quicksand"/>
              <a:sym typeface="Quicksand"/>
            </a:endParaRPr>
          </a:p>
        </p:txBody>
      </p:sp>
      <p:sp>
        <p:nvSpPr>
          <p:cNvPr id="102" name="Google Shape;102;p21"/>
          <p:cNvSpPr txBox="1"/>
          <p:nvPr/>
        </p:nvSpPr>
        <p:spPr>
          <a:xfrm>
            <a:off x="314925" y="4532025"/>
            <a:ext cx="8709600" cy="3858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1800">
                <a:solidFill>
                  <a:srgbClr val="FFFFFF"/>
                </a:solidFill>
                <a:latin typeface="Quicksand"/>
                <a:ea typeface="Quicksand"/>
                <a:cs typeface="Quicksand"/>
                <a:sym typeface="Quicksand"/>
              </a:rPr>
              <a:t>     Tab bars				Layered Content	  		      	   Visual Trends</a:t>
            </a:r>
            <a:endParaRPr b="1" sz="1800">
              <a:solidFill>
                <a:srgbClr val="FFFFFF"/>
              </a:solidFill>
              <a:latin typeface="Quicksand"/>
              <a:ea typeface="Quicksand"/>
              <a:cs typeface="Quicksand"/>
              <a:sym typeface="Quicksand"/>
            </a:endParaRPr>
          </a:p>
          <a:p>
            <a:pPr indent="0" lvl="0" marL="914400" rtl="0" algn="l">
              <a:lnSpc>
                <a:spcPct val="100000"/>
              </a:lnSpc>
              <a:spcBef>
                <a:spcPts val="0"/>
              </a:spcBef>
              <a:spcAft>
                <a:spcPts val="0"/>
              </a:spcAft>
              <a:buNone/>
            </a:pPr>
            <a:r>
              <a:t/>
            </a:r>
            <a:endParaRPr b="1" sz="1200">
              <a:solidFill>
                <a:srgbClr val="FFFFFF"/>
              </a:solidFill>
              <a:latin typeface="Quicksand"/>
              <a:ea typeface="Quicksand"/>
              <a:cs typeface="Quicksand"/>
              <a:sym typeface="Quicksand"/>
            </a:endParaRPr>
          </a:p>
          <a:p>
            <a:pPr indent="0" lvl="0" marL="457200" rtl="0" algn="l">
              <a:lnSpc>
                <a:spcPct val="100000"/>
              </a:lnSpc>
              <a:spcBef>
                <a:spcPts val="0"/>
              </a:spcBef>
              <a:spcAft>
                <a:spcPts val="0"/>
              </a:spcAft>
              <a:buNone/>
            </a:pPr>
            <a:r>
              <a:t/>
            </a:r>
            <a:endParaRPr b="1" sz="1200">
              <a:solidFill>
                <a:srgbClr val="FFFFFF"/>
              </a:solidFill>
              <a:latin typeface="Quicksand"/>
              <a:ea typeface="Quicksand"/>
              <a:cs typeface="Quicksand"/>
              <a:sym typeface="Quicksand"/>
            </a:endParaRPr>
          </a:p>
        </p:txBody>
      </p:sp>
      <p:pic>
        <p:nvPicPr>
          <p:cNvPr id="103" name="Google Shape;103;p21"/>
          <p:cNvPicPr preferRelativeResize="0"/>
          <p:nvPr/>
        </p:nvPicPr>
        <p:blipFill rotWithShape="1">
          <a:blip r:embed="rId3">
            <a:alphaModFix/>
          </a:blip>
          <a:srcRect b="10321" l="65361" r="8886" t="12135"/>
          <a:stretch/>
        </p:blipFill>
        <p:spPr>
          <a:xfrm>
            <a:off x="423725" y="1611050"/>
            <a:ext cx="1620624" cy="2877875"/>
          </a:xfrm>
          <a:prstGeom prst="rect">
            <a:avLst/>
          </a:prstGeom>
          <a:noFill/>
          <a:ln>
            <a:noFill/>
          </a:ln>
        </p:spPr>
      </p:pic>
      <p:pic>
        <p:nvPicPr>
          <p:cNvPr id="104" name="Google Shape;104;p21"/>
          <p:cNvPicPr preferRelativeResize="0"/>
          <p:nvPr/>
        </p:nvPicPr>
        <p:blipFill rotWithShape="1">
          <a:blip r:embed="rId4">
            <a:alphaModFix/>
          </a:blip>
          <a:srcRect b="10082" l="38351" r="38972" t="12475"/>
          <a:stretch/>
        </p:blipFill>
        <p:spPr>
          <a:xfrm>
            <a:off x="2649975" y="1567950"/>
            <a:ext cx="1509473" cy="2964076"/>
          </a:xfrm>
          <a:prstGeom prst="rect">
            <a:avLst/>
          </a:prstGeom>
          <a:noFill/>
          <a:ln>
            <a:noFill/>
          </a:ln>
        </p:spPr>
      </p:pic>
      <p:pic>
        <p:nvPicPr>
          <p:cNvPr id="105" name="Google Shape;105;p21"/>
          <p:cNvPicPr preferRelativeResize="0"/>
          <p:nvPr/>
        </p:nvPicPr>
        <p:blipFill rotWithShape="1">
          <a:blip r:embed="rId5">
            <a:alphaModFix/>
          </a:blip>
          <a:srcRect b="14645" l="37925" r="36903" t="12780"/>
          <a:stretch/>
        </p:blipFill>
        <p:spPr>
          <a:xfrm>
            <a:off x="6746358" y="1583699"/>
            <a:ext cx="1724441" cy="2932574"/>
          </a:xfrm>
          <a:prstGeom prst="rect">
            <a:avLst/>
          </a:prstGeom>
          <a:noFill/>
          <a:ln>
            <a:noFill/>
          </a:ln>
        </p:spPr>
      </p:pic>
      <p:pic>
        <p:nvPicPr>
          <p:cNvPr id="106" name="Google Shape;106;p21"/>
          <p:cNvPicPr preferRelativeResize="0"/>
          <p:nvPr/>
        </p:nvPicPr>
        <p:blipFill rotWithShape="1">
          <a:blip r:embed="rId6">
            <a:alphaModFix/>
          </a:blip>
          <a:srcRect b="13437" l="38037" r="37929" t="12036"/>
          <a:stretch/>
        </p:blipFill>
        <p:spPr>
          <a:xfrm>
            <a:off x="4300488" y="1567938"/>
            <a:ext cx="1620624" cy="29640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nvSpPr>
        <p:spPr>
          <a:xfrm>
            <a:off x="0" y="75150"/>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Tech Meme(s) of the Week</a:t>
            </a:r>
            <a:endParaRPr b="1" sz="4800">
              <a:solidFill>
                <a:srgbClr val="FFFFFF"/>
              </a:solidFill>
              <a:latin typeface="Quicksand"/>
              <a:ea typeface="Quicksand"/>
              <a:cs typeface="Quicksand"/>
              <a:sym typeface="Quicksand"/>
            </a:endParaRPr>
          </a:p>
        </p:txBody>
      </p:sp>
      <p:sp>
        <p:nvSpPr>
          <p:cNvPr id="112" name="Google Shape;112;p22"/>
          <p:cNvSpPr txBox="1"/>
          <p:nvPr/>
        </p:nvSpPr>
        <p:spPr>
          <a:xfrm>
            <a:off x="3021825" y="1290600"/>
            <a:ext cx="5818200" cy="1452600"/>
          </a:xfrm>
          <a:prstGeom prst="rect">
            <a:avLst/>
          </a:prstGeom>
          <a:noFill/>
          <a:ln>
            <a:noFill/>
          </a:ln>
        </p:spPr>
        <p:txBody>
          <a:bodyPr anchorCtr="0" anchor="t" bIns="34275" lIns="68575" spcFirstLastPara="1" rIns="68575" wrap="square" tIns="34275">
            <a:noAutofit/>
          </a:bodyPr>
          <a:lstStyle/>
          <a:p>
            <a:pPr indent="0" lvl="0" marL="457200" rtl="0" algn="l">
              <a:lnSpc>
                <a:spcPct val="100000"/>
              </a:lnSpc>
              <a:spcBef>
                <a:spcPts val="0"/>
              </a:spcBef>
              <a:spcAft>
                <a:spcPts val="0"/>
              </a:spcAft>
              <a:buNone/>
            </a:pPr>
            <a:r>
              <a:t/>
            </a:r>
            <a:endParaRPr b="1" sz="2400">
              <a:solidFill>
                <a:srgbClr val="FFFFFF"/>
              </a:solidFill>
              <a:latin typeface="Quicksand"/>
              <a:ea typeface="Quicksand"/>
              <a:cs typeface="Quicksand"/>
              <a:sym typeface="Quicksand"/>
            </a:endParaRPr>
          </a:p>
        </p:txBody>
      </p:sp>
      <p:pic>
        <p:nvPicPr>
          <p:cNvPr id="113" name="Google Shape;113;p22"/>
          <p:cNvPicPr preferRelativeResize="0"/>
          <p:nvPr/>
        </p:nvPicPr>
        <p:blipFill>
          <a:blip r:embed="rId3">
            <a:alphaModFix/>
          </a:blip>
          <a:stretch>
            <a:fillRect/>
          </a:stretch>
        </p:blipFill>
        <p:spPr>
          <a:xfrm>
            <a:off x="3365538" y="1626318"/>
            <a:ext cx="2412925" cy="330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3"/>
          <p:cNvSpPr txBox="1"/>
          <p:nvPr/>
        </p:nvSpPr>
        <p:spPr>
          <a:xfrm>
            <a:off x="2187150" y="1335800"/>
            <a:ext cx="4769700" cy="170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chemeClr val="lt1"/>
                </a:solidFill>
                <a:latin typeface="Quicksand"/>
                <a:ea typeface="Quicksand"/>
                <a:cs typeface="Quicksand"/>
                <a:sym typeface="Quicksand"/>
              </a:rPr>
              <a:t>data science</a:t>
            </a:r>
            <a:endParaRPr b="1" sz="7200">
              <a:solidFill>
                <a:schemeClr val="lt1"/>
              </a:solidFill>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nvSpPr>
        <p:spPr>
          <a:xfrm>
            <a:off x="0" y="75150"/>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Business Intelligence</a:t>
            </a:r>
            <a:endParaRPr b="1" sz="4800">
              <a:solidFill>
                <a:srgbClr val="FFFFFF"/>
              </a:solidFill>
              <a:latin typeface="Quicksand"/>
              <a:ea typeface="Quicksand"/>
              <a:cs typeface="Quicksand"/>
              <a:sym typeface="Quicksand"/>
            </a:endParaRPr>
          </a:p>
        </p:txBody>
      </p:sp>
      <p:sp>
        <p:nvSpPr>
          <p:cNvPr id="124" name="Google Shape;124;p24"/>
          <p:cNvSpPr txBox="1"/>
          <p:nvPr/>
        </p:nvSpPr>
        <p:spPr>
          <a:xfrm>
            <a:off x="414650" y="1503275"/>
            <a:ext cx="8325600" cy="29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FFFFFF"/>
              </a:solidFill>
              <a:latin typeface="Quicksand"/>
              <a:ea typeface="Quicksand"/>
              <a:cs typeface="Quicksand"/>
              <a:sym typeface="Quicksand"/>
            </a:endParaRPr>
          </a:p>
        </p:txBody>
      </p:sp>
      <p:sp>
        <p:nvSpPr>
          <p:cNvPr id="125" name="Google Shape;125;p24"/>
          <p:cNvSpPr txBox="1"/>
          <p:nvPr/>
        </p:nvSpPr>
        <p:spPr>
          <a:xfrm>
            <a:off x="476000" y="1503275"/>
            <a:ext cx="4765200" cy="29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Quicksand"/>
                <a:ea typeface="Quicksand"/>
                <a:cs typeface="Quicksand"/>
                <a:sym typeface="Quicksand"/>
              </a:rPr>
              <a:t>Business intelligence (BI) is a technology-driven process for gathering, storing, accessing, analyzing data and presenting actionable information which helps executives, managers and other corporate end users make informed business decisions</a:t>
            </a:r>
            <a:endParaRPr b="1" sz="1800">
              <a:solidFill>
                <a:srgbClr val="FFFFFF"/>
              </a:solidFill>
              <a:latin typeface="Quicksand"/>
              <a:ea typeface="Quicksand"/>
              <a:cs typeface="Quicksand"/>
              <a:sym typeface="Quicksand"/>
            </a:endParaRPr>
          </a:p>
          <a:p>
            <a:pPr indent="0" lvl="0" marL="0" rtl="0" algn="l">
              <a:spcBef>
                <a:spcPts val="0"/>
              </a:spcBef>
              <a:spcAft>
                <a:spcPts val="0"/>
              </a:spcAft>
              <a:buNone/>
            </a:pPr>
            <a:r>
              <a:t/>
            </a:r>
            <a:endParaRPr b="1" sz="1800">
              <a:solidFill>
                <a:srgbClr val="FFFFFF"/>
              </a:solidFill>
              <a:latin typeface="Quicksand"/>
              <a:ea typeface="Quicksand"/>
              <a:cs typeface="Quicksand"/>
              <a:sym typeface="Quicksand"/>
            </a:endParaRPr>
          </a:p>
          <a:p>
            <a:pPr indent="0" lvl="0" marL="0" rtl="0" algn="l">
              <a:spcBef>
                <a:spcPts val="0"/>
              </a:spcBef>
              <a:spcAft>
                <a:spcPts val="0"/>
              </a:spcAft>
              <a:buNone/>
            </a:pPr>
            <a:r>
              <a:rPr b="1" lang="en" sz="1800">
                <a:solidFill>
                  <a:srgbClr val="FFFFFF"/>
                </a:solidFill>
                <a:latin typeface="Quicksand"/>
                <a:ea typeface="Quicksand"/>
                <a:cs typeface="Quicksand"/>
                <a:sym typeface="Quicksand"/>
              </a:rPr>
              <a:t>Includes both“getting data out” and“getting data in”</a:t>
            </a:r>
            <a:endParaRPr b="1" sz="1800">
              <a:solidFill>
                <a:srgbClr val="FFFFFF"/>
              </a:solidFill>
              <a:latin typeface="Quicksand"/>
              <a:ea typeface="Quicksand"/>
              <a:cs typeface="Quicksand"/>
              <a:sym typeface="Quicksand"/>
            </a:endParaRPr>
          </a:p>
          <a:p>
            <a:pPr indent="0" lvl="0" marL="0" rtl="0" algn="l">
              <a:spcBef>
                <a:spcPts val="0"/>
              </a:spcBef>
              <a:spcAft>
                <a:spcPts val="0"/>
              </a:spcAft>
              <a:buNone/>
            </a:pPr>
            <a:r>
              <a:t/>
            </a:r>
            <a:endParaRPr b="1" sz="1800">
              <a:solidFill>
                <a:srgbClr val="FFFFFF"/>
              </a:solidFill>
              <a:latin typeface="Quicksand"/>
              <a:ea typeface="Quicksand"/>
              <a:cs typeface="Quicksand"/>
              <a:sym typeface="Quicksand"/>
            </a:endParaRPr>
          </a:p>
          <a:p>
            <a:pPr indent="0" lvl="0" marL="0" rtl="0" algn="l">
              <a:spcBef>
                <a:spcPts val="0"/>
              </a:spcBef>
              <a:spcAft>
                <a:spcPts val="0"/>
              </a:spcAft>
              <a:buNone/>
            </a:pPr>
            <a:r>
              <a:t/>
            </a:r>
            <a:endParaRPr b="1" sz="1800">
              <a:solidFill>
                <a:srgbClr val="FFFFFF"/>
              </a:solidFill>
              <a:latin typeface="Quicksand"/>
              <a:ea typeface="Quicksand"/>
              <a:cs typeface="Quicksand"/>
              <a:sym typeface="Quicksand"/>
            </a:endParaRPr>
          </a:p>
        </p:txBody>
      </p:sp>
      <p:pic>
        <p:nvPicPr>
          <p:cNvPr id="126" name="Google Shape;126;p24"/>
          <p:cNvPicPr preferRelativeResize="0"/>
          <p:nvPr/>
        </p:nvPicPr>
        <p:blipFill>
          <a:blip r:embed="rId3">
            <a:alphaModFix/>
          </a:blip>
          <a:stretch>
            <a:fillRect/>
          </a:stretch>
        </p:blipFill>
        <p:spPr>
          <a:xfrm>
            <a:off x="5353825" y="1871775"/>
            <a:ext cx="3630749" cy="21792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nvSpPr>
        <p:spPr>
          <a:xfrm>
            <a:off x="0" y="75150"/>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What is Data Mining?</a:t>
            </a:r>
            <a:endParaRPr b="1" sz="4800">
              <a:solidFill>
                <a:srgbClr val="FFFFFF"/>
              </a:solidFill>
              <a:latin typeface="Quicksand"/>
              <a:ea typeface="Quicksand"/>
              <a:cs typeface="Quicksand"/>
              <a:sym typeface="Quicksand"/>
            </a:endParaRPr>
          </a:p>
        </p:txBody>
      </p:sp>
      <p:sp>
        <p:nvSpPr>
          <p:cNvPr id="132" name="Google Shape;132;p25"/>
          <p:cNvSpPr txBox="1"/>
          <p:nvPr/>
        </p:nvSpPr>
        <p:spPr>
          <a:xfrm>
            <a:off x="476000" y="1503275"/>
            <a:ext cx="5844900" cy="29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Quicksand"/>
                <a:ea typeface="Quicksand"/>
                <a:cs typeface="Quicksand"/>
                <a:sym typeface="Quicksand"/>
              </a:rPr>
              <a:t>The process of extracting and sifting through large sets of unstructured chaotic data in order to find patterns, anomalies, or correlations that will help in decision making.</a:t>
            </a:r>
            <a:endParaRPr b="1" sz="1800">
              <a:solidFill>
                <a:srgbClr val="FFFFFF"/>
              </a:solidFill>
              <a:latin typeface="Quicksand"/>
              <a:ea typeface="Quicksand"/>
              <a:cs typeface="Quicksand"/>
              <a:sym typeface="Quicksand"/>
            </a:endParaRPr>
          </a:p>
        </p:txBody>
      </p:sp>
      <p:pic>
        <p:nvPicPr>
          <p:cNvPr id="133" name="Google Shape;133;p25"/>
          <p:cNvPicPr preferRelativeResize="0"/>
          <p:nvPr/>
        </p:nvPicPr>
        <p:blipFill>
          <a:blip r:embed="rId3">
            <a:alphaModFix/>
          </a:blip>
          <a:stretch>
            <a:fillRect/>
          </a:stretch>
        </p:blipFill>
        <p:spPr>
          <a:xfrm>
            <a:off x="5786150" y="1824200"/>
            <a:ext cx="3014500" cy="30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6"/>
          <p:cNvSpPr txBox="1"/>
          <p:nvPr/>
        </p:nvSpPr>
        <p:spPr>
          <a:xfrm>
            <a:off x="0" y="75150"/>
            <a:ext cx="9144000" cy="117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Quicksand"/>
                <a:ea typeface="Quicksand"/>
                <a:cs typeface="Quicksand"/>
                <a:sym typeface="Quicksand"/>
              </a:rPr>
              <a:t>Origin of</a:t>
            </a:r>
            <a:r>
              <a:rPr b="1" lang="en" sz="4800">
                <a:solidFill>
                  <a:srgbClr val="FFFFFF"/>
                </a:solidFill>
                <a:latin typeface="Quicksand"/>
                <a:ea typeface="Quicksand"/>
                <a:cs typeface="Quicksand"/>
                <a:sym typeface="Quicksand"/>
              </a:rPr>
              <a:t> Data Mining</a:t>
            </a:r>
            <a:endParaRPr b="1" sz="4800">
              <a:solidFill>
                <a:srgbClr val="FFFFFF"/>
              </a:solidFill>
              <a:latin typeface="Quicksand"/>
              <a:ea typeface="Quicksand"/>
              <a:cs typeface="Quicksand"/>
              <a:sym typeface="Quicksand"/>
            </a:endParaRPr>
          </a:p>
        </p:txBody>
      </p:sp>
      <p:pic>
        <p:nvPicPr>
          <p:cNvPr id="139" name="Google Shape;139;p26"/>
          <p:cNvPicPr preferRelativeResize="0"/>
          <p:nvPr/>
        </p:nvPicPr>
        <p:blipFill>
          <a:blip r:embed="rId3">
            <a:alphaModFix/>
          </a:blip>
          <a:stretch>
            <a:fillRect/>
          </a:stretch>
        </p:blipFill>
        <p:spPr>
          <a:xfrm>
            <a:off x="457200" y="1398750"/>
            <a:ext cx="3352278" cy="3592350"/>
          </a:xfrm>
          <a:prstGeom prst="rect">
            <a:avLst/>
          </a:prstGeom>
          <a:noFill/>
          <a:ln>
            <a:noFill/>
          </a:ln>
        </p:spPr>
      </p:pic>
      <p:sp>
        <p:nvSpPr>
          <p:cNvPr id="140" name="Google Shape;140;p26"/>
          <p:cNvSpPr txBox="1"/>
          <p:nvPr/>
        </p:nvSpPr>
        <p:spPr>
          <a:xfrm>
            <a:off x="3809475" y="1398750"/>
            <a:ext cx="4943400" cy="2916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FFFFFF"/>
              </a:buClr>
              <a:buSzPts val="1600"/>
              <a:buFont typeface="Quicksand"/>
              <a:buChar char="●"/>
            </a:pPr>
            <a:r>
              <a:rPr b="1" lang="en" sz="1600">
                <a:solidFill>
                  <a:srgbClr val="FFFFFF"/>
                </a:solidFill>
                <a:latin typeface="Quicksand"/>
                <a:ea typeface="Quicksand"/>
                <a:cs typeface="Quicksand"/>
                <a:sym typeface="Quicksand"/>
              </a:rPr>
              <a:t>Bayes’ Theorem 1763: Chances of something happening given something else happened</a:t>
            </a:r>
            <a:endParaRPr b="1" sz="1600">
              <a:solidFill>
                <a:srgbClr val="FFFFFF"/>
              </a:solidFill>
              <a:latin typeface="Quicksand"/>
              <a:ea typeface="Quicksand"/>
              <a:cs typeface="Quicksand"/>
              <a:sym typeface="Quicksand"/>
            </a:endParaRPr>
          </a:p>
          <a:p>
            <a:pPr indent="0" lvl="0" marL="457200" rtl="0" algn="l">
              <a:spcBef>
                <a:spcPts val="0"/>
              </a:spcBef>
              <a:spcAft>
                <a:spcPts val="0"/>
              </a:spcAft>
              <a:buNone/>
            </a:pPr>
            <a:r>
              <a:t/>
            </a:r>
            <a:endParaRPr b="1" sz="1600">
              <a:solidFill>
                <a:srgbClr val="FFFFFF"/>
              </a:solidFill>
              <a:latin typeface="Quicksand"/>
              <a:ea typeface="Quicksand"/>
              <a:cs typeface="Quicksand"/>
              <a:sym typeface="Quicksand"/>
            </a:endParaRPr>
          </a:p>
          <a:p>
            <a:pPr indent="-330200" lvl="0" marL="457200" rtl="0" algn="l">
              <a:spcBef>
                <a:spcPts val="0"/>
              </a:spcBef>
              <a:spcAft>
                <a:spcPts val="0"/>
              </a:spcAft>
              <a:buClr>
                <a:srgbClr val="FFFFFF"/>
              </a:buClr>
              <a:buSzPts val="1600"/>
              <a:buFont typeface="Quicksand"/>
              <a:buChar char="●"/>
            </a:pPr>
            <a:r>
              <a:rPr b="1" lang="en" sz="1600">
                <a:solidFill>
                  <a:srgbClr val="FFFFFF"/>
                </a:solidFill>
                <a:latin typeface="Quicksand"/>
                <a:ea typeface="Quicksand"/>
                <a:cs typeface="Quicksand"/>
                <a:sym typeface="Quicksand"/>
              </a:rPr>
              <a:t>Databases 1970s: allowed for the storage and access of petabytes of data</a:t>
            </a:r>
            <a:endParaRPr b="1" sz="1600">
              <a:solidFill>
                <a:srgbClr val="FFFFFF"/>
              </a:solidFill>
              <a:latin typeface="Quicksand"/>
              <a:ea typeface="Quicksand"/>
              <a:cs typeface="Quicksand"/>
              <a:sym typeface="Quicksand"/>
            </a:endParaRPr>
          </a:p>
          <a:p>
            <a:pPr indent="0" lvl="0" marL="457200" rtl="0" algn="l">
              <a:spcBef>
                <a:spcPts val="0"/>
              </a:spcBef>
              <a:spcAft>
                <a:spcPts val="0"/>
              </a:spcAft>
              <a:buNone/>
            </a:pPr>
            <a:r>
              <a:t/>
            </a:r>
            <a:endParaRPr b="1" sz="1600">
              <a:solidFill>
                <a:srgbClr val="FFFFFF"/>
              </a:solidFill>
              <a:latin typeface="Quicksand"/>
              <a:ea typeface="Quicksand"/>
              <a:cs typeface="Quicksand"/>
              <a:sym typeface="Quicksand"/>
            </a:endParaRPr>
          </a:p>
          <a:p>
            <a:pPr indent="-330200" lvl="0" marL="457200" rtl="0" algn="l">
              <a:spcBef>
                <a:spcPts val="0"/>
              </a:spcBef>
              <a:spcAft>
                <a:spcPts val="0"/>
              </a:spcAft>
              <a:buClr>
                <a:srgbClr val="FFFFFF"/>
              </a:buClr>
              <a:buSzPts val="1600"/>
              <a:buFont typeface="Quicksand"/>
              <a:buChar char="●"/>
            </a:pPr>
            <a:r>
              <a:rPr b="1" lang="en" sz="1600">
                <a:solidFill>
                  <a:srgbClr val="FFFFFF"/>
                </a:solidFill>
                <a:latin typeface="Quicksand"/>
                <a:ea typeface="Quicksand"/>
                <a:cs typeface="Quicksand"/>
                <a:sym typeface="Quicksand"/>
              </a:rPr>
              <a:t>Data Mining 1990s</a:t>
            </a:r>
            <a:endParaRPr b="1" sz="1600">
              <a:solidFill>
                <a:srgbClr val="FFFFFF"/>
              </a:solidFill>
              <a:latin typeface="Quicksand"/>
              <a:ea typeface="Quicksand"/>
              <a:cs typeface="Quicksand"/>
              <a:sym typeface="Quicksand"/>
            </a:endParaRPr>
          </a:p>
          <a:p>
            <a:pPr indent="0" lvl="0" marL="0" rtl="0" algn="l">
              <a:spcBef>
                <a:spcPts val="0"/>
              </a:spcBef>
              <a:spcAft>
                <a:spcPts val="0"/>
              </a:spcAft>
              <a:buNone/>
            </a:pPr>
            <a:r>
              <a:t/>
            </a:r>
            <a:endParaRPr b="1" sz="1600">
              <a:solidFill>
                <a:srgbClr val="FFFFFF"/>
              </a:solidFill>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xmlns:r="http://schemas.openxmlformats.org/officeDocument/2006/relationships" name="Gatortech 2019-2020">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