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0" r:id="rId3"/>
    <p:sldMasterId id="2147483691" r:id="rId4"/>
    <p:sldMasterId id="2147483692" r:id="rId5"/>
    <p:sldMasterId id="214748369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Proxima Nova"/>
      <p:regular r:id="rId35"/>
      <p:bold r:id="rId36"/>
      <p:italic r:id="rId37"/>
      <p:boldItalic r:id="rId38"/>
    </p:embeddedFont>
    <p:embeddedFont>
      <p:font typeface="Roboto"/>
      <p:regular r:id="rId39"/>
      <p:bold r:id="rId40"/>
      <p:italic r:id="rId41"/>
      <p:boldItalic r:id="rId42"/>
    </p:embeddedFont>
    <p:embeddedFont>
      <p:font typeface="Quicksand"/>
      <p:regular r:id="rId43"/>
      <p:bold r:id="rId44"/>
    </p:embeddedFont>
    <p:embeddedFont>
      <p:font typeface="Comfortaa"/>
      <p:regular r:id="rId45"/>
      <p:bold r:id="rId46"/>
    </p:embeddedFont>
    <p:embeddedFont>
      <p:font typeface="Open Sans"/>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42" Type="http://schemas.openxmlformats.org/officeDocument/2006/relationships/font" Target="fonts/Roboto-boldItalic.fntdata"/><Relationship Id="rId41" Type="http://schemas.openxmlformats.org/officeDocument/2006/relationships/font" Target="fonts/Roboto-italic.fntdata"/><Relationship Id="rId44" Type="http://schemas.openxmlformats.org/officeDocument/2006/relationships/font" Target="fonts/Quicksand-bold.fntdata"/><Relationship Id="rId43" Type="http://schemas.openxmlformats.org/officeDocument/2006/relationships/font" Target="fonts/Quicksand-regular.fntdata"/><Relationship Id="rId46" Type="http://schemas.openxmlformats.org/officeDocument/2006/relationships/font" Target="fonts/Comfortaa-bold.fntdata"/><Relationship Id="rId45" Type="http://schemas.openxmlformats.org/officeDocument/2006/relationships/font" Target="fonts/Comfortaa-regular.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ProximaNova-regular.fntdata"/><Relationship Id="rId34" Type="http://schemas.openxmlformats.org/officeDocument/2006/relationships/slide" Target="slides/slide27.xml"/><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Roboto-regular.fntdata"/><Relationship Id="rId38" Type="http://schemas.openxmlformats.org/officeDocument/2006/relationships/font" Target="fonts/ProximaNova-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bbc.com/news/technology-4256230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WannaCry_ransomware_attack"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35f6c44184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5f6c44184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35f6c44184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5f6c44184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2 OF CYBERSECURITY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risk analysis, risk assessment (</a:t>
            </a:r>
            <a:r>
              <a:rPr lang="en" sz="1200">
                <a:solidFill>
                  <a:srgbClr val="4E4E4E"/>
                </a:solidFill>
                <a:highlight>
                  <a:srgbClr val="FFFFFF"/>
                </a:highlight>
                <a:latin typeface="Open Sans"/>
                <a:ea typeface="Open Sans"/>
                <a:cs typeface="Open Sans"/>
                <a:sym typeface="Open Sans"/>
              </a:rPr>
              <a:t>framework and methodologies) </a:t>
            </a:r>
            <a:r>
              <a:rPr lang="en"/>
              <a:t>and risk mitigation.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Business want to protect their assets from misuse, disclosure, unauthorized access, or destruction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TOPICS TO CONSIDER: IDENTIFYING YOUR RISK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35f6c44184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5f6c4418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Cybersecurity is the body of technologies, processes and practices designed to protect networks, computers, programs and data from attack, damage or unauthorized access. In a computing context, security includes both cybersecurity and physical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35f6c4418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5f6c4418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Cybersecurity is the body of technologies, processes and practices designed to protect networks, computers, programs and data from attack, damage or unauthorized access. In a computing context, security includes both cybersecurity and physical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35f6c44184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5f6c44184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35f6c44184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5f6c44184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Cybersecurity is the body of technologies, processes and practices designed to protect networks, computers, programs and data from attack, damage or unauthorized access. In a computing context, security includes both cybersecurity and physical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35f6c44184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5f6c44184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Cybersecurity is the body of technologies, processes and practices designed to protect networks, computers, programs and data from attack, damage or unauthorized access. In a computing context, security includes both cybersecurity and physical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35f6c44184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5f6c44184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35f6c44184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5f6c44184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35f6c44184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5f6c44184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the most popular AI is increasing more female - from siri and viv, to alexa, and even newer models of self driving cars, “Iris”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Making technology feel female in design creates trust!!!!!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35f6c44184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5f6c44184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Competence and reliability: How well you are going to do something? </a:t>
            </a:r>
            <a:endParaRPr/>
          </a:p>
          <a:p>
            <a:pPr indent="0" lvl="0" marL="0" rtl="0" algn="l">
              <a:spcBef>
                <a:spcPts val="0"/>
              </a:spcBef>
              <a:spcAft>
                <a:spcPts val="0"/>
              </a:spcAft>
              <a:buNone/>
            </a:pPr>
            <a:r>
              <a:rPr lang="en"/>
              <a:t>Integrity and benevolence: Why and how much do you care? Do your intentions align with mine? What are your motives?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35f6c441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5f6c441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35f6c44184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5f6c44184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so, technology doesn’t like friction, but friction is often human connection. Friction is when you consciously slow down and start to ask whether this thing is worthy of your trust. 80% people share a piece of content based on the headline. That’s a really good example of just giving our trust away too easily.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35f6c44184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5f6c44184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two enemies of trust are bad character and poor information. Although technology can’t make bad people good, it can hold people accountable, like through ratings and reviews. Technology here is giving people power to see a complete pic of who the person is. So tech shouldn’t make decisions for us, just provide us with info needed to have friction and make the human decision.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35f6c44184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5f6c44184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 3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35f6c44184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5f6c44184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35f6c44184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5f6c44184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Just because you may need a password to log in, it doesn’t mean your online activities are encrypted. Here are some reasons public wifi are susceptible to an attack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 can you check this when looking at a wifi network?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A </a:t>
            </a:r>
            <a:r>
              <a:rPr b="1" lang="en" sz="1200">
                <a:solidFill>
                  <a:srgbClr val="222222"/>
                </a:solidFill>
                <a:highlight>
                  <a:srgbClr val="FFFFFF"/>
                </a:highlight>
                <a:latin typeface="Roboto"/>
                <a:ea typeface="Roboto"/>
                <a:cs typeface="Roboto"/>
                <a:sym typeface="Roboto"/>
              </a:rPr>
              <a:t>brute force attack</a:t>
            </a:r>
            <a:r>
              <a:rPr lang="en" sz="1200">
                <a:solidFill>
                  <a:srgbClr val="222222"/>
                </a:solidFill>
                <a:highlight>
                  <a:srgbClr val="FFFFFF"/>
                </a:highlight>
                <a:latin typeface="Roboto"/>
                <a:ea typeface="Roboto"/>
                <a:cs typeface="Roboto"/>
                <a:sym typeface="Roboto"/>
              </a:rPr>
              <a:t> is a trial-and-error method used to obtain information such as a user password or personal identification number (PIN). In a </a:t>
            </a:r>
            <a:r>
              <a:rPr b="1" lang="en" sz="1200">
                <a:solidFill>
                  <a:srgbClr val="222222"/>
                </a:solidFill>
                <a:highlight>
                  <a:srgbClr val="FFFFFF"/>
                </a:highlight>
                <a:latin typeface="Roboto"/>
                <a:ea typeface="Roboto"/>
                <a:cs typeface="Roboto"/>
                <a:sym typeface="Roboto"/>
              </a:rPr>
              <a:t>brute force attack</a:t>
            </a:r>
            <a:r>
              <a:rPr lang="en" sz="1200">
                <a:solidFill>
                  <a:srgbClr val="222222"/>
                </a:solidFill>
                <a:highlight>
                  <a:srgbClr val="FFFFFF"/>
                </a:highlight>
                <a:latin typeface="Roboto"/>
                <a:ea typeface="Roboto"/>
                <a:cs typeface="Roboto"/>
                <a:sym typeface="Roboto"/>
              </a:rPr>
              <a:t>, automated software is used to generate a large number of consecutive guesses as to the value of the desired data.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35f6c44184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5f6c44184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MITM attack: The attacker intercepts between you and the servers of the websites you visit, eavesdropping your online traffic to capture login credentials, credit card numbers, and social security numbers.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35f6c44184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5f6c44184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32f75fe2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2f75fe2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35f6c4418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5f6c4418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Cybersecurity is the body of technologies, processes and practices designed to protect networks, computers, programs and data from attack, damage or unauthorized access. In a computing context, security includes both cybersecurity and physical security.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35f6c4418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f6c4418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http://www.bbc.com/news/technology-42562303</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is the ability of an individual or group to seclude themselves, or information about themselves, and thereby express themselves selectively.</a:t>
            </a:r>
            <a:br>
              <a:rPr lang="en"/>
            </a:br>
            <a:r>
              <a:rPr lang="en"/>
              <a:t>Information privacy, or data privacy is the relationship between the collection and dissemination of data, technology, the public expectation of privacy, and the legal and political issues surrounding them; dealing with the ability an organization or individual has to determine what data can be shared with third parties.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35f6c4418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5f6c4418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WannaCry ransomware attack was a May 2017 worldwide cyberattack by the WannaCry ransomware cryptoworm, which targeted computers running the Microsoft Windows operating system by encrypting data and demanding ransom payments in the Bitcoin cryptocurrency.</a:t>
            </a:r>
            <a:endParaRPr/>
          </a:p>
          <a:p>
            <a:pPr indent="0" lvl="0" marL="0" rtl="0" algn="l">
              <a:spcBef>
                <a:spcPts val="0"/>
              </a:spcBef>
              <a:spcAft>
                <a:spcPts val="0"/>
              </a:spcAft>
              <a:buNone/>
            </a:pPr>
            <a:r>
              <a:rPr lang="en" u="sng">
                <a:solidFill>
                  <a:schemeClr val="hlink"/>
                </a:solidFill>
                <a:hlinkClick r:id="rId2"/>
              </a:rPr>
              <a:t>https://en.wikipedia.org/wiki/WannaCry_ransomware_attack</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Usually targeting Bugs or user error (bugs = flaw in code)</a:t>
            </a:r>
            <a:endParaRPr/>
          </a:p>
          <a:p>
            <a:pPr indent="0" lvl="0" marL="0" rtl="0" algn="l">
              <a:spcBef>
                <a:spcPts val="0"/>
              </a:spcBef>
              <a:spcAft>
                <a:spcPts val="0"/>
              </a:spcAft>
              <a:buNone/>
            </a:pPr>
            <a:r>
              <a:rPr lang="en"/>
              <a:t>Adware: pop up ads</a:t>
            </a:r>
            <a:endParaRPr/>
          </a:p>
          <a:p>
            <a:pPr indent="0" lvl="0" marL="0" rtl="0" algn="l">
              <a:spcBef>
                <a:spcPts val="0"/>
              </a:spcBef>
              <a:spcAft>
                <a:spcPts val="0"/>
              </a:spcAft>
              <a:buNone/>
            </a:pPr>
            <a:r>
              <a:rPr lang="en"/>
              <a:t>Bot: botnets/DDOS, spambots that put ads on websites, and for distributing malware disguised as popular search items on download sites. Websites can guard against bots with CAPTCHA tests. </a:t>
            </a:r>
            <a:r>
              <a:rPr lang="en" sz="1200">
                <a:solidFill>
                  <a:srgbClr val="222222"/>
                </a:solidFill>
                <a:highlight>
                  <a:srgbClr val="FFFFFF"/>
                </a:highlight>
                <a:latin typeface="Roboto"/>
                <a:ea typeface="Roboto"/>
                <a:cs typeface="Roboto"/>
                <a:sym typeface="Roboto"/>
              </a:rPr>
              <a:t>The word Botnet is formed from the words 'robot' + 'network'. Cybercriminals use special Trojan viruses to breach the security of several users' computers, take control of each computer and organise all of the infected machines into a network of 'bots' that the criminal can remotely manage.</a:t>
            </a:r>
            <a:endParaRPr/>
          </a:p>
          <a:p>
            <a:pPr indent="0" lvl="0" marL="0" rtl="0" algn="l">
              <a:spcBef>
                <a:spcPts val="0"/>
              </a:spcBef>
              <a:spcAft>
                <a:spcPts val="0"/>
              </a:spcAft>
              <a:buNone/>
            </a:pPr>
            <a:r>
              <a:rPr lang="en"/>
              <a:t>Ransomware</a:t>
            </a:r>
            <a:endParaRPr/>
          </a:p>
          <a:p>
            <a:pPr indent="0" lvl="0" marL="0" rtl="0" algn="l">
              <a:spcBef>
                <a:spcPts val="0"/>
              </a:spcBef>
              <a:spcAft>
                <a:spcPts val="0"/>
              </a:spcAft>
              <a:buNone/>
            </a:pPr>
            <a:r>
              <a:rPr lang="en"/>
              <a:t>Rootkit:Remotely access or control a computer without being detected by users/security.</a:t>
            </a:r>
            <a:endParaRPr/>
          </a:p>
          <a:p>
            <a:pPr indent="0" lvl="0" marL="0" rtl="0" algn="l">
              <a:spcBef>
                <a:spcPts val="0"/>
              </a:spcBef>
              <a:spcAft>
                <a:spcPts val="0"/>
              </a:spcAft>
              <a:buNone/>
            </a:pPr>
            <a:r>
              <a:rPr lang="en"/>
              <a:t>Spyware: activity monitoring, collecting keystrokes, data harvesting (account info, logins, financial data)</a:t>
            </a:r>
            <a:endParaRPr/>
          </a:p>
          <a:p>
            <a:pPr indent="0" lvl="0" marL="0" rtl="0" algn="l">
              <a:spcBef>
                <a:spcPts val="0"/>
              </a:spcBef>
              <a:spcAft>
                <a:spcPts val="0"/>
              </a:spcAft>
              <a:buNone/>
            </a:pPr>
            <a:r>
              <a:rPr lang="en"/>
              <a:t>Trojan: disguises itself as a normal file or program (similar sites like Java but actually a trojan)</a:t>
            </a:r>
            <a:endParaRPr/>
          </a:p>
          <a:p>
            <a:pPr indent="0" lvl="0" marL="0" rtl="0" algn="l">
              <a:spcBef>
                <a:spcPts val="0"/>
              </a:spcBef>
              <a:spcAft>
                <a:spcPts val="0"/>
              </a:spcAft>
              <a:buNone/>
            </a:pPr>
            <a:r>
              <a:rPr lang="en"/>
              <a:t>Virus: inserts malicious code</a:t>
            </a:r>
            <a:endParaRPr/>
          </a:p>
          <a:p>
            <a:pPr indent="0" lvl="0" marL="0" rtl="0" algn="l">
              <a:spcBef>
                <a:spcPts val="0"/>
              </a:spcBef>
              <a:spcAft>
                <a:spcPts val="0"/>
              </a:spcAft>
              <a:buNone/>
            </a:pPr>
            <a:r>
              <a:rPr lang="en"/>
              <a:t>Worm:Sends itself onto other nodes on a network, containing malicious code, to exploit a vulnerability in an application/operating system</a:t>
            </a:r>
            <a:br>
              <a:rPr lang="en"/>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5f6c4418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5f6c4418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35f6c4418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5f6c4418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Experiences in the TAC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cyber-threat actors target your organization, they research not only your business, but your employees as well. They know that employees outside of IT security aren’t as aware of cyber threats, so they execute cyberattacks that exploit human vulnerabilities. Through the process of social engineering, threat actors manipulate people into giving the access to sensitive information. The most common social engineering attacks include: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Quid pro quo- For example, an end user might receive a phone call from the hacker who, posed as a technology expert, offers free IT assistance or technology improvements in exchange for login credentials. Another common example is a hacker, posed as a researcher, asks for access to the company’s network as part of an experiment in exchange for $100. 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35f6c4418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5f6c4418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100">
                <a:latin typeface="Cambria"/>
                <a:ea typeface="Cambria"/>
                <a:cs typeface="Cambria"/>
                <a:sym typeface="Cambria"/>
              </a:rPr>
              <a:t>Create your malware!</a:t>
            </a:r>
            <a:endParaRPr b="1">
              <a:latin typeface="Cambria"/>
              <a:ea typeface="Cambria"/>
              <a:cs typeface="Cambria"/>
              <a:sym typeface="Cambri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35f6c44184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5f6c44184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4.png"/><Relationship Id="rId4" Type="http://schemas.openxmlformats.org/officeDocument/2006/relationships/image" Target="../media/image7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4.png"/><Relationship Id="rId4" Type="http://schemas.openxmlformats.org/officeDocument/2006/relationships/image" Target="../media/image7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5.png"/><Relationship Id="rId4" Type="http://schemas.openxmlformats.org/officeDocument/2006/relationships/image" Target="../media/image6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5.png"/><Relationship Id="rId4" Type="http://schemas.openxmlformats.org/officeDocument/2006/relationships/image" Target="../media/image6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png"/><Relationship Id="rId3" Type="http://schemas.openxmlformats.org/officeDocument/2006/relationships/image" Target="../media/image6.png"/><Relationship Id="rId4" Type="http://schemas.openxmlformats.org/officeDocument/2006/relationships/image" Target="../media/image7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14"/>
          <p:cNvSpPr txBox="1"/>
          <p:nvPr/>
        </p:nvSpPr>
        <p:spPr>
          <a:xfrm>
            <a:off x="-1306779" y="57731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57" name="Google Shape;57;p14"/>
          <p:cNvPicPr preferRelativeResize="0"/>
          <p:nvPr/>
        </p:nvPicPr>
        <p:blipFill rotWithShape="1">
          <a:blip r:embed="rId2">
            <a:alphaModFix/>
          </a:blip>
          <a:srcRect b="0" l="0" r="0" t="0"/>
          <a:stretch/>
        </p:blipFill>
        <p:spPr>
          <a:xfrm>
            <a:off x="625249" y="32974"/>
            <a:ext cx="4772749" cy="4772749"/>
          </a:xfrm>
          <a:prstGeom prst="rect">
            <a:avLst/>
          </a:prstGeom>
          <a:noFill/>
          <a:ln>
            <a:noFill/>
          </a:ln>
        </p:spPr>
      </p:pic>
      <p:sp>
        <p:nvSpPr>
          <p:cNvPr id="58" name="Google Shape;58;p14"/>
          <p:cNvSpPr/>
          <p:nvPr/>
        </p:nvSpPr>
        <p:spPr>
          <a:xfrm>
            <a:off x="-135956" y="3351516"/>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pic>
        <p:nvPicPr>
          <p:cNvPr id="59" name="Google Shape;59;p14"/>
          <p:cNvPicPr preferRelativeResize="0"/>
          <p:nvPr/>
        </p:nvPicPr>
        <p:blipFill rotWithShape="1">
          <a:blip r:embed="rId3">
            <a:alphaModFix/>
          </a:blip>
          <a:srcRect b="0" l="0" r="0" t="0"/>
          <a:stretch/>
        </p:blipFill>
        <p:spPr>
          <a:xfrm>
            <a:off x="6188650" y="805900"/>
            <a:ext cx="2479076" cy="2479076"/>
          </a:xfrm>
          <a:prstGeom prst="rect">
            <a:avLst/>
          </a:prstGeom>
          <a:noFill/>
          <a:ln>
            <a:noFill/>
          </a:ln>
        </p:spPr>
      </p:pic>
      <p:sp>
        <p:nvSpPr>
          <p:cNvPr id="60" name="Google Shape;60;p14"/>
          <p:cNvSpPr txBox="1"/>
          <p:nvPr/>
        </p:nvSpPr>
        <p:spPr>
          <a:xfrm>
            <a:off x="5831900" y="3284976"/>
            <a:ext cx="4868400" cy="32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000" u="none" cap="none" strike="noStrike">
                <a:solidFill>
                  <a:srgbClr val="FFFF00"/>
                </a:solidFill>
                <a:latin typeface="Quicksand"/>
                <a:ea typeface="Quicksand"/>
                <a:cs typeface="Quicksand"/>
                <a:sym typeface="Quicksand"/>
              </a:rPr>
              <a:t>gatortechuf.com</a:t>
            </a:r>
            <a:endParaRPr b="1" sz="3000">
              <a:solidFill>
                <a:srgbClr val="FFFF00"/>
              </a:solidFill>
              <a:latin typeface="Quicksand"/>
              <a:ea typeface="Quicksand"/>
              <a:cs typeface="Quicksand"/>
              <a:sym typeface="Quicksan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61" name="Shape 61"/>
        <p:cNvGrpSpPr/>
        <p:nvPr/>
      </p:nvGrpSpPr>
      <p:grpSpPr>
        <a:xfrm>
          <a:off x="0" y="0"/>
          <a:ext cx="0" cy="0"/>
          <a:chOff x="0" y="0"/>
          <a:chExt cx="0" cy="0"/>
        </a:xfrm>
      </p:grpSpPr>
      <p:sp>
        <p:nvSpPr>
          <p:cNvPr id="62" name="Google Shape;62;p15"/>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63" name="Google Shape;63;p15"/>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64" name="Google Shape;64;p15"/>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65"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67" name="Google Shape;67;p16"/>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68" name="Shape 68"/>
        <p:cNvGrpSpPr/>
        <p:nvPr/>
      </p:nvGrpSpPr>
      <p:grpSpPr>
        <a:xfrm>
          <a:off x="0" y="0"/>
          <a:ext cx="0" cy="0"/>
          <a:chOff x="0" y="0"/>
          <a:chExt cx="0" cy="0"/>
        </a:xfrm>
      </p:grpSpPr>
      <p:pic>
        <p:nvPicPr>
          <p:cNvPr id="69" name="Google Shape;69;p17"/>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70" name="Shape 70"/>
        <p:cNvGrpSpPr/>
        <p:nvPr/>
      </p:nvGrpSpPr>
      <p:grpSpPr>
        <a:xfrm>
          <a:off x="0" y="0"/>
          <a:ext cx="0" cy="0"/>
          <a:chOff x="0" y="0"/>
          <a:chExt cx="0" cy="0"/>
        </a:xfrm>
      </p:grpSpPr>
      <p:sp>
        <p:nvSpPr>
          <p:cNvPr id="71" name="Google Shape;71;p1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72" name="Shape 72"/>
        <p:cNvGrpSpPr/>
        <p:nvPr/>
      </p:nvGrpSpPr>
      <p:grpSpPr>
        <a:xfrm>
          <a:off x="0" y="0"/>
          <a:ext cx="0" cy="0"/>
          <a:chOff x="0" y="0"/>
          <a:chExt cx="0" cy="0"/>
        </a:xfrm>
      </p:grpSpPr>
      <p:pic>
        <p:nvPicPr>
          <p:cNvPr id="73" name="Google Shape;73;p19"/>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74" name="Shape 74"/>
        <p:cNvGrpSpPr/>
        <p:nvPr/>
      </p:nvGrpSpPr>
      <p:grpSpPr>
        <a:xfrm>
          <a:off x="0" y="0"/>
          <a:ext cx="0" cy="0"/>
          <a:chOff x="0" y="0"/>
          <a:chExt cx="0" cy="0"/>
        </a:xfrm>
      </p:grpSpPr>
      <p:sp>
        <p:nvSpPr>
          <p:cNvPr id="75" name="Google Shape;75;p20"/>
          <p:cNvSpPr/>
          <p:nvPr/>
        </p:nvSpPr>
        <p:spPr>
          <a:xfrm>
            <a:off x="131967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6" name="Google Shape;76;p20"/>
          <p:cNvSpPr/>
          <p:nvPr/>
        </p:nvSpPr>
        <p:spPr>
          <a:xfrm>
            <a:off x="51093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7" name="Google Shape;77;p20"/>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78" name="Shape 78"/>
        <p:cNvGrpSpPr/>
        <p:nvPr/>
      </p:nvGrpSpPr>
      <p:grpSpPr>
        <a:xfrm>
          <a:off x="0" y="0"/>
          <a:ext cx="0" cy="0"/>
          <a:chOff x="0" y="0"/>
          <a:chExt cx="0" cy="0"/>
        </a:xfrm>
      </p:grpSpPr>
      <p:sp>
        <p:nvSpPr>
          <p:cNvPr id="79" name="Google Shape;79;p21"/>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1"/>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1" name="Google Shape;81;p21"/>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2" name="Google Shape;82;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83" name="Shape 83"/>
        <p:cNvGrpSpPr/>
        <p:nvPr/>
      </p:nvGrpSpPr>
      <p:grpSpPr>
        <a:xfrm>
          <a:off x="0" y="0"/>
          <a:ext cx="0" cy="0"/>
          <a:chOff x="0" y="0"/>
          <a:chExt cx="0" cy="0"/>
        </a:xfrm>
      </p:grpSpPr>
      <p:sp>
        <p:nvSpPr>
          <p:cNvPr id="84" name="Google Shape;84;p2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85" name="Google Shape;85;p22"/>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86" name="Google Shape;86;p22"/>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87" name="Google Shape;87;p22"/>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88" name="Google Shape;88;p22"/>
          <p:cNvPicPr preferRelativeResize="0"/>
          <p:nvPr/>
        </p:nvPicPr>
        <p:blipFill rotWithShape="1">
          <a:blip r:embed="rId3">
            <a:alphaModFix/>
          </a:blip>
          <a:srcRect b="0" l="0" r="0" t="0"/>
          <a:stretch/>
        </p:blipFill>
        <p:spPr>
          <a:xfrm>
            <a:off x="612661" y="3328368"/>
            <a:ext cx="1335038" cy="1335038"/>
          </a:xfrm>
          <a:prstGeom prst="rect">
            <a:avLst/>
          </a:prstGeom>
          <a:noFill/>
          <a:ln>
            <a:noFill/>
          </a:ln>
        </p:spPr>
      </p:pic>
      <p:pic>
        <p:nvPicPr>
          <p:cNvPr id="89" name="Google Shape;89;p22"/>
          <p:cNvPicPr preferRelativeResize="0"/>
          <p:nvPr/>
        </p:nvPicPr>
        <p:blipFill rotWithShape="1">
          <a:blip r:embed="rId4">
            <a:alphaModFix/>
          </a:blip>
          <a:srcRect b="0" l="0" r="0" t="0"/>
          <a:stretch/>
        </p:blipFill>
        <p:spPr>
          <a:xfrm>
            <a:off x="2616550" y="3149368"/>
            <a:ext cx="1763700" cy="1763684"/>
          </a:xfrm>
          <a:prstGeom prst="rect">
            <a:avLst/>
          </a:prstGeom>
          <a:noFill/>
          <a:ln>
            <a:noFill/>
          </a:ln>
        </p:spPr>
      </p:pic>
      <p:sp>
        <p:nvSpPr>
          <p:cNvPr id="90" name="Google Shape;90;p22"/>
          <p:cNvSpPr txBox="1"/>
          <p:nvPr/>
        </p:nvSpPr>
        <p:spPr>
          <a:xfrm>
            <a:off x="2795600" y="4486150"/>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91" name="Google Shape;91;p2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92" name="Google Shape;92;p22"/>
          <p:cNvSpPr txBox="1"/>
          <p:nvPr/>
        </p:nvSpPr>
        <p:spPr>
          <a:xfrm>
            <a:off x="658413" y="4585500"/>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93" name="Google Shape;93;p22"/>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EE6D2F"/>
        </a:solidFill>
      </p:bgPr>
    </p:bg>
    <p:spTree>
      <p:nvGrpSpPr>
        <p:cNvPr id="94" name="Shape 94"/>
        <p:cNvGrpSpPr/>
        <p:nvPr/>
      </p:nvGrpSpPr>
      <p:grpSpPr>
        <a:xfrm>
          <a:off x="0" y="0"/>
          <a:ext cx="0" cy="0"/>
          <a:chOff x="0" y="0"/>
          <a:chExt cx="0" cy="0"/>
        </a:xfrm>
      </p:grpSpPr>
      <p:sp>
        <p:nvSpPr>
          <p:cNvPr id="95" name="Google Shape;95;p23"/>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96" name="Google Shape;96;p23"/>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97" name="Google Shape;97;p23"/>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98" name="Google Shape;98;p23"/>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99" name="Google Shape;99;p23"/>
          <p:cNvPicPr preferRelativeResize="0"/>
          <p:nvPr/>
        </p:nvPicPr>
        <p:blipFill rotWithShape="1">
          <a:blip r:embed="rId3">
            <a:alphaModFix/>
          </a:blip>
          <a:srcRect b="0" l="0" r="0" t="0"/>
          <a:stretch/>
        </p:blipFill>
        <p:spPr>
          <a:xfrm>
            <a:off x="612648" y="3367055"/>
            <a:ext cx="1335038" cy="1335038"/>
          </a:xfrm>
          <a:prstGeom prst="rect">
            <a:avLst/>
          </a:prstGeom>
          <a:noFill/>
          <a:ln>
            <a:noFill/>
          </a:ln>
        </p:spPr>
      </p:pic>
      <p:pic>
        <p:nvPicPr>
          <p:cNvPr id="100" name="Google Shape;100;p23"/>
          <p:cNvPicPr preferRelativeResize="0"/>
          <p:nvPr/>
        </p:nvPicPr>
        <p:blipFill rotWithShape="1">
          <a:blip r:embed="rId4">
            <a:alphaModFix/>
          </a:blip>
          <a:srcRect b="0" l="0" r="0" t="0"/>
          <a:stretch/>
        </p:blipFill>
        <p:spPr>
          <a:xfrm>
            <a:off x="2068838" y="3203418"/>
            <a:ext cx="1763700" cy="176368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01" name="Shape 101"/>
        <p:cNvGrpSpPr/>
        <p:nvPr/>
      </p:nvGrpSpPr>
      <p:grpSpPr>
        <a:xfrm>
          <a:off x="0" y="0"/>
          <a:ext cx="0" cy="0"/>
          <a:chOff x="0" y="0"/>
          <a:chExt cx="0" cy="0"/>
        </a:xfrm>
      </p:grpSpPr>
      <p:pic>
        <p:nvPicPr>
          <p:cNvPr id="102" name="Google Shape;102;p24"/>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03" name="Google Shape;103;p24"/>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108" name="Shape 108"/>
        <p:cNvGrpSpPr/>
        <p:nvPr/>
      </p:nvGrpSpPr>
      <p:grpSpPr>
        <a:xfrm>
          <a:off x="0" y="0"/>
          <a:ext cx="0" cy="0"/>
          <a:chOff x="0" y="0"/>
          <a:chExt cx="0" cy="0"/>
        </a:xfrm>
      </p:grpSpPr>
      <p:sp>
        <p:nvSpPr>
          <p:cNvPr id="109" name="Google Shape;10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26"/>
          <p:cNvSpPr txBox="1"/>
          <p:nvPr/>
        </p:nvSpPr>
        <p:spPr>
          <a:xfrm>
            <a:off x="-1306779" y="57731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11" name="Google Shape;111;p26"/>
          <p:cNvPicPr preferRelativeResize="0"/>
          <p:nvPr/>
        </p:nvPicPr>
        <p:blipFill rotWithShape="1">
          <a:blip r:embed="rId2">
            <a:alphaModFix/>
          </a:blip>
          <a:srcRect b="0" l="0" r="0" t="0"/>
          <a:stretch/>
        </p:blipFill>
        <p:spPr>
          <a:xfrm>
            <a:off x="625249" y="32974"/>
            <a:ext cx="4772749" cy="4772749"/>
          </a:xfrm>
          <a:prstGeom prst="rect">
            <a:avLst/>
          </a:prstGeom>
          <a:noFill/>
          <a:ln>
            <a:noFill/>
          </a:ln>
        </p:spPr>
      </p:pic>
      <p:sp>
        <p:nvSpPr>
          <p:cNvPr id="112" name="Google Shape;112;p26"/>
          <p:cNvSpPr/>
          <p:nvPr/>
        </p:nvSpPr>
        <p:spPr>
          <a:xfrm>
            <a:off x="-135956" y="3351516"/>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pic>
        <p:nvPicPr>
          <p:cNvPr id="113" name="Google Shape;113;p26"/>
          <p:cNvPicPr preferRelativeResize="0"/>
          <p:nvPr/>
        </p:nvPicPr>
        <p:blipFill rotWithShape="1">
          <a:blip r:embed="rId3">
            <a:alphaModFix/>
          </a:blip>
          <a:srcRect b="0" l="0" r="0" t="0"/>
          <a:stretch/>
        </p:blipFill>
        <p:spPr>
          <a:xfrm>
            <a:off x="6188650" y="805900"/>
            <a:ext cx="2479076" cy="2479076"/>
          </a:xfrm>
          <a:prstGeom prst="rect">
            <a:avLst/>
          </a:prstGeom>
          <a:noFill/>
          <a:ln>
            <a:noFill/>
          </a:ln>
        </p:spPr>
      </p:pic>
      <p:sp>
        <p:nvSpPr>
          <p:cNvPr id="114" name="Google Shape;114;p26"/>
          <p:cNvSpPr txBox="1"/>
          <p:nvPr/>
        </p:nvSpPr>
        <p:spPr>
          <a:xfrm>
            <a:off x="5831900" y="3284976"/>
            <a:ext cx="4868400" cy="326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000" u="none" cap="none" strike="noStrike">
                <a:solidFill>
                  <a:srgbClr val="FFFF00"/>
                </a:solidFill>
                <a:latin typeface="Quicksand"/>
                <a:ea typeface="Quicksand"/>
                <a:cs typeface="Quicksand"/>
                <a:sym typeface="Quicksand"/>
              </a:rPr>
              <a:t>gatortechuf.com</a:t>
            </a:r>
            <a:endParaRPr b="1" sz="3000">
              <a:solidFill>
                <a:srgbClr val="FFFF00"/>
              </a:solidFill>
              <a:latin typeface="Quicksand"/>
              <a:ea typeface="Quicksand"/>
              <a:cs typeface="Quicksand"/>
              <a:sym typeface="Quicksan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115" name="Shape 115"/>
        <p:cNvGrpSpPr/>
        <p:nvPr/>
      </p:nvGrpSpPr>
      <p:grpSpPr>
        <a:xfrm>
          <a:off x="0" y="0"/>
          <a:ext cx="0" cy="0"/>
          <a:chOff x="0" y="0"/>
          <a:chExt cx="0" cy="0"/>
        </a:xfrm>
      </p:grpSpPr>
      <p:sp>
        <p:nvSpPr>
          <p:cNvPr id="116" name="Google Shape;116;p27"/>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117" name="Google Shape;117;p27"/>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118" name="Google Shape;118;p27"/>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119" name="Shape 119"/>
        <p:cNvGrpSpPr/>
        <p:nvPr/>
      </p:nvGrpSpPr>
      <p:grpSpPr>
        <a:xfrm>
          <a:off x="0" y="0"/>
          <a:ext cx="0" cy="0"/>
          <a:chOff x="0" y="0"/>
          <a:chExt cx="0" cy="0"/>
        </a:xfrm>
      </p:grpSpPr>
      <p:pic>
        <p:nvPicPr>
          <p:cNvPr id="120" name="Google Shape;120;p28"/>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121" name="Google Shape;121;p28"/>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122" name="Shape 122"/>
        <p:cNvGrpSpPr/>
        <p:nvPr/>
      </p:nvGrpSpPr>
      <p:grpSpPr>
        <a:xfrm>
          <a:off x="0" y="0"/>
          <a:ext cx="0" cy="0"/>
          <a:chOff x="0" y="0"/>
          <a:chExt cx="0" cy="0"/>
        </a:xfrm>
      </p:grpSpPr>
      <p:pic>
        <p:nvPicPr>
          <p:cNvPr id="123" name="Google Shape;123;p29"/>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124" name="Shape 124"/>
        <p:cNvGrpSpPr/>
        <p:nvPr/>
      </p:nvGrpSpPr>
      <p:grpSpPr>
        <a:xfrm>
          <a:off x="0" y="0"/>
          <a:ext cx="0" cy="0"/>
          <a:chOff x="0" y="0"/>
          <a:chExt cx="0" cy="0"/>
        </a:xfrm>
      </p:grpSpPr>
      <p:sp>
        <p:nvSpPr>
          <p:cNvPr id="125" name="Google Shape;125;p3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126" name="Shape 126"/>
        <p:cNvGrpSpPr/>
        <p:nvPr/>
      </p:nvGrpSpPr>
      <p:grpSpPr>
        <a:xfrm>
          <a:off x="0" y="0"/>
          <a:ext cx="0" cy="0"/>
          <a:chOff x="0" y="0"/>
          <a:chExt cx="0" cy="0"/>
        </a:xfrm>
      </p:grpSpPr>
      <p:pic>
        <p:nvPicPr>
          <p:cNvPr id="127" name="Google Shape;127;p31"/>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128" name="Shape 128"/>
        <p:cNvGrpSpPr/>
        <p:nvPr/>
      </p:nvGrpSpPr>
      <p:grpSpPr>
        <a:xfrm>
          <a:off x="0" y="0"/>
          <a:ext cx="0" cy="0"/>
          <a:chOff x="0" y="0"/>
          <a:chExt cx="0" cy="0"/>
        </a:xfrm>
      </p:grpSpPr>
      <p:sp>
        <p:nvSpPr>
          <p:cNvPr id="129" name="Google Shape;129;p32"/>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0" name="Google Shape;130;p32"/>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1" name="Google Shape;131;p32"/>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32" name="Google Shape;132;p32"/>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33" name="Shape 133"/>
        <p:cNvGrpSpPr/>
        <p:nvPr/>
      </p:nvGrpSpPr>
      <p:grpSpPr>
        <a:xfrm>
          <a:off x="0" y="0"/>
          <a:ext cx="0" cy="0"/>
          <a:chOff x="0" y="0"/>
          <a:chExt cx="0" cy="0"/>
        </a:xfrm>
      </p:grpSpPr>
      <p:sp>
        <p:nvSpPr>
          <p:cNvPr id="134" name="Google Shape;134;p33"/>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3"/>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36" name="Google Shape;136;p33"/>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7" name="Google Shape;137;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138" name="Shape 138"/>
        <p:cNvGrpSpPr/>
        <p:nvPr/>
      </p:nvGrpSpPr>
      <p:grpSpPr>
        <a:xfrm>
          <a:off x="0" y="0"/>
          <a:ext cx="0" cy="0"/>
          <a:chOff x="0" y="0"/>
          <a:chExt cx="0" cy="0"/>
        </a:xfrm>
      </p:grpSpPr>
      <p:sp>
        <p:nvSpPr>
          <p:cNvPr id="139" name="Google Shape;139;p34"/>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40" name="Google Shape;140;p34"/>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141" name="Google Shape;141;p34"/>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42" name="Google Shape;142;p34"/>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43" name="Google Shape;143;p34"/>
          <p:cNvPicPr preferRelativeResize="0"/>
          <p:nvPr/>
        </p:nvPicPr>
        <p:blipFill rotWithShape="1">
          <a:blip r:embed="rId3">
            <a:alphaModFix/>
          </a:blip>
          <a:srcRect b="0" l="0" r="0" t="0"/>
          <a:stretch/>
        </p:blipFill>
        <p:spPr>
          <a:xfrm>
            <a:off x="612661" y="3328368"/>
            <a:ext cx="1335038" cy="1335038"/>
          </a:xfrm>
          <a:prstGeom prst="rect">
            <a:avLst/>
          </a:prstGeom>
          <a:noFill/>
          <a:ln>
            <a:noFill/>
          </a:ln>
        </p:spPr>
      </p:pic>
      <p:pic>
        <p:nvPicPr>
          <p:cNvPr id="144" name="Google Shape;144;p34"/>
          <p:cNvPicPr preferRelativeResize="0"/>
          <p:nvPr/>
        </p:nvPicPr>
        <p:blipFill rotWithShape="1">
          <a:blip r:embed="rId4">
            <a:alphaModFix/>
          </a:blip>
          <a:srcRect b="0" l="0" r="0" t="0"/>
          <a:stretch/>
        </p:blipFill>
        <p:spPr>
          <a:xfrm>
            <a:off x="2616550" y="3149368"/>
            <a:ext cx="1763700" cy="1763684"/>
          </a:xfrm>
          <a:prstGeom prst="rect">
            <a:avLst/>
          </a:prstGeom>
          <a:noFill/>
          <a:ln>
            <a:noFill/>
          </a:ln>
        </p:spPr>
      </p:pic>
      <p:sp>
        <p:nvSpPr>
          <p:cNvPr id="145" name="Google Shape;145;p34"/>
          <p:cNvSpPr txBox="1"/>
          <p:nvPr/>
        </p:nvSpPr>
        <p:spPr>
          <a:xfrm>
            <a:off x="2795600" y="4486150"/>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146" name="Google Shape;146;p34"/>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147" name="Google Shape;147;p34"/>
          <p:cNvSpPr txBox="1"/>
          <p:nvPr/>
        </p:nvSpPr>
        <p:spPr>
          <a:xfrm>
            <a:off x="658413" y="4585500"/>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148" name="Google Shape;148;p34"/>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EE6D2F"/>
        </a:solidFill>
      </p:bgPr>
    </p:bg>
    <p:spTree>
      <p:nvGrpSpPr>
        <p:cNvPr id="149" name="Shape 149"/>
        <p:cNvGrpSpPr/>
        <p:nvPr/>
      </p:nvGrpSpPr>
      <p:grpSpPr>
        <a:xfrm>
          <a:off x="0" y="0"/>
          <a:ext cx="0" cy="0"/>
          <a:chOff x="0" y="0"/>
          <a:chExt cx="0" cy="0"/>
        </a:xfrm>
      </p:grpSpPr>
      <p:sp>
        <p:nvSpPr>
          <p:cNvPr id="150" name="Google Shape;150;p3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51" name="Google Shape;151;p35"/>
          <p:cNvSpPr txBox="1"/>
          <p:nvPr/>
        </p:nvSpPr>
        <p:spPr>
          <a:xfrm>
            <a:off x="422173" y="1568322"/>
            <a:ext cx="4149900" cy="16836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See Jenny - VP of Membership -</a:t>
            </a:r>
            <a:endParaRPr/>
          </a:p>
          <a:p>
            <a:pPr indent="0" lvl="0" marL="0" marR="0" rtl="0" algn="ctr">
              <a:lnSpc>
                <a:spcPct val="90000"/>
              </a:lnSpc>
              <a:spcBef>
                <a:spcPts val="800"/>
              </a:spcBef>
              <a:spcAft>
                <a:spcPts val="0"/>
              </a:spcAft>
              <a:buClr>
                <a:schemeClr val="lt1"/>
              </a:buClr>
              <a:buSzPts val="2400"/>
              <a:buFont typeface="Arial"/>
              <a:buNone/>
            </a:pPr>
            <a:r>
              <a:rPr b="1" i="0" lang="en" sz="2400" u="none" cap="none" strike="noStrike">
                <a:solidFill>
                  <a:schemeClr val="lt1"/>
                </a:solidFill>
                <a:latin typeface="Quicksand"/>
                <a:ea typeface="Quicksand"/>
                <a:cs typeface="Quicksand"/>
                <a:sym typeface="Quicksand"/>
              </a:rPr>
              <a:t>for help getting on slack or the email list. </a:t>
            </a:r>
            <a:endParaRPr/>
          </a:p>
        </p:txBody>
      </p:sp>
      <p:cxnSp>
        <p:nvCxnSpPr>
          <p:cNvPr id="152" name="Google Shape;152;p3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53" name="Google Shape;153;p3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54" name="Google Shape;154;p35"/>
          <p:cNvPicPr preferRelativeResize="0"/>
          <p:nvPr/>
        </p:nvPicPr>
        <p:blipFill rotWithShape="1">
          <a:blip r:embed="rId3">
            <a:alphaModFix/>
          </a:blip>
          <a:srcRect b="0" l="0" r="0" t="0"/>
          <a:stretch/>
        </p:blipFill>
        <p:spPr>
          <a:xfrm>
            <a:off x="612648" y="3367055"/>
            <a:ext cx="1335038" cy="1335038"/>
          </a:xfrm>
          <a:prstGeom prst="rect">
            <a:avLst/>
          </a:prstGeom>
          <a:noFill/>
          <a:ln>
            <a:noFill/>
          </a:ln>
        </p:spPr>
      </p:pic>
      <p:pic>
        <p:nvPicPr>
          <p:cNvPr id="155" name="Google Shape;155;p35"/>
          <p:cNvPicPr preferRelativeResize="0"/>
          <p:nvPr/>
        </p:nvPicPr>
        <p:blipFill rotWithShape="1">
          <a:blip r:embed="rId4">
            <a:alphaModFix/>
          </a:blip>
          <a:srcRect b="0" l="0" r="0" t="0"/>
          <a:stretch/>
        </p:blipFill>
        <p:spPr>
          <a:xfrm>
            <a:off x="2068838" y="3203418"/>
            <a:ext cx="1763700" cy="176368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56" name="Shape 156"/>
        <p:cNvGrpSpPr/>
        <p:nvPr/>
      </p:nvGrpSpPr>
      <p:grpSpPr>
        <a:xfrm>
          <a:off x="0" y="0"/>
          <a:ext cx="0" cy="0"/>
          <a:chOff x="0" y="0"/>
          <a:chExt cx="0" cy="0"/>
        </a:xfrm>
      </p:grpSpPr>
      <p:pic>
        <p:nvPicPr>
          <p:cNvPr id="157" name="Google Shape;157;p36"/>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58" name="Google Shape;158;p36"/>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102269"/>
        </a:solidFill>
      </p:bgPr>
    </p:bg>
    <p:spTree>
      <p:nvGrpSpPr>
        <p:cNvPr id="163" name="Shape 163"/>
        <p:cNvGrpSpPr/>
        <p:nvPr/>
      </p:nvGrpSpPr>
      <p:grpSpPr>
        <a:xfrm>
          <a:off x="0" y="0"/>
          <a:ext cx="0" cy="0"/>
          <a:chOff x="0" y="0"/>
          <a:chExt cx="0" cy="0"/>
        </a:xfrm>
      </p:grpSpPr>
      <p:grpSp>
        <p:nvGrpSpPr>
          <p:cNvPr id="164" name="Google Shape;164;p38"/>
          <p:cNvGrpSpPr/>
          <p:nvPr/>
        </p:nvGrpSpPr>
        <p:grpSpPr>
          <a:xfrm>
            <a:off x="508196" y="-152401"/>
            <a:ext cx="8280000" cy="4772749"/>
            <a:chOff x="431996" y="-1"/>
            <a:chExt cx="8280000" cy="4772749"/>
          </a:xfrm>
        </p:grpSpPr>
        <p:sp>
          <p:nvSpPr>
            <p:cNvPr id="165" name="Google Shape;165;p38"/>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welcome to</a:t>
              </a:r>
              <a:endParaRPr sz="5000"/>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66" name="Google Shape;166;p38"/>
            <p:cNvPicPr preferRelativeResize="0"/>
            <p:nvPr/>
          </p:nvPicPr>
          <p:blipFill rotWithShape="1">
            <a:blip r:embed="rId2">
              <a:alphaModFix/>
            </a:blip>
            <a:srcRect b="0" l="0" r="0" t="0"/>
            <a:stretch/>
          </p:blipFill>
          <p:spPr>
            <a:xfrm>
              <a:off x="2185624" y="-1"/>
              <a:ext cx="4772749" cy="4772749"/>
            </a:xfrm>
            <a:prstGeom prst="rect">
              <a:avLst/>
            </a:prstGeom>
            <a:noFill/>
            <a:ln>
              <a:noFill/>
            </a:ln>
          </p:spPr>
        </p:pic>
        <p:sp>
          <p:nvSpPr>
            <p:cNvPr id="167" name="Google Shape;167;p38"/>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800">
                  <a:solidFill>
                    <a:srgbClr val="EE6D2F"/>
                  </a:solidFill>
                  <a:latin typeface="Quicksand"/>
                  <a:ea typeface="Quicksand"/>
                  <a:cs typeface="Quicksand"/>
                  <a:sym typeface="Quicksand"/>
                </a:rPr>
                <a:t>if it’s your first time</a:t>
              </a:r>
              <a:endParaRPr b="1" sz="2800">
                <a:solidFill>
                  <a:srgbClr val="EE6D2F"/>
                </a:solidFill>
                <a:latin typeface="Quicksand"/>
                <a:ea typeface="Quicksand"/>
                <a:cs typeface="Quicksand"/>
                <a:sym typeface="Quicksand"/>
              </a:endParaRPr>
            </a:p>
            <a:p>
              <a:pPr indent="0" lvl="0" marL="0" marR="0" rtl="0" algn="ctr">
                <a:spcBef>
                  <a:spcPts val="0"/>
                </a:spcBef>
                <a:spcAft>
                  <a:spcPts val="0"/>
                </a:spcAft>
                <a:buNone/>
              </a:pPr>
              <a:r>
                <a:rPr b="1" i="0" lang="en" sz="5000" u="none" cap="none" strike="noStrike">
                  <a:solidFill>
                    <a:srgbClr val="EE6D2F"/>
                  </a:solidFill>
                  <a:latin typeface="Quicksand"/>
                  <a:ea typeface="Quicksand"/>
                  <a:cs typeface="Quicksand"/>
                  <a:sym typeface="Quicksand"/>
                </a:rPr>
                <a:t>please check-in</a:t>
              </a:r>
              <a:endParaRPr sz="5000"/>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05F2D0"/>
        </a:solidFill>
      </p:bgPr>
    </p:bg>
    <p:spTree>
      <p:nvGrpSpPr>
        <p:cNvPr id="168" name="Shape 168"/>
        <p:cNvGrpSpPr/>
        <p:nvPr/>
      </p:nvGrpSpPr>
      <p:grpSpPr>
        <a:xfrm>
          <a:off x="0" y="0"/>
          <a:ext cx="0" cy="0"/>
          <a:chOff x="0" y="0"/>
          <a:chExt cx="0" cy="0"/>
        </a:xfrm>
      </p:grpSpPr>
      <p:sp>
        <p:nvSpPr>
          <p:cNvPr id="169" name="Google Shape;169;p39"/>
          <p:cNvSpPr txBox="1"/>
          <p:nvPr/>
        </p:nvSpPr>
        <p:spPr>
          <a:xfrm>
            <a:off x="311700" y="1618550"/>
            <a:ext cx="8520600" cy="3639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None/>
            </a:pPr>
            <a:r>
              <a:t/>
            </a:r>
            <a:endParaRPr>
              <a:solidFill>
                <a:srgbClr val="022569"/>
              </a:solidFill>
            </a:endParaRPr>
          </a:p>
        </p:txBody>
      </p:sp>
      <p:sp>
        <p:nvSpPr>
          <p:cNvPr id="170" name="Google Shape;170;p39"/>
          <p:cNvSpPr txBox="1"/>
          <p:nvPr/>
        </p:nvSpPr>
        <p:spPr>
          <a:xfrm>
            <a:off x="191150" y="1637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500">
                <a:solidFill>
                  <a:srgbClr val="FFFFFF"/>
                </a:solidFill>
                <a:latin typeface="Quicksand"/>
                <a:ea typeface="Quicksand"/>
                <a:cs typeface="Quicksand"/>
                <a:sym typeface="Quicksand"/>
              </a:rPr>
              <a:t>announcements</a:t>
            </a:r>
            <a:endParaRPr b="1" sz="7500">
              <a:solidFill>
                <a:srgbClr val="FFFFFF"/>
              </a:solidFill>
              <a:latin typeface="Quicksand"/>
              <a:ea typeface="Quicksand"/>
              <a:cs typeface="Quicksand"/>
              <a:sym typeface="Quicksand"/>
            </a:endParaRPr>
          </a:p>
        </p:txBody>
      </p:sp>
      <p:cxnSp>
        <p:nvCxnSpPr>
          <p:cNvPr id="171" name="Google Shape;171;p39"/>
          <p:cNvCxnSpPr/>
          <p:nvPr/>
        </p:nvCxnSpPr>
        <p:spPr>
          <a:xfrm flipH="1" rot="10800000">
            <a:off x="431100" y="1334925"/>
            <a:ext cx="8310000" cy="27600"/>
          </a:xfrm>
          <a:prstGeom prst="straightConnector1">
            <a:avLst/>
          </a:prstGeom>
          <a:noFill/>
          <a:ln cap="flat" cmpd="sng" w="76200">
            <a:solidFill>
              <a:srgbClr val="EE6D2F"/>
            </a:solidFill>
            <a:prstDash val="solid"/>
            <a:miter lim="800000"/>
            <a:headEnd len="sm" w="sm" type="none"/>
            <a:tailEnd len="sm" w="sm"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rgbClr val="EE6D2F"/>
        </a:solidFill>
      </p:bgPr>
    </p:bg>
    <p:spTree>
      <p:nvGrpSpPr>
        <p:cNvPr id="172" name="Shape 172"/>
        <p:cNvGrpSpPr/>
        <p:nvPr/>
      </p:nvGrpSpPr>
      <p:grpSpPr>
        <a:xfrm>
          <a:off x="0" y="0"/>
          <a:ext cx="0" cy="0"/>
          <a:chOff x="0" y="0"/>
          <a:chExt cx="0" cy="0"/>
        </a:xfrm>
      </p:grpSpPr>
      <p:pic>
        <p:nvPicPr>
          <p:cNvPr id="173" name="Google Shape;173;p40"/>
          <p:cNvPicPr preferRelativeResize="0"/>
          <p:nvPr/>
        </p:nvPicPr>
        <p:blipFill rotWithShape="1">
          <a:blip r:embed="rId2">
            <a:alphaModFix/>
          </a:blip>
          <a:srcRect b="0" l="0" r="0" t="0"/>
          <a:stretch/>
        </p:blipFill>
        <p:spPr>
          <a:xfrm>
            <a:off x="280376" y="-255800"/>
            <a:ext cx="8435725" cy="4415575"/>
          </a:xfrm>
          <a:prstGeom prst="rect">
            <a:avLst/>
          </a:prstGeom>
          <a:noFill/>
          <a:ln>
            <a:noFill/>
          </a:ln>
        </p:spPr>
      </p:pic>
      <p:sp>
        <p:nvSpPr>
          <p:cNvPr id="174" name="Google Shape;174;p40"/>
          <p:cNvSpPr/>
          <p:nvPr/>
        </p:nvSpPr>
        <p:spPr>
          <a:xfrm>
            <a:off x="296439" y="3916853"/>
            <a:ext cx="8556000" cy="9873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rgbClr val="EE6D2F"/>
        </a:solidFill>
      </p:bgPr>
    </p:bg>
    <p:spTree>
      <p:nvGrpSpPr>
        <p:cNvPr id="175" name="Shape 175"/>
        <p:cNvGrpSpPr/>
        <p:nvPr/>
      </p:nvGrpSpPr>
      <p:grpSpPr>
        <a:xfrm>
          <a:off x="0" y="0"/>
          <a:ext cx="0" cy="0"/>
          <a:chOff x="0" y="0"/>
          <a:chExt cx="0" cy="0"/>
        </a:xfrm>
      </p:grpSpPr>
      <p:pic>
        <p:nvPicPr>
          <p:cNvPr id="176" name="Google Shape;176;p41"/>
          <p:cNvPicPr preferRelativeResize="0"/>
          <p:nvPr/>
        </p:nvPicPr>
        <p:blipFill>
          <a:blip r:embed="rId2">
            <a:alphaModFix/>
          </a:blip>
          <a:stretch>
            <a:fillRect/>
          </a:stretch>
        </p:blipFill>
        <p:spPr>
          <a:xfrm>
            <a:off x="152400" y="-152400"/>
            <a:ext cx="8602131" cy="48386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177" name="Shape 177"/>
        <p:cNvGrpSpPr/>
        <p:nvPr/>
      </p:nvGrpSpPr>
      <p:grpSpPr>
        <a:xfrm>
          <a:off x="0" y="0"/>
          <a:ext cx="0" cy="0"/>
          <a:chOff x="0" y="0"/>
          <a:chExt cx="0" cy="0"/>
        </a:xfrm>
      </p:grpSpPr>
      <p:sp>
        <p:nvSpPr>
          <p:cNvPr id="178" name="Google Shape;178;p4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rgbClr val="EE6D2F"/>
        </a:solidFill>
      </p:bgPr>
    </p:bg>
    <p:spTree>
      <p:nvGrpSpPr>
        <p:cNvPr id="179" name="Shape 179"/>
        <p:cNvGrpSpPr/>
        <p:nvPr/>
      </p:nvGrpSpPr>
      <p:grpSpPr>
        <a:xfrm>
          <a:off x="0" y="0"/>
          <a:ext cx="0" cy="0"/>
          <a:chOff x="0" y="0"/>
          <a:chExt cx="0" cy="0"/>
        </a:xfrm>
      </p:grpSpPr>
      <p:pic>
        <p:nvPicPr>
          <p:cNvPr id="180" name="Google Shape;180;p43"/>
          <p:cNvPicPr preferRelativeResize="0"/>
          <p:nvPr/>
        </p:nvPicPr>
        <p:blipFill rotWithShape="1">
          <a:blip r:embed="rId2">
            <a:alphaModFix/>
          </a:blip>
          <a:srcRect b="0" l="0" r="0" t="0"/>
          <a:stretch/>
        </p:blipFill>
        <p:spPr>
          <a:xfrm>
            <a:off x="88925" y="185575"/>
            <a:ext cx="8938253" cy="4678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EE6D2F"/>
        </a:solidFill>
      </p:bgPr>
    </p:bg>
    <p:spTree>
      <p:nvGrpSpPr>
        <p:cNvPr id="181" name="Shape 181"/>
        <p:cNvGrpSpPr/>
        <p:nvPr/>
      </p:nvGrpSpPr>
      <p:grpSpPr>
        <a:xfrm>
          <a:off x="0" y="0"/>
          <a:ext cx="0" cy="0"/>
          <a:chOff x="0" y="0"/>
          <a:chExt cx="0" cy="0"/>
        </a:xfrm>
      </p:grpSpPr>
      <p:sp>
        <p:nvSpPr>
          <p:cNvPr id="182" name="Google Shape;182;p44"/>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3" name="Google Shape;183;p44"/>
          <p:cNvSpPr/>
          <p:nvPr/>
        </p:nvSpPr>
        <p:spPr>
          <a:xfrm>
            <a:off x="32472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 name="Google Shape;184;p44"/>
          <p:cNvSpPr/>
          <p:nvPr/>
        </p:nvSpPr>
        <p:spPr>
          <a:xfrm>
            <a:off x="6265825"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5" name="Google Shape;185;p44"/>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rgbClr val="EE6D2F"/>
        </a:solidFill>
      </p:bgPr>
    </p:bg>
    <p:spTree>
      <p:nvGrpSpPr>
        <p:cNvPr id="186" name="Shape 186"/>
        <p:cNvGrpSpPr/>
        <p:nvPr/>
      </p:nvGrpSpPr>
      <p:grpSpPr>
        <a:xfrm>
          <a:off x="0" y="0"/>
          <a:ext cx="0" cy="0"/>
          <a:chOff x="0" y="0"/>
          <a:chExt cx="0" cy="0"/>
        </a:xfrm>
      </p:grpSpPr>
      <p:sp>
        <p:nvSpPr>
          <p:cNvPr id="187" name="Google Shape;187;p45"/>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188" name="Google Shape;188;p45"/>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400">
                <a:solidFill>
                  <a:schemeClr val="lt1"/>
                </a:solidFill>
                <a:latin typeface="Quicksand"/>
                <a:ea typeface="Quicksand"/>
                <a:cs typeface="Quicksand"/>
                <a:sym typeface="Quicksand"/>
              </a:rPr>
              <a:t>Visit gatortechuf.com to get</a:t>
            </a:r>
            <a:r>
              <a:rPr b="1" i="0" lang="en" sz="2400" u="none" cap="none" strike="noStrike">
                <a:solidFill>
                  <a:schemeClr val="lt1"/>
                </a:solidFill>
                <a:latin typeface="Quicksand"/>
                <a:ea typeface="Quicksand"/>
                <a:cs typeface="Quicksand"/>
                <a:sym typeface="Quicksand"/>
              </a:rPr>
              <a:t> on our slack workspace</a:t>
            </a:r>
            <a:r>
              <a:rPr b="1" lang="en" sz="2400">
                <a:solidFill>
                  <a:schemeClr val="lt1"/>
                </a:solidFill>
                <a:latin typeface="Quicksand"/>
                <a:ea typeface="Quicksand"/>
                <a:cs typeface="Quicksand"/>
                <a:sym typeface="Quicksand"/>
              </a:rPr>
              <a:t> and newsletter</a:t>
            </a:r>
            <a:endParaRPr/>
          </a:p>
        </p:txBody>
      </p:sp>
      <p:cxnSp>
        <p:nvCxnSpPr>
          <p:cNvPr id="189" name="Google Shape;189;p45"/>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190" name="Google Shape;190;p45"/>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191" name="Google Shape;191;p45"/>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192" name="Google Shape;192;p45"/>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193" name="Google Shape;193;p45"/>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194" name="Google Shape;194;p45"/>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195" name="Google Shape;195;p45"/>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196" name="Google Shape;196;p45"/>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rgbClr val="102269"/>
        </a:solidFill>
      </p:bgPr>
    </p:bg>
    <p:spTree>
      <p:nvGrpSpPr>
        <p:cNvPr id="197" name="Shape 197"/>
        <p:cNvGrpSpPr/>
        <p:nvPr/>
      </p:nvGrpSpPr>
      <p:grpSpPr>
        <a:xfrm>
          <a:off x="0" y="0"/>
          <a:ext cx="0" cy="0"/>
          <a:chOff x="0" y="0"/>
          <a:chExt cx="0" cy="0"/>
        </a:xfrm>
      </p:grpSpPr>
      <p:pic>
        <p:nvPicPr>
          <p:cNvPr id="198" name="Google Shape;198;p46"/>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199" name="Google Shape;199;p46"/>
          <p:cNvSpPr/>
          <p:nvPr/>
        </p:nvSpPr>
        <p:spPr>
          <a:xfrm>
            <a:off x="1593073" y="1359188"/>
            <a:ext cx="5990400" cy="2403600"/>
          </a:xfrm>
          <a:prstGeom prst="roundRect">
            <a:avLst>
              <a:gd fmla="val 16667" name="adj"/>
            </a:avLst>
          </a:prstGeom>
          <a:solidFill>
            <a:srgbClr val="102269"/>
          </a:solidFill>
          <a:ln cap="flat" cmpd="sng" w="12700">
            <a:solidFill>
              <a:srgbClr val="1022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3.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0" Type="http://schemas.openxmlformats.org/officeDocument/2006/relationships/theme" Target="../theme/theme1.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104" name="Shape 104"/>
        <p:cNvGrpSpPr/>
        <p:nvPr/>
      </p:nvGrpSpPr>
      <p:grpSpPr>
        <a:xfrm>
          <a:off x="0" y="0"/>
          <a:ext cx="0" cy="0"/>
          <a:chOff x="0" y="0"/>
          <a:chExt cx="0" cy="0"/>
        </a:xfrm>
      </p:grpSpPr>
      <p:sp>
        <p:nvSpPr>
          <p:cNvPr id="105" name="Google Shape;105;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106" name="Google Shape;106;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107" name="Google Shape;10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159" name="Shape 159"/>
        <p:cNvGrpSpPr/>
        <p:nvPr/>
      </p:nvGrpSpPr>
      <p:grpSpPr>
        <a:xfrm>
          <a:off x="0" y="0"/>
          <a:ext cx="0" cy="0"/>
          <a:chOff x="0" y="0"/>
          <a:chExt cx="0" cy="0"/>
        </a:xfrm>
      </p:grpSpPr>
      <p:sp>
        <p:nvSpPr>
          <p:cNvPr id="160" name="Google Shape;160;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1pPr>
            <a:lvl2pPr lvl="1"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2pPr>
            <a:lvl3pPr lvl="2"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3pPr>
            <a:lvl4pPr lvl="3"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4pPr>
            <a:lvl5pPr lvl="4"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5pPr>
            <a:lvl6pPr lvl="5"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6pPr>
            <a:lvl7pPr lvl="6"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7pPr>
            <a:lvl8pPr lvl="7"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8pPr>
            <a:lvl9pPr lvl="8" rtl="0">
              <a:spcBef>
                <a:spcPts val="0"/>
              </a:spcBef>
              <a:spcAft>
                <a:spcPts val="0"/>
              </a:spcAft>
              <a:buClr>
                <a:schemeClr val="accent3"/>
              </a:buClr>
              <a:buSzPts val="3000"/>
              <a:buFont typeface="Quicksand"/>
              <a:buNone/>
              <a:defRPr b="1" sz="3000">
                <a:solidFill>
                  <a:schemeClr val="accent3"/>
                </a:solidFill>
                <a:latin typeface="Quicksand"/>
                <a:ea typeface="Quicksand"/>
                <a:cs typeface="Quicksand"/>
                <a:sym typeface="Quicksand"/>
              </a:defRPr>
            </a:lvl9pPr>
          </a:lstStyle>
          <a:p/>
        </p:txBody>
      </p:sp>
      <p:sp>
        <p:nvSpPr>
          <p:cNvPr id="161" name="Google Shape;161;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094C8A"/>
              </a:buClr>
              <a:buSzPts val="1800"/>
              <a:buFont typeface="Quicksand"/>
              <a:buChar char="●"/>
              <a:defRPr sz="1800">
                <a:solidFill>
                  <a:srgbClr val="094C8A"/>
                </a:solidFill>
                <a:latin typeface="Quicksand"/>
                <a:ea typeface="Quicksand"/>
                <a:cs typeface="Quicksand"/>
                <a:sym typeface="Quicksand"/>
              </a:defRPr>
            </a:lvl1pPr>
            <a:lvl2pPr indent="-317500" lvl="1" marL="914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2pPr>
            <a:lvl3pPr indent="-317500" lvl="2" marL="1371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3pPr>
            <a:lvl4pPr indent="-317500" lvl="3" marL="18288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4pPr>
            <a:lvl5pPr indent="-317500" lvl="4" marL="22860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5pPr>
            <a:lvl6pPr indent="-317500" lvl="5" marL="27432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6pPr>
            <a:lvl7pPr indent="-317500" lvl="6" marL="32004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7pPr>
            <a:lvl8pPr indent="-317500" lvl="7" marL="3657600" rtl="0">
              <a:lnSpc>
                <a:spcPct val="115000"/>
              </a:lnSpc>
              <a:spcBef>
                <a:spcPts val="1600"/>
              </a:spcBef>
              <a:spcAft>
                <a:spcPts val="0"/>
              </a:spcAft>
              <a:buClr>
                <a:srgbClr val="094C8A"/>
              </a:buClr>
              <a:buSzPts val="1400"/>
              <a:buFont typeface="Quicksand"/>
              <a:buChar char="○"/>
              <a:defRPr>
                <a:solidFill>
                  <a:srgbClr val="094C8A"/>
                </a:solidFill>
                <a:latin typeface="Quicksand"/>
                <a:ea typeface="Quicksand"/>
                <a:cs typeface="Quicksand"/>
                <a:sym typeface="Quicksand"/>
              </a:defRPr>
            </a:lvl8pPr>
            <a:lvl9pPr indent="-317500" lvl="8" marL="4114800" rtl="0">
              <a:lnSpc>
                <a:spcPct val="115000"/>
              </a:lnSpc>
              <a:spcBef>
                <a:spcPts val="1600"/>
              </a:spcBef>
              <a:spcAft>
                <a:spcPts val="1600"/>
              </a:spcAft>
              <a:buClr>
                <a:srgbClr val="094C8A"/>
              </a:buClr>
              <a:buSzPts val="1400"/>
              <a:buFont typeface="Quicksand"/>
              <a:buChar char="■"/>
              <a:defRPr>
                <a:solidFill>
                  <a:srgbClr val="094C8A"/>
                </a:solidFill>
                <a:latin typeface="Quicksand"/>
                <a:ea typeface="Quicksand"/>
                <a:cs typeface="Quicksand"/>
                <a:sym typeface="Quicksand"/>
              </a:defRPr>
            </a:lvl9pPr>
          </a:lstStyle>
          <a:p/>
        </p:txBody>
      </p:sp>
      <p:sp>
        <p:nvSpPr>
          <p:cNvPr id="162" name="Google Shape;16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63.jpg"/><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hyperlink" Target="https://sela.io/pgp/" TargetMode="Externa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hyperlink" Target="https://sela.io/pgp/" TargetMode="Externa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72.png"/><Relationship Id="rId4" Type="http://schemas.openxmlformats.org/officeDocument/2006/relationships/image" Target="../media/image55.png"/><Relationship Id="rId5" Type="http://schemas.openxmlformats.org/officeDocument/2006/relationships/image" Target="../media/image67.png"/><Relationship Id="rId6" Type="http://schemas.openxmlformats.org/officeDocument/2006/relationships/image" Target="../media/image57.png"/><Relationship Id="rId7"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60.png"/><Relationship Id="rId5" Type="http://schemas.openxmlformats.org/officeDocument/2006/relationships/image" Target="../media/image53.png"/><Relationship Id="rId6"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5.xml"/><Relationship Id="rId3" Type="http://schemas.openxmlformats.org/officeDocument/2006/relationships/hyperlink" Target="http://community.norton.com/en/blogs/norton-protection-blog/what-man-middle-attack" TargetMode="Externa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34.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hyperlink" Target="http://www.bbc.com/news/technology-42562303" TargetMode="External"/><Relationship Id="rId4" Type="http://schemas.openxmlformats.org/officeDocument/2006/relationships/image" Target="../media/image19.png"/><Relationship Id="rId5" Type="http://schemas.openxmlformats.org/officeDocument/2006/relationships/hyperlink" Target="https://www.nytimes.com/2017/11/21/technology/uber-hack.html" TargetMode="External"/><Relationship Id="rId6" Type="http://schemas.openxmlformats.org/officeDocument/2006/relationships/image" Target="../media/image21.png"/><Relationship Id="rId7" Type="http://schemas.openxmlformats.org/officeDocument/2006/relationships/hyperlink" Target="https://www.nytimes.com/2018/02/12/technology/winter-olympic-games-hack.html" TargetMode="External"/><Relationship Id="rId8"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58.png"/><Relationship Id="rId4"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48.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59.png"/><Relationship Id="rId6"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22569"/>
        </a:solidFill>
      </p:bgPr>
    </p:bg>
    <p:spTree>
      <p:nvGrpSpPr>
        <p:cNvPr id="203" name="Shape 203"/>
        <p:cNvGrpSpPr/>
        <p:nvPr/>
      </p:nvGrpSpPr>
      <p:grpSpPr>
        <a:xfrm>
          <a:off x="0" y="0"/>
          <a:ext cx="0" cy="0"/>
          <a:chOff x="0" y="0"/>
          <a:chExt cx="0" cy="0"/>
        </a:xfrm>
      </p:grpSpPr>
      <p:pic>
        <p:nvPicPr>
          <p:cNvPr id="204" name="Google Shape;204;p47"/>
          <p:cNvPicPr preferRelativeResize="0"/>
          <p:nvPr/>
        </p:nvPicPr>
        <p:blipFill>
          <a:blip r:embed="rId3">
            <a:alphaModFix/>
          </a:blip>
          <a:stretch>
            <a:fillRect/>
          </a:stretch>
        </p:blipFill>
        <p:spPr>
          <a:xfrm>
            <a:off x="0" y="1"/>
            <a:ext cx="9144003" cy="5143499"/>
          </a:xfrm>
          <a:prstGeom prst="rect">
            <a:avLst/>
          </a:prstGeom>
          <a:noFill/>
          <a:ln>
            <a:noFill/>
          </a:ln>
        </p:spPr>
      </p:pic>
      <p:sp>
        <p:nvSpPr>
          <p:cNvPr id="205" name="Google Shape;205;p47"/>
          <p:cNvSpPr/>
          <p:nvPr/>
        </p:nvSpPr>
        <p:spPr>
          <a:xfrm>
            <a:off x="4182350" y="2350950"/>
            <a:ext cx="4896300" cy="1299000"/>
          </a:xfrm>
          <a:prstGeom prst="rect">
            <a:avLst/>
          </a:prstGeom>
          <a:solidFill>
            <a:srgbClr val="ED6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47"/>
          <p:cNvPicPr preferRelativeResize="0"/>
          <p:nvPr/>
        </p:nvPicPr>
        <p:blipFill>
          <a:blip r:embed="rId4">
            <a:alphaModFix/>
          </a:blip>
          <a:stretch>
            <a:fillRect/>
          </a:stretch>
        </p:blipFill>
        <p:spPr>
          <a:xfrm>
            <a:off x="4901025" y="1873050"/>
            <a:ext cx="3321473" cy="2331876"/>
          </a:xfrm>
          <a:prstGeom prst="rect">
            <a:avLst/>
          </a:prstGeom>
          <a:noFill/>
          <a:ln>
            <a:noFill/>
          </a:ln>
        </p:spPr>
      </p:pic>
      <p:sp>
        <p:nvSpPr>
          <p:cNvPr id="207" name="Google Shape;207;p47"/>
          <p:cNvSpPr txBox="1"/>
          <p:nvPr/>
        </p:nvSpPr>
        <p:spPr>
          <a:xfrm>
            <a:off x="469475" y="43975"/>
            <a:ext cx="4261500" cy="78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Quicksand"/>
                <a:ea typeface="Quicksand"/>
                <a:cs typeface="Quicksand"/>
                <a:sym typeface="Quicksand"/>
              </a:rPr>
              <a:t>welcome to</a:t>
            </a:r>
            <a:endParaRPr sz="4000">
              <a:solidFill>
                <a:srgbClr val="FFFFFF"/>
              </a:solidFill>
              <a:latin typeface="Quicksand"/>
              <a:ea typeface="Quicksand"/>
              <a:cs typeface="Quicksand"/>
              <a:sym typeface="Quicksand"/>
            </a:endParaRPr>
          </a:p>
        </p:txBody>
      </p:sp>
      <p:cxnSp>
        <p:nvCxnSpPr>
          <p:cNvPr id="208" name="Google Shape;208;p47"/>
          <p:cNvCxnSpPr/>
          <p:nvPr/>
        </p:nvCxnSpPr>
        <p:spPr>
          <a:xfrm flipH="1" rot="10800000">
            <a:off x="5579025" y="3389875"/>
            <a:ext cx="204600" cy="204600"/>
          </a:xfrm>
          <a:prstGeom prst="straightConnector1">
            <a:avLst/>
          </a:prstGeom>
          <a:noFill/>
          <a:ln cap="flat" cmpd="sng" w="9525">
            <a:solidFill>
              <a:srgbClr val="022569"/>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6"/>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what is risk management?</a:t>
            </a:r>
            <a:endParaRPr sz="1100"/>
          </a:p>
        </p:txBody>
      </p:sp>
      <p:sp>
        <p:nvSpPr>
          <p:cNvPr id="306" name="Google Shape;306;p56"/>
          <p:cNvSpPr/>
          <p:nvPr/>
        </p:nvSpPr>
        <p:spPr>
          <a:xfrm>
            <a:off x="7986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DATA</a:t>
            </a:r>
            <a:endParaRPr b="1">
              <a:solidFill>
                <a:srgbClr val="EE6D2F"/>
              </a:solidFill>
              <a:latin typeface="Quicksand"/>
              <a:ea typeface="Quicksand"/>
              <a:cs typeface="Quicksand"/>
              <a:sym typeface="Quicksand"/>
            </a:endParaRPr>
          </a:p>
        </p:txBody>
      </p:sp>
      <p:sp>
        <p:nvSpPr>
          <p:cNvPr id="307" name="Google Shape;307;p56"/>
          <p:cNvSpPr/>
          <p:nvPr/>
        </p:nvSpPr>
        <p:spPr>
          <a:xfrm>
            <a:off x="26853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TECH</a:t>
            </a:r>
            <a:endParaRPr b="1">
              <a:solidFill>
                <a:srgbClr val="EE6D2F"/>
              </a:solidFill>
              <a:latin typeface="Quicksand"/>
              <a:ea typeface="Quicksand"/>
              <a:cs typeface="Quicksand"/>
              <a:sym typeface="Quicksand"/>
            </a:endParaRPr>
          </a:p>
        </p:txBody>
      </p:sp>
      <p:sp>
        <p:nvSpPr>
          <p:cNvPr id="308" name="Google Shape;308;p56"/>
          <p:cNvSpPr/>
          <p:nvPr/>
        </p:nvSpPr>
        <p:spPr>
          <a:xfrm>
            <a:off x="45720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PROCESSES</a:t>
            </a:r>
            <a:endParaRPr b="1">
              <a:solidFill>
                <a:srgbClr val="EE6D2F"/>
              </a:solidFill>
              <a:latin typeface="Quicksand"/>
              <a:ea typeface="Quicksand"/>
              <a:cs typeface="Quicksand"/>
              <a:sym typeface="Quicksand"/>
            </a:endParaRPr>
          </a:p>
        </p:txBody>
      </p:sp>
      <p:sp>
        <p:nvSpPr>
          <p:cNvPr id="309" name="Google Shape;309;p56"/>
          <p:cNvSpPr/>
          <p:nvPr/>
        </p:nvSpPr>
        <p:spPr>
          <a:xfrm>
            <a:off x="64587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PEOPLE</a:t>
            </a:r>
            <a:endParaRPr b="1">
              <a:solidFill>
                <a:srgbClr val="EE6D2F"/>
              </a:solidFill>
              <a:latin typeface="Quicksand"/>
              <a:ea typeface="Quicksand"/>
              <a:cs typeface="Quicksand"/>
              <a:sym typeface="Quicksand"/>
            </a:endParaRPr>
          </a:p>
        </p:txBody>
      </p:sp>
      <p:sp>
        <p:nvSpPr>
          <p:cNvPr id="310" name="Google Shape;310;p56"/>
          <p:cNvSpPr/>
          <p:nvPr/>
        </p:nvSpPr>
        <p:spPr>
          <a:xfrm>
            <a:off x="1446900" y="3490325"/>
            <a:ext cx="6250200" cy="958800"/>
          </a:xfrm>
          <a:prstGeom prst="rect">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Quicksand"/>
                <a:ea typeface="Quicksand"/>
                <a:cs typeface="Quicksand"/>
                <a:sym typeface="Quicksand"/>
              </a:rPr>
              <a:t>There are countless threats, limited budgets, and businesses must choose what risks to focus on (depending on what’s relevant for them)</a:t>
            </a:r>
            <a:endParaRPr b="1">
              <a:solidFill>
                <a:srgbClr val="FFFFFF"/>
              </a:solidFill>
              <a:latin typeface="Quicksand"/>
              <a:ea typeface="Quicksand"/>
              <a:cs typeface="Quicksand"/>
              <a:sym typeface="Quicksand"/>
            </a:endParaRPr>
          </a:p>
        </p:txBody>
      </p:sp>
      <p:sp>
        <p:nvSpPr>
          <p:cNvPr id="311" name="Google Shape;311;p56"/>
          <p:cNvSpPr/>
          <p:nvPr/>
        </p:nvSpPr>
        <p:spPr>
          <a:xfrm>
            <a:off x="1839485" y="1546604"/>
            <a:ext cx="1225500" cy="1161600"/>
          </a:xfrm>
          <a:prstGeom prst="ellipse">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EE6D2F"/>
              </a:solidFill>
              <a:latin typeface="Quicksand"/>
              <a:ea typeface="Quicksand"/>
              <a:cs typeface="Quicksand"/>
              <a:sym typeface="Quicksand"/>
            </a:endParaRPr>
          </a:p>
        </p:txBody>
      </p:sp>
      <p:sp>
        <p:nvSpPr>
          <p:cNvPr id="312" name="Google Shape;312;p56"/>
          <p:cNvSpPr/>
          <p:nvPr/>
        </p:nvSpPr>
        <p:spPr>
          <a:xfrm>
            <a:off x="3222094" y="1546538"/>
            <a:ext cx="1225500" cy="1161600"/>
          </a:xfrm>
          <a:prstGeom prst="ellipse">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EE6D2F"/>
              </a:solidFill>
              <a:latin typeface="Quicksand"/>
              <a:ea typeface="Quicksand"/>
              <a:cs typeface="Quicksand"/>
              <a:sym typeface="Quicksand"/>
            </a:endParaRPr>
          </a:p>
        </p:txBody>
      </p:sp>
      <p:sp>
        <p:nvSpPr>
          <p:cNvPr id="313" name="Google Shape;313;p56"/>
          <p:cNvSpPr/>
          <p:nvPr/>
        </p:nvSpPr>
        <p:spPr>
          <a:xfrm>
            <a:off x="4604701" y="1551387"/>
            <a:ext cx="1225500" cy="1161600"/>
          </a:xfrm>
          <a:prstGeom prst="ellipse">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EE6D2F"/>
              </a:solidFill>
              <a:latin typeface="Quicksand"/>
              <a:ea typeface="Quicksand"/>
              <a:cs typeface="Quicksand"/>
              <a:sym typeface="Quicksand"/>
            </a:endParaRPr>
          </a:p>
        </p:txBody>
      </p:sp>
      <p:sp>
        <p:nvSpPr>
          <p:cNvPr id="314" name="Google Shape;314;p56"/>
          <p:cNvSpPr/>
          <p:nvPr/>
        </p:nvSpPr>
        <p:spPr>
          <a:xfrm>
            <a:off x="5987308" y="1551387"/>
            <a:ext cx="1225500" cy="1161600"/>
          </a:xfrm>
          <a:prstGeom prst="ellipse">
            <a:avLst/>
          </a:prstGeom>
          <a:solidFill>
            <a:srgbClr val="05F2D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EE6D2F"/>
              </a:solidFill>
              <a:latin typeface="Quicksand"/>
              <a:ea typeface="Quicksand"/>
              <a:cs typeface="Quicksand"/>
              <a:sym typeface="Quicksand"/>
            </a:endParaRPr>
          </a:p>
        </p:txBody>
      </p:sp>
      <p:sp>
        <p:nvSpPr>
          <p:cNvPr id="315" name="Google Shape;315;p56"/>
          <p:cNvSpPr/>
          <p:nvPr/>
        </p:nvSpPr>
        <p:spPr>
          <a:xfrm rot="10800000">
            <a:off x="3033650" y="2890151"/>
            <a:ext cx="2985000" cy="522300"/>
          </a:xfrm>
          <a:prstGeom prst="triangle">
            <a:avLst>
              <a:gd fmla="val 48826" name="adj"/>
            </a:avLst>
          </a:prstGeom>
          <a:solidFill>
            <a:srgbClr val="10226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56"/>
          <p:cNvPicPr preferRelativeResize="0"/>
          <p:nvPr/>
        </p:nvPicPr>
        <p:blipFill>
          <a:blip r:embed="rId3">
            <a:alphaModFix/>
          </a:blip>
          <a:stretch>
            <a:fillRect/>
          </a:stretch>
        </p:blipFill>
        <p:spPr>
          <a:xfrm>
            <a:off x="3420161" y="1693457"/>
            <a:ext cx="829349" cy="872603"/>
          </a:xfrm>
          <a:prstGeom prst="rect">
            <a:avLst/>
          </a:prstGeom>
          <a:noFill/>
          <a:ln>
            <a:noFill/>
          </a:ln>
        </p:spPr>
      </p:pic>
      <p:pic>
        <p:nvPicPr>
          <p:cNvPr id="317" name="Google Shape;317;p56"/>
          <p:cNvPicPr preferRelativeResize="0"/>
          <p:nvPr/>
        </p:nvPicPr>
        <p:blipFill>
          <a:blip r:embed="rId4">
            <a:alphaModFix/>
          </a:blip>
          <a:stretch>
            <a:fillRect/>
          </a:stretch>
        </p:blipFill>
        <p:spPr>
          <a:xfrm>
            <a:off x="4856837" y="1750329"/>
            <a:ext cx="721265" cy="758883"/>
          </a:xfrm>
          <a:prstGeom prst="rect">
            <a:avLst/>
          </a:prstGeom>
          <a:noFill/>
          <a:ln>
            <a:noFill/>
          </a:ln>
        </p:spPr>
      </p:pic>
      <p:pic>
        <p:nvPicPr>
          <p:cNvPr id="318" name="Google Shape;318;p56"/>
          <p:cNvPicPr preferRelativeResize="0"/>
          <p:nvPr/>
        </p:nvPicPr>
        <p:blipFill>
          <a:blip r:embed="rId5">
            <a:alphaModFix/>
          </a:blip>
          <a:stretch>
            <a:fillRect/>
          </a:stretch>
        </p:blipFill>
        <p:spPr>
          <a:xfrm>
            <a:off x="6185390" y="1693470"/>
            <a:ext cx="829349" cy="872603"/>
          </a:xfrm>
          <a:prstGeom prst="rect">
            <a:avLst/>
          </a:prstGeom>
          <a:noFill/>
          <a:ln>
            <a:noFill/>
          </a:ln>
        </p:spPr>
      </p:pic>
      <p:pic>
        <p:nvPicPr>
          <p:cNvPr id="319" name="Google Shape;319;p56"/>
          <p:cNvPicPr preferRelativeResize="0"/>
          <p:nvPr/>
        </p:nvPicPr>
        <p:blipFill>
          <a:blip r:embed="rId6">
            <a:alphaModFix/>
          </a:blip>
          <a:stretch>
            <a:fillRect/>
          </a:stretch>
        </p:blipFill>
        <p:spPr>
          <a:xfrm>
            <a:off x="2091618" y="1747910"/>
            <a:ext cx="721265" cy="75888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data and privacy</a:t>
            </a:r>
            <a:endParaRPr sz="1100"/>
          </a:p>
        </p:txBody>
      </p:sp>
      <p:sp>
        <p:nvSpPr>
          <p:cNvPr id="325" name="Google Shape;325;p57"/>
          <p:cNvSpPr/>
          <p:nvPr/>
        </p:nvSpPr>
        <p:spPr>
          <a:xfrm>
            <a:off x="7986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DATA</a:t>
            </a:r>
            <a:endParaRPr b="1">
              <a:solidFill>
                <a:srgbClr val="094C8A"/>
              </a:solidFill>
              <a:latin typeface="Quicksand"/>
              <a:ea typeface="Quicksand"/>
              <a:cs typeface="Quicksand"/>
              <a:sym typeface="Quicksand"/>
            </a:endParaRPr>
          </a:p>
        </p:txBody>
      </p:sp>
      <p:sp>
        <p:nvSpPr>
          <p:cNvPr id="326" name="Google Shape;326;p57"/>
          <p:cNvSpPr/>
          <p:nvPr/>
        </p:nvSpPr>
        <p:spPr>
          <a:xfrm>
            <a:off x="26853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TECH</a:t>
            </a:r>
            <a:endParaRPr b="1">
              <a:solidFill>
                <a:srgbClr val="EE6D2F"/>
              </a:solidFill>
              <a:latin typeface="Quicksand"/>
              <a:ea typeface="Quicksand"/>
              <a:cs typeface="Quicksand"/>
              <a:sym typeface="Quicksand"/>
            </a:endParaRPr>
          </a:p>
        </p:txBody>
      </p:sp>
      <p:sp>
        <p:nvSpPr>
          <p:cNvPr id="327" name="Google Shape;327;p57"/>
          <p:cNvSpPr/>
          <p:nvPr/>
        </p:nvSpPr>
        <p:spPr>
          <a:xfrm>
            <a:off x="45720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PROCESSES</a:t>
            </a:r>
            <a:endParaRPr b="1">
              <a:solidFill>
                <a:srgbClr val="EE6D2F"/>
              </a:solidFill>
              <a:latin typeface="Quicksand"/>
              <a:ea typeface="Quicksand"/>
              <a:cs typeface="Quicksand"/>
              <a:sym typeface="Quicksand"/>
            </a:endParaRPr>
          </a:p>
        </p:txBody>
      </p:sp>
      <p:sp>
        <p:nvSpPr>
          <p:cNvPr id="328" name="Google Shape;328;p57"/>
          <p:cNvSpPr/>
          <p:nvPr/>
        </p:nvSpPr>
        <p:spPr>
          <a:xfrm>
            <a:off x="64587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PEOPLE</a:t>
            </a:r>
            <a:endParaRPr b="1">
              <a:solidFill>
                <a:srgbClr val="EE6D2F"/>
              </a:solidFill>
              <a:latin typeface="Quicksand"/>
              <a:ea typeface="Quicksand"/>
              <a:cs typeface="Quicksand"/>
              <a:sym typeface="Quicksand"/>
            </a:endParaRPr>
          </a:p>
        </p:txBody>
      </p:sp>
      <p:pic>
        <p:nvPicPr>
          <p:cNvPr id="329" name="Google Shape;329;p57"/>
          <p:cNvPicPr preferRelativeResize="0"/>
          <p:nvPr/>
        </p:nvPicPr>
        <p:blipFill rotWithShape="1">
          <a:blip r:embed="rId3">
            <a:alphaModFix/>
          </a:blip>
          <a:srcRect b="0" l="13521" r="11857" t="0"/>
          <a:stretch/>
        </p:blipFill>
        <p:spPr>
          <a:xfrm>
            <a:off x="345246" y="1753600"/>
            <a:ext cx="3924106" cy="2629286"/>
          </a:xfrm>
          <a:prstGeom prst="rect">
            <a:avLst/>
          </a:prstGeom>
          <a:noFill/>
          <a:ln>
            <a:noFill/>
          </a:ln>
        </p:spPr>
      </p:pic>
      <p:sp>
        <p:nvSpPr>
          <p:cNvPr id="330" name="Google Shape;330;p57"/>
          <p:cNvSpPr txBox="1"/>
          <p:nvPr/>
        </p:nvSpPr>
        <p:spPr>
          <a:xfrm>
            <a:off x="3281525" y="1896600"/>
            <a:ext cx="5415900" cy="13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102269"/>
                </a:solidFill>
                <a:highlight>
                  <a:srgbClr val="05F2D0"/>
                </a:highlight>
                <a:latin typeface="Quicksand"/>
                <a:ea typeface="Quicksand"/>
                <a:cs typeface="Quicksand"/>
                <a:sym typeface="Quicksand"/>
              </a:rPr>
              <a:t>Behind the FB profile you’ve built for yourself is a shadow profile, built from the inboxes &amp; smartphones of FB users</a:t>
            </a:r>
            <a:endParaRPr b="1" sz="2400">
              <a:solidFill>
                <a:srgbClr val="102269"/>
              </a:solidFill>
              <a:highlight>
                <a:srgbClr val="05F2D0"/>
              </a:highlight>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8"/>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encryption</a:t>
            </a:r>
            <a:endParaRPr sz="1100"/>
          </a:p>
        </p:txBody>
      </p:sp>
      <p:sp>
        <p:nvSpPr>
          <p:cNvPr id="336" name="Google Shape;336;p58"/>
          <p:cNvSpPr/>
          <p:nvPr/>
        </p:nvSpPr>
        <p:spPr>
          <a:xfrm>
            <a:off x="179138" y="3100800"/>
            <a:ext cx="6243000" cy="947100"/>
          </a:xfrm>
          <a:prstGeom prst="rect">
            <a:avLst/>
          </a:prstGeom>
          <a:solidFill>
            <a:srgbClr val="0225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FFFFFF"/>
                </a:solidFill>
                <a:latin typeface="Quicksand"/>
                <a:ea typeface="Quicksand"/>
                <a:cs typeface="Quicksand"/>
                <a:sym typeface="Quicksand"/>
              </a:rPr>
              <a:t>Protects </a:t>
            </a:r>
            <a:r>
              <a:rPr b="1" lang="en" sz="1600">
                <a:solidFill>
                  <a:srgbClr val="FFFFFF"/>
                </a:solidFill>
                <a:latin typeface="Quicksand"/>
                <a:ea typeface="Quicksand"/>
                <a:cs typeface="Quicksand"/>
                <a:sym typeface="Quicksand"/>
              </a:rPr>
              <a:t>sensitive data through scrambling</a:t>
            </a:r>
            <a:r>
              <a:rPr lang="en" sz="1600">
                <a:solidFill>
                  <a:srgbClr val="FFFFFF"/>
                </a:solidFill>
                <a:latin typeface="Quicksand"/>
                <a:ea typeface="Quicksand"/>
                <a:cs typeface="Quicksand"/>
                <a:sym typeface="Quicksand"/>
              </a:rPr>
              <a:t> with mathematical formulas so that it cannot be read without applying the key to decrypt it.</a:t>
            </a:r>
            <a:endParaRPr>
              <a:solidFill>
                <a:srgbClr val="FFFFFF"/>
              </a:solidFill>
              <a:latin typeface="Quicksand"/>
              <a:ea typeface="Quicksand"/>
              <a:cs typeface="Quicksand"/>
              <a:sym typeface="Quicksand"/>
            </a:endParaRPr>
          </a:p>
        </p:txBody>
      </p:sp>
      <p:sp>
        <p:nvSpPr>
          <p:cNvPr id="337" name="Google Shape;337;p58"/>
          <p:cNvSpPr/>
          <p:nvPr/>
        </p:nvSpPr>
        <p:spPr>
          <a:xfrm>
            <a:off x="179138" y="1929648"/>
            <a:ext cx="6243000" cy="947100"/>
          </a:xfrm>
          <a:prstGeom prst="rect">
            <a:avLst/>
          </a:prstGeom>
          <a:solidFill>
            <a:srgbClr val="0225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FFFFFF"/>
                </a:solidFill>
                <a:latin typeface="Quicksand"/>
                <a:ea typeface="Quicksand"/>
                <a:cs typeface="Quicksand"/>
                <a:sym typeface="Quicksand"/>
              </a:rPr>
              <a:t>A security measure using a </a:t>
            </a:r>
            <a:r>
              <a:rPr b="1" lang="en" sz="1600">
                <a:solidFill>
                  <a:srgbClr val="FFFFFF"/>
                </a:solidFill>
                <a:latin typeface="Quicksand"/>
                <a:ea typeface="Quicksand"/>
                <a:cs typeface="Quicksand"/>
                <a:sym typeface="Quicksand"/>
              </a:rPr>
              <a:t>pair of keys</a:t>
            </a:r>
            <a:r>
              <a:rPr lang="en" sz="1600">
                <a:solidFill>
                  <a:srgbClr val="FFFFFF"/>
                </a:solidFill>
                <a:latin typeface="Quicksand"/>
                <a:ea typeface="Quicksand"/>
                <a:cs typeface="Quicksand"/>
                <a:sym typeface="Quicksand"/>
              </a:rPr>
              <a:t>, to </a:t>
            </a:r>
            <a:r>
              <a:rPr b="1" lang="en" sz="1600">
                <a:solidFill>
                  <a:srgbClr val="FFFFFF"/>
                </a:solidFill>
                <a:latin typeface="Quicksand"/>
                <a:ea typeface="Quicksand"/>
                <a:cs typeface="Quicksand"/>
                <a:sym typeface="Quicksand"/>
              </a:rPr>
              <a:t>encrypt and decrypt</a:t>
            </a:r>
            <a:r>
              <a:rPr lang="en" sz="1600">
                <a:solidFill>
                  <a:srgbClr val="FFFFFF"/>
                </a:solidFill>
                <a:latin typeface="Quicksand"/>
                <a:ea typeface="Quicksand"/>
                <a:cs typeface="Quicksand"/>
                <a:sym typeface="Quicksand"/>
              </a:rPr>
              <a:t> data. One is </a:t>
            </a:r>
            <a:r>
              <a:rPr b="1" lang="en" sz="1600">
                <a:solidFill>
                  <a:srgbClr val="FFFFFF"/>
                </a:solidFill>
                <a:latin typeface="Quicksand"/>
                <a:ea typeface="Quicksand"/>
                <a:cs typeface="Quicksand"/>
                <a:sym typeface="Quicksand"/>
              </a:rPr>
              <a:t>public and shared </a:t>
            </a:r>
            <a:r>
              <a:rPr lang="en" sz="1600">
                <a:solidFill>
                  <a:srgbClr val="FFFFFF"/>
                </a:solidFill>
                <a:latin typeface="Quicksand"/>
                <a:ea typeface="Quicksand"/>
                <a:cs typeface="Quicksand"/>
                <a:sym typeface="Quicksand"/>
              </a:rPr>
              <a:t>with everyone, one is </a:t>
            </a:r>
            <a:r>
              <a:rPr b="1" lang="en" sz="1600">
                <a:solidFill>
                  <a:srgbClr val="FFFFFF"/>
                </a:solidFill>
                <a:latin typeface="Quicksand"/>
                <a:ea typeface="Quicksand"/>
                <a:cs typeface="Quicksand"/>
                <a:sym typeface="Quicksand"/>
              </a:rPr>
              <a:t>private</a:t>
            </a:r>
            <a:r>
              <a:rPr lang="en" sz="1600">
                <a:solidFill>
                  <a:srgbClr val="FFFFFF"/>
                </a:solidFill>
                <a:latin typeface="Quicksand"/>
                <a:ea typeface="Quicksand"/>
                <a:cs typeface="Quicksand"/>
                <a:sym typeface="Quicksand"/>
              </a:rPr>
              <a:t> and known only to the recipient.</a:t>
            </a:r>
            <a:endParaRPr sz="1600">
              <a:solidFill>
                <a:srgbClr val="FFFFFF"/>
              </a:solidFill>
              <a:latin typeface="Quicksand"/>
              <a:ea typeface="Quicksand"/>
              <a:cs typeface="Quicksand"/>
              <a:sym typeface="Quicksand"/>
            </a:endParaRPr>
          </a:p>
        </p:txBody>
      </p:sp>
      <p:pic>
        <p:nvPicPr>
          <p:cNvPr id="338" name="Google Shape;338;p58"/>
          <p:cNvPicPr preferRelativeResize="0"/>
          <p:nvPr/>
        </p:nvPicPr>
        <p:blipFill>
          <a:blip r:embed="rId3">
            <a:alphaModFix/>
          </a:blip>
          <a:stretch>
            <a:fillRect/>
          </a:stretch>
        </p:blipFill>
        <p:spPr>
          <a:xfrm>
            <a:off x="6547062" y="1808888"/>
            <a:ext cx="2417800" cy="2359783"/>
          </a:xfrm>
          <a:prstGeom prst="rect">
            <a:avLst/>
          </a:prstGeom>
          <a:noFill/>
          <a:ln>
            <a:noFill/>
          </a:ln>
        </p:spPr>
      </p:pic>
      <p:sp>
        <p:nvSpPr>
          <p:cNvPr id="339" name="Google Shape;339;p58"/>
          <p:cNvSpPr/>
          <p:nvPr/>
        </p:nvSpPr>
        <p:spPr>
          <a:xfrm>
            <a:off x="7986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DATA</a:t>
            </a:r>
            <a:endParaRPr b="1">
              <a:solidFill>
                <a:srgbClr val="EE6D2F"/>
              </a:solidFill>
              <a:latin typeface="Quicksand"/>
              <a:ea typeface="Quicksand"/>
              <a:cs typeface="Quicksand"/>
              <a:sym typeface="Quicksand"/>
            </a:endParaRPr>
          </a:p>
        </p:txBody>
      </p:sp>
      <p:sp>
        <p:nvSpPr>
          <p:cNvPr id="340" name="Google Shape;340;p58"/>
          <p:cNvSpPr/>
          <p:nvPr/>
        </p:nvSpPr>
        <p:spPr>
          <a:xfrm>
            <a:off x="26853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TECH</a:t>
            </a:r>
            <a:endParaRPr b="1">
              <a:solidFill>
                <a:srgbClr val="094C8A"/>
              </a:solidFill>
              <a:latin typeface="Quicksand"/>
              <a:ea typeface="Quicksand"/>
              <a:cs typeface="Quicksand"/>
              <a:sym typeface="Quicksand"/>
            </a:endParaRPr>
          </a:p>
        </p:txBody>
      </p:sp>
      <p:sp>
        <p:nvSpPr>
          <p:cNvPr id="341" name="Google Shape;341;p58"/>
          <p:cNvSpPr/>
          <p:nvPr/>
        </p:nvSpPr>
        <p:spPr>
          <a:xfrm>
            <a:off x="45720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PROCESSES</a:t>
            </a:r>
            <a:endParaRPr b="1">
              <a:solidFill>
                <a:srgbClr val="EE6D2F"/>
              </a:solidFill>
              <a:latin typeface="Quicksand"/>
              <a:ea typeface="Quicksand"/>
              <a:cs typeface="Quicksand"/>
              <a:sym typeface="Quicksand"/>
            </a:endParaRPr>
          </a:p>
        </p:txBody>
      </p:sp>
      <p:sp>
        <p:nvSpPr>
          <p:cNvPr id="342" name="Google Shape;342;p58"/>
          <p:cNvSpPr/>
          <p:nvPr/>
        </p:nvSpPr>
        <p:spPr>
          <a:xfrm>
            <a:off x="64587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PEOPLE</a:t>
            </a:r>
            <a:endParaRPr b="1">
              <a:solidFill>
                <a:srgbClr val="EE6D2F"/>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encryption activity</a:t>
            </a:r>
            <a:endParaRPr sz="1100"/>
          </a:p>
        </p:txBody>
      </p:sp>
      <p:sp>
        <p:nvSpPr>
          <p:cNvPr id="348" name="Google Shape;348;p59"/>
          <p:cNvSpPr txBox="1"/>
          <p:nvPr/>
        </p:nvSpPr>
        <p:spPr>
          <a:xfrm>
            <a:off x="556475" y="1706313"/>
            <a:ext cx="3962700" cy="29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solidFill>
                  <a:schemeClr val="hlink"/>
                </a:solidFill>
                <a:latin typeface="Quicksand"/>
                <a:ea typeface="Quicksand"/>
                <a:cs typeface="Quicksand"/>
                <a:sym typeface="Quicksand"/>
                <a:hlinkClick r:id="rId3"/>
              </a:rPr>
              <a:t>https://sela.io/pgp/</a:t>
            </a:r>
            <a:endParaRPr b="1" sz="24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24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2400">
                <a:solidFill>
                  <a:srgbClr val="FFFFFF"/>
                </a:solidFill>
                <a:latin typeface="Quicksand"/>
                <a:ea typeface="Quicksand"/>
                <a:cs typeface="Quicksand"/>
                <a:sym typeface="Quicksand"/>
              </a:rPr>
              <a:t>Encrypt and decrypt messages with a friend!</a:t>
            </a:r>
            <a:endParaRPr b="1" sz="2400">
              <a:solidFill>
                <a:srgbClr val="FFFFFF"/>
              </a:solidFill>
              <a:latin typeface="Quicksand"/>
              <a:ea typeface="Quicksand"/>
              <a:cs typeface="Quicksand"/>
              <a:sym typeface="Quicksand"/>
            </a:endParaRPr>
          </a:p>
          <a:p>
            <a:pPr indent="0" lvl="0" marL="0" rtl="0" algn="l">
              <a:spcBef>
                <a:spcPts val="1000"/>
              </a:spcBef>
              <a:spcAft>
                <a:spcPts val="0"/>
              </a:spcAft>
              <a:buNone/>
            </a:pPr>
            <a:r>
              <a:rPr b="1" lang="en" sz="2400">
                <a:solidFill>
                  <a:srgbClr val="FFFFFF"/>
                </a:solidFill>
                <a:latin typeface="Quicksand"/>
                <a:ea typeface="Quicksand"/>
                <a:cs typeface="Quicksand"/>
                <a:sym typeface="Quicksand"/>
              </a:rPr>
              <a:t>Go to this site, put in an email and password, and WAIT while it loads</a:t>
            </a:r>
            <a:endParaRPr b="1" sz="2400">
              <a:solidFill>
                <a:srgbClr val="FFFFFF"/>
              </a:solidFill>
              <a:latin typeface="Quicksand"/>
              <a:ea typeface="Quicksand"/>
              <a:cs typeface="Quicksand"/>
              <a:sym typeface="Quicksand"/>
            </a:endParaRPr>
          </a:p>
        </p:txBody>
      </p:sp>
      <p:pic>
        <p:nvPicPr>
          <p:cNvPr id="349" name="Google Shape;349;p59"/>
          <p:cNvPicPr preferRelativeResize="0"/>
          <p:nvPr/>
        </p:nvPicPr>
        <p:blipFill>
          <a:blip r:embed="rId4">
            <a:alphaModFix/>
          </a:blip>
          <a:stretch>
            <a:fillRect/>
          </a:stretch>
        </p:blipFill>
        <p:spPr>
          <a:xfrm>
            <a:off x="4654901" y="1812914"/>
            <a:ext cx="4074398" cy="2716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6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mitigation and defense</a:t>
            </a:r>
            <a:endParaRPr sz="1100"/>
          </a:p>
        </p:txBody>
      </p:sp>
      <p:sp>
        <p:nvSpPr>
          <p:cNvPr id="355" name="Google Shape;355;p60"/>
          <p:cNvSpPr/>
          <p:nvPr/>
        </p:nvSpPr>
        <p:spPr>
          <a:xfrm>
            <a:off x="125000" y="2882975"/>
            <a:ext cx="4235100" cy="1454100"/>
          </a:xfrm>
          <a:prstGeom prst="rect">
            <a:avLst/>
          </a:prstGeom>
          <a:solidFill>
            <a:srgbClr val="0225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Multi Factor Authorization:</a:t>
            </a:r>
            <a:r>
              <a:rPr lang="en" sz="1600">
                <a:solidFill>
                  <a:srgbClr val="FFFFFF"/>
                </a:solidFill>
                <a:latin typeface="Quicksand"/>
                <a:ea typeface="Quicksand"/>
                <a:cs typeface="Quicksand"/>
                <a:sym typeface="Quicksand"/>
              </a:rPr>
              <a:t> user IDs, passwords, PIN, or answering a security question, ID badge, voice detection, fingerprint, etc.</a:t>
            </a:r>
            <a:endParaRPr>
              <a:solidFill>
                <a:srgbClr val="FFFFFF"/>
              </a:solidFill>
              <a:latin typeface="Quicksand"/>
              <a:ea typeface="Quicksand"/>
              <a:cs typeface="Quicksand"/>
              <a:sym typeface="Quicksand"/>
            </a:endParaRPr>
          </a:p>
        </p:txBody>
      </p:sp>
      <p:sp>
        <p:nvSpPr>
          <p:cNvPr id="356" name="Google Shape;356;p60"/>
          <p:cNvSpPr/>
          <p:nvPr/>
        </p:nvSpPr>
        <p:spPr>
          <a:xfrm>
            <a:off x="125000" y="1677400"/>
            <a:ext cx="4235100" cy="1072200"/>
          </a:xfrm>
          <a:prstGeom prst="rect">
            <a:avLst/>
          </a:prstGeom>
          <a:solidFill>
            <a:srgbClr val="0225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Firewall: </a:t>
            </a:r>
            <a:r>
              <a:rPr lang="en" sz="1600">
                <a:solidFill>
                  <a:srgbClr val="FFFFFF"/>
                </a:solidFill>
                <a:latin typeface="Quicksand"/>
                <a:ea typeface="Quicksand"/>
                <a:cs typeface="Quicksand"/>
                <a:sym typeface="Quicksand"/>
              </a:rPr>
              <a:t>inspects traffic and either blocks/permits it according to rules the org establishes.</a:t>
            </a:r>
            <a:endParaRPr>
              <a:solidFill>
                <a:srgbClr val="FFFFFF"/>
              </a:solidFill>
              <a:latin typeface="Quicksand"/>
              <a:ea typeface="Quicksand"/>
              <a:cs typeface="Quicksand"/>
              <a:sym typeface="Quicksand"/>
            </a:endParaRPr>
          </a:p>
        </p:txBody>
      </p:sp>
      <p:pic>
        <p:nvPicPr>
          <p:cNvPr id="357" name="Google Shape;357;p60"/>
          <p:cNvPicPr preferRelativeResize="0"/>
          <p:nvPr/>
        </p:nvPicPr>
        <p:blipFill rotWithShape="1">
          <a:blip r:embed="rId3">
            <a:alphaModFix/>
          </a:blip>
          <a:srcRect b="0" l="5419" r="0" t="0"/>
          <a:stretch/>
        </p:blipFill>
        <p:spPr>
          <a:xfrm>
            <a:off x="4450500" y="1842777"/>
            <a:ext cx="4516525" cy="2148200"/>
          </a:xfrm>
          <a:prstGeom prst="rect">
            <a:avLst/>
          </a:prstGeom>
          <a:noFill/>
          <a:ln>
            <a:noFill/>
          </a:ln>
        </p:spPr>
      </p:pic>
      <p:sp>
        <p:nvSpPr>
          <p:cNvPr id="358" name="Google Shape;358;p60"/>
          <p:cNvSpPr/>
          <p:nvPr/>
        </p:nvSpPr>
        <p:spPr>
          <a:xfrm>
            <a:off x="7986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DATA</a:t>
            </a:r>
            <a:endParaRPr b="1">
              <a:solidFill>
                <a:srgbClr val="EE6D2F"/>
              </a:solidFill>
              <a:latin typeface="Quicksand"/>
              <a:ea typeface="Quicksand"/>
              <a:cs typeface="Quicksand"/>
              <a:sym typeface="Quicksand"/>
            </a:endParaRPr>
          </a:p>
        </p:txBody>
      </p:sp>
      <p:sp>
        <p:nvSpPr>
          <p:cNvPr id="359" name="Google Shape;359;p60"/>
          <p:cNvSpPr/>
          <p:nvPr/>
        </p:nvSpPr>
        <p:spPr>
          <a:xfrm>
            <a:off x="26853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TECH</a:t>
            </a:r>
            <a:endParaRPr b="1">
              <a:solidFill>
                <a:srgbClr val="EE6D2F"/>
              </a:solidFill>
              <a:latin typeface="Quicksand"/>
              <a:ea typeface="Quicksand"/>
              <a:cs typeface="Quicksand"/>
              <a:sym typeface="Quicksand"/>
            </a:endParaRPr>
          </a:p>
        </p:txBody>
      </p:sp>
      <p:sp>
        <p:nvSpPr>
          <p:cNvPr id="360" name="Google Shape;360;p60"/>
          <p:cNvSpPr/>
          <p:nvPr/>
        </p:nvSpPr>
        <p:spPr>
          <a:xfrm>
            <a:off x="45720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PROCESSES</a:t>
            </a:r>
            <a:endParaRPr b="1">
              <a:solidFill>
                <a:srgbClr val="094C8A"/>
              </a:solidFill>
              <a:latin typeface="Quicksand"/>
              <a:ea typeface="Quicksand"/>
              <a:cs typeface="Quicksand"/>
              <a:sym typeface="Quicksand"/>
            </a:endParaRPr>
          </a:p>
        </p:txBody>
      </p:sp>
      <p:sp>
        <p:nvSpPr>
          <p:cNvPr id="361" name="Google Shape;361;p60"/>
          <p:cNvSpPr/>
          <p:nvPr/>
        </p:nvSpPr>
        <p:spPr>
          <a:xfrm>
            <a:off x="64587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PEOPLE</a:t>
            </a:r>
            <a:endParaRPr b="1">
              <a:solidFill>
                <a:srgbClr val="EE6D2F"/>
              </a:solidFill>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6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training your people</a:t>
            </a:r>
            <a:endParaRPr sz="1100"/>
          </a:p>
        </p:txBody>
      </p:sp>
      <p:pic>
        <p:nvPicPr>
          <p:cNvPr id="367" name="Google Shape;367;p61"/>
          <p:cNvPicPr preferRelativeResize="0"/>
          <p:nvPr/>
        </p:nvPicPr>
        <p:blipFill>
          <a:blip r:embed="rId3">
            <a:alphaModFix/>
          </a:blip>
          <a:stretch>
            <a:fillRect/>
          </a:stretch>
        </p:blipFill>
        <p:spPr>
          <a:xfrm>
            <a:off x="1272525" y="1560450"/>
            <a:ext cx="2853574" cy="2853574"/>
          </a:xfrm>
          <a:prstGeom prst="rect">
            <a:avLst/>
          </a:prstGeom>
          <a:noFill/>
          <a:ln>
            <a:noFill/>
          </a:ln>
        </p:spPr>
      </p:pic>
      <p:sp>
        <p:nvSpPr>
          <p:cNvPr id="368" name="Google Shape;368;p61"/>
          <p:cNvSpPr/>
          <p:nvPr/>
        </p:nvSpPr>
        <p:spPr>
          <a:xfrm>
            <a:off x="4500575" y="2398625"/>
            <a:ext cx="3320700" cy="5865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Weak passwords</a:t>
            </a:r>
            <a:endParaRPr b="1">
              <a:solidFill>
                <a:srgbClr val="FFFFFF"/>
              </a:solidFill>
              <a:latin typeface="Quicksand"/>
              <a:ea typeface="Quicksand"/>
              <a:cs typeface="Quicksand"/>
              <a:sym typeface="Quicksand"/>
            </a:endParaRPr>
          </a:p>
        </p:txBody>
      </p:sp>
      <p:sp>
        <p:nvSpPr>
          <p:cNvPr id="369" name="Google Shape;369;p61"/>
          <p:cNvSpPr/>
          <p:nvPr/>
        </p:nvSpPr>
        <p:spPr>
          <a:xfrm>
            <a:off x="4500575" y="3063625"/>
            <a:ext cx="3320700" cy="5865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Proxima Nova"/>
                <a:ea typeface="Proxima Nova"/>
                <a:cs typeface="Proxima Nova"/>
                <a:sym typeface="Proxima Nova"/>
              </a:rPr>
              <a:t>Using one password for everything, sticky notes with passwords</a:t>
            </a:r>
            <a:endParaRPr b="1">
              <a:solidFill>
                <a:srgbClr val="FFFFFF"/>
              </a:solidFill>
              <a:latin typeface="Proxima Nova"/>
              <a:ea typeface="Proxima Nova"/>
              <a:cs typeface="Proxima Nova"/>
              <a:sym typeface="Proxima Nova"/>
            </a:endParaRPr>
          </a:p>
        </p:txBody>
      </p:sp>
      <p:sp>
        <p:nvSpPr>
          <p:cNvPr id="370" name="Google Shape;370;p61"/>
          <p:cNvSpPr/>
          <p:nvPr/>
        </p:nvSpPr>
        <p:spPr>
          <a:xfrm>
            <a:off x="4500575" y="3728613"/>
            <a:ext cx="3320700" cy="5865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Proxima Nova"/>
                <a:ea typeface="Proxima Nova"/>
                <a:cs typeface="Proxima Nova"/>
                <a:sym typeface="Proxima Nova"/>
              </a:rPr>
              <a:t>Social engineering and phishing</a:t>
            </a:r>
            <a:endParaRPr b="1">
              <a:solidFill>
                <a:srgbClr val="FFFFFF"/>
              </a:solidFill>
              <a:latin typeface="Proxima Nova"/>
              <a:ea typeface="Proxima Nova"/>
              <a:cs typeface="Proxima Nova"/>
              <a:sym typeface="Proxima Nova"/>
            </a:endParaRPr>
          </a:p>
        </p:txBody>
      </p:sp>
      <p:sp>
        <p:nvSpPr>
          <p:cNvPr id="371" name="Google Shape;371;p61"/>
          <p:cNvSpPr/>
          <p:nvPr/>
        </p:nvSpPr>
        <p:spPr>
          <a:xfrm>
            <a:off x="4500575" y="1733613"/>
            <a:ext cx="3320700" cy="5865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Security awareness and training</a:t>
            </a:r>
            <a:endParaRPr b="1">
              <a:solidFill>
                <a:srgbClr val="FFFFFF"/>
              </a:solidFill>
              <a:latin typeface="Quicksand"/>
              <a:ea typeface="Quicksand"/>
              <a:cs typeface="Quicksand"/>
              <a:sym typeface="Quicksand"/>
            </a:endParaRPr>
          </a:p>
        </p:txBody>
      </p:sp>
      <p:sp>
        <p:nvSpPr>
          <p:cNvPr id="372" name="Google Shape;372;p61"/>
          <p:cNvSpPr/>
          <p:nvPr/>
        </p:nvSpPr>
        <p:spPr>
          <a:xfrm>
            <a:off x="7986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DATA</a:t>
            </a:r>
            <a:endParaRPr b="1">
              <a:solidFill>
                <a:srgbClr val="EE6D2F"/>
              </a:solidFill>
              <a:latin typeface="Quicksand"/>
              <a:ea typeface="Quicksand"/>
              <a:cs typeface="Quicksand"/>
              <a:sym typeface="Quicksand"/>
            </a:endParaRPr>
          </a:p>
        </p:txBody>
      </p:sp>
      <p:sp>
        <p:nvSpPr>
          <p:cNvPr id="373" name="Google Shape;373;p61"/>
          <p:cNvSpPr/>
          <p:nvPr/>
        </p:nvSpPr>
        <p:spPr>
          <a:xfrm>
            <a:off x="26853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TECH</a:t>
            </a:r>
            <a:endParaRPr b="1">
              <a:solidFill>
                <a:srgbClr val="EE6D2F"/>
              </a:solidFill>
              <a:latin typeface="Quicksand"/>
              <a:ea typeface="Quicksand"/>
              <a:cs typeface="Quicksand"/>
              <a:sym typeface="Quicksand"/>
            </a:endParaRPr>
          </a:p>
        </p:txBody>
      </p:sp>
      <p:sp>
        <p:nvSpPr>
          <p:cNvPr id="374" name="Google Shape;374;p61"/>
          <p:cNvSpPr/>
          <p:nvPr/>
        </p:nvSpPr>
        <p:spPr>
          <a:xfrm>
            <a:off x="45720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E6D2F"/>
                </a:solidFill>
                <a:latin typeface="Quicksand"/>
                <a:ea typeface="Quicksand"/>
                <a:cs typeface="Quicksand"/>
                <a:sym typeface="Quicksand"/>
              </a:rPr>
              <a:t>PROCESSES</a:t>
            </a:r>
            <a:endParaRPr b="1">
              <a:solidFill>
                <a:srgbClr val="EE6D2F"/>
              </a:solidFill>
              <a:latin typeface="Quicksand"/>
              <a:ea typeface="Quicksand"/>
              <a:cs typeface="Quicksand"/>
              <a:sym typeface="Quicksand"/>
            </a:endParaRPr>
          </a:p>
        </p:txBody>
      </p:sp>
      <p:sp>
        <p:nvSpPr>
          <p:cNvPr id="375" name="Google Shape;375;p61"/>
          <p:cNvSpPr/>
          <p:nvPr/>
        </p:nvSpPr>
        <p:spPr>
          <a:xfrm>
            <a:off x="6458700" y="4767125"/>
            <a:ext cx="1886700" cy="291900"/>
          </a:xfrm>
          <a:prstGeom prst="rect">
            <a:avLst/>
          </a:prstGeom>
          <a:solidFill>
            <a:srgbClr val="05F2D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94C8A"/>
                </a:solidFill>
                <a:latin typeface="Quicksand"/>
                <a:ea typeface="Quicksand"/>
                <a:cs typeface="Quicksand"/>
                <a:sym typeface="Quicksand"/>
              </a:rPr>
              <a:t>PEOPLE</a:t>
            </a:r>
            <a:endParaRPr b="1">
              <a:solidFill>
                <a:srgbClr val="094C8A"/>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6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encryption activity</a:t>
            </a:r>
            <a:endParaRPr sz="1100"/>
          </a:p>
        </p:txBody>
      </p:sp>
      <p:sp>
        <p:nvSpPr>
          <p:cNvPr id="381" name="Google Shape;381;p62"/>
          <p:cNvSpPr txBox="1"/>
          <p:nvPr/>
        </p:nvSpPr>
        <p:spPr>
          <a:xfrm>
            <a:off x="454300" y="1754163"/>
            <a:ext cx="3754500" cy="292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solidFill>
                  <a:schemeClr val="hlink"/>
                </a:solidFill>
                <a:latin typeface="Quicksand"/>
                <a:ea typeface="Quicksand"/>
                <a:cs typeface="Quicksand"/>
                <a:sym typeface="Quicksand"/>
                <a:hlinkClick r:id="rId3"/>
              </a:rPr>
              <a:t>https://sela.io/pgp/</a:t>
            </a:r>
            <a:endParaRPr b="1" sz="24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b="1" sz="24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2400">
                <a:solidFill>
                  <a:srgbClr val="FFFFFF"/>
                </a:solidFill>
                <a:latin typeface="Quicksand"/>
                <a:ea typeface="Quicksand"/>
                <a:cs typeface="Quicksand"/>
                <a:sym typeface="Quicksand"/>
              </a:rPr>
              <a:t>Encrypt and decrypt messages with a friend!</a:t>
            </a:r>
            <a:endParaRPr b="1" sz="2400">
              <a:solidFill>
                <a:srgbClr val="FFFFFF"/>
              </a:solidFill>
              <a:latin typeface="Quicksand"/>
              <a:ea typeface="Quicksand"/>
              <a:cs typeface="Quicksand"/>
              <a:sym typeface="Quicksand"/>
            </a:endParaRPr>
          </a:p>
          <a:p>
            <a:pPr indent="0" lvl="0" marL="0" rtl="0" algn="l">
              <a:spcBef>
                <a:spcPts val="1000"/>
              </a:spcBef>
              <a:spcAft>
                <a:spcPts val="0"/>
              </a:spcAft>
              <a:buNone/>
            </a:pPr>
            <a:r>
              <a:rPr b="1" lang="en" sz="2400">
                <a:solidFill>
                  <a:srgbClr val="FFFFFF"/>
                </a:solidFill>
                <a:latin typeface="Quicksand"/>
                <a:ea typeface="Quicksand"/>
                <a:cs typeface="Quicksand"/>
                <a:sym typeface="Quicksand"/>
              </a:rPr>
              <a:t>Use Slack DMs but copy and paste RAW TEXT</a:t>
            </a:r>
            <a:endParaRPr b="1" sz="2400">
              <a:solidFill>
                <a:srgbClr val="FFFFFF"/>
              </a:solidFill>
              <a:latin typeface="Quicksand"/>
              <a:ea typeface="Quicksand"/>
              <a:cs typeface="Quicksand"/>
              <a:sym typeface="Quicksand"/>
            </a:endParaRPr>
          </a:p>
        </p:txBody>
      </p:sp>
      <p:pic>
        <p:nvPicPr>
          <p:cNvPr id="382" name="Google Shape;382;p62"/>
          <p:cNvPicPr preferRelativeResize="0"/>
          <p:nvPr/>
        </p:nvPicPr>
        <p:blipFill>
          <a:blip r:embed="rId4">
            <a:alphaModFix/>
          </a:blip>
          <a:stretch>
            <a:fillRect/>
          </a:stretch>
        </p:blipFill>
        <p:spPr>
          <a:xfrm>
            <a:off x="4319925" y="2006412"/>
            <a:ext cx="4667700" cy="242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3"/>
          <p:cNvSpPr txBox="1"/>
          <p:nvPr/>
        </p:nvSpPr>
        <p:spPr>
          <a:xfrm>
            <a:off x="1597475" y="1988225"/>
            <a:ext cx="5970600" cy="120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technology and trust</a:t>
            </a:r>
            <a:endParaRPr b="1" sz="4800">
              <a:solidFill>
                <a:srgbClr val="FFFFFF"/>
              </a:solidFill>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4"/>
          <p:cNvSpPr/>
          <p:nvPr/>
        </p:nvSpPr>
        <p:spPr>
          <a:xfrm>
            <a:off x="765800" y="297173"/>
            <a:ext cx="7520700" cy="1466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why are so many tech assistants female?</a:t>
            </a:r>
            <a:endParaRPr sz="4500"/>
          </a:p>
        </p:txBody>
      </p:sp>
      <p:sp>
        <p:nvSpPr>
          <p:cNvPr id="393" name="Google Shape;393;p64"/>
          <p:cNvSpPr txBox="1"/>
          <p:nvPr/>
        </p:nvSpPr>
        <p:spPr>
          <a:xfrm>
            <a:off x="203025" y="3024500"/>
            <a:ext cx="3933600" cy="203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FFFFFF"/>
                </a:solidFill>
                <a:latin typeface="Quicksand"/>
                <a:ea typeface="Quicksand"/>
                <a:cs typeface="Quicksand"/>
                <a:sym typeface="Quicksand"/>
              </a:rPr>
              <a:t>MIT study: Changed gender of self driverless car and people were more forgiving when it was female and did something wrong versus when it was genderless or masculine</a:t>
            </a:r>
            <a:endParaRPr b="1" sz="2000">
              <a:solidFill>
                <a:srgbClr val="FFFFFF"/>
              </a:solidFill>
              <a:latin typeface="Quicksand"/>
              <a:ea typeface="Quicksand"/>
              <a:cs typeface="Quicksand"/>
              <a:sym typeface="Quicksand"/>
            </a:endParaRPr>
          </a:p>
        </p:txBody>
      </p:sp>
      <p:pic>
        <p:nvPicPr>
          <p:cNvPr id="394" name="Google Shape;394;p64"/>
          <p:cNvPicPr preferRelativeResize="0"/>
          <p:nvPr/>
        </p:nvPicPr>
        <p:blipFill>
          <a:blip r:embed="rId3">
            <a:alphaModFix/>
          </a:blip>
          <a:stretch>
            <a:fillRect/>
          </a:stretch>
        </p:blipFill>
        <p:spPr>
          <a:xfrm>
            <a:off x="6262975" y="3720326"/>
            <a:ext cx="1315347" cy="1315347"/>
          </a:xfrm>
          <a:prstGeom prst="rect">
            <a:avLst/>
          </a:prstGeom>
          <a:noFill/>
          <a:ln>
            <a:noFill/>
          </a:ln>
        </p:spPr>
      </p:pic>
      <p:pic>
        <p:nvPicPr>
          <p:cNvPr id="395" name="Google Shape;395;p64"/>
          <p:cNvPicPr preferRelativeResize="0"/>
          <p:nvPr/>
        </p:nvPicPr>
        <p:blipFill>
          <a:blip r:embed="rId4">
            <a:alphaModFix/>
          </a:blip>
          <a:stretch>
            <a:fillRect/>
          </a:stretch>
        </p:blipFill>
        <p:spPr>
          <a:xfrm>
            <a:off x="4422000" y="3917851"/>
            <a:ext cx="1555600" cy="784025"/>
          </a:xfrm>
          <a:prstGeom prst="rect">
            <a:avLst/>
          </a:prstGeom>
          <a:noFill/>
          <a:ln>
            <a:noFill/>
          </a:ln>
        </p:spPr>
      </p:pic>
      <p:pic>
        <p:nvPicPr>
          <p:cNvPr id="396" name="Google Shape;396;p64"/>
          <p:cNvPicPr preferRelativeResize="0"/>
          <p:nvPr/>
        </p:nvPicPr>
        <p:blipFill>
          <a:blip r:embed="rId5">
            <a:alphaModFix/>
          </a:blip>
          <a:stretch>
            <a:fillRect/>
          </a:stretch>
        </p:blipFill>
        <p:spPr>
          <a:xfrm>
            <a:off x="6925200" y="2200051"/>
            <a:ext cx="2646975" cy="2646975"/>
          </a:xfrm>
          <a:prstGeom prst="rect">
            <a:avLst/>
          </a:prstGeom>
          <a:noFill/>
          <a:ln>
            <a:noFill/>
          </a:ln>
        </p:spPr>
      </p:pic>
      <p:pic>
        <p:nvPicPr>
          <p:cNvPr id="397" name="Google Shape;397;p64"/>
          <p:cNvPicPr preferRelativeResize="0"/>
          <p:nvPr/>
        </p:nvPicPr>
        <p:blipFill>
          <a:blip r:embed="rId6">
            <a:alphaModFix/>
          </a:blip>
          <a:stretch>
            <a:fillRect/>
          </a:stretch>
        </p:blipFill>
        <p:spPr>
          <a:xfrm>
            <a:off x="1612336" y="1909500"/>
            <a:ext cx="1114976" cy="1115001"/>
          </a:xfrm>
          <a:prstGeom prst="rect">
            <a:avLst/>
          </a:prstGeom>
          <a:noFill/>
          <a:ln>
            <a:noFill/>
          </a:ln>
        </p:spPr>
      </p:pic>
      <p:pic>
        <p:nvPicPr>
          <p:cNvPr id="398" name="Google Shape;398;p64"/>
          <p:cNvPicPr preferRelativeResize="0"/>
          <p:nvPr/>
        </p:nvPicPr>
        <p:blipFill>
          <a:blip r:embed="rId7">
            <a:alphaModFix/>
          </a:blip>
          <a:stretch>
            <a:fillRect/>
          </a:stretch>
        </p:blipFill>
        <p:spPr>
          <a:xfrm>
            <a:off x="4320150" y="2105974"/>
            <a:ext cx="2368975" cy="15793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65"/>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how people build trust</a:t>
            </a:r>
            <a:endParaRPr sz="4500"/>
          </a:p>
        </p:txBody>
      </p:sp>
      <p:sp>
        <p:nvSpPr>
          <p:cNvPr id="404" name="Google Shape;404;p65"/>
          <p:cNvSpPr txBox="1"/>
          <p:nvPr/>
        </p:nvSpPr>
        <p:spPr>
          <a:xfrm>
            <a:off x="765800" y="1676300"/>
            <a:ext cx="4122000" cy="3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Trust - through human connection - needs friction. A team going through a crisis and came out the other side, they have higher levels of trust.</a:t>
            </a:r>
            <a:endParaRPr b="1" sz="1800">
              <a:solidFill>
                <a:srgbClr val="FFFFFF"/>
              </a:solidFill>
              <a:latin typeface="Quicksand"/>
              <a:ea typeface="Quicksand"/>
              <a:cs typeface="Quicksand"/>
              <a:sym typeface="Quicksand"/>
            </a:endParaRPr>
          </a:p>
        </p:txBody>
      </p:sp>
      <p:pic>
        <p:nvPicPr>
          <p:cNvPr id="405" name="Google Shape;405;p65"/>
          <p:cNvPicPr preferRelativeResize="0"/>
          <p:nvPr/>
        </p:nvPicPr>
        <p:blipFill>
          <a:blip r:embed="rId3">
            <a:alphaModFix/>
          </a:blip>
          <a:stretch>
            <a:fillRect/>
          </a:stretch>
        </p:blipFill>
        <p:spPr>
          <a:xfrm rot="897553">
            <a:off x="2061625" y="3212100"/>
            <a:ext cx="1736675" cy="1736675"/>
          </a:xfrm>
          <a:prstGeom prst="rect">
            <a:avLst/>
          </a:prstGeom>
          <a:noFill/>
          <a:ln>
            <a:noFill/>
          </a:ln>
        </p:spPr>
      </p:pic>
      <p:grpSp>
        <p:nvGrpSpPr>
          <p:cNvPr id="406" name="Google Shape;406;p65"/>
          <p:cNvGrpSpPr/>
          <p:nvPr/>
        </p:nvGrpSpPr>
        <p:grpSpPr>
          <a:xfrm>
            <a:off x="5130900" y="1589188"/>
            <a:ext cx="3316425" cy="3296750"/>
            <a:chOff x="5479225" y="1589188"/>
            <a:chExt cx="3316425" cy="3296750"/>
          </a:xfrm>
        </p:grpSpPr>
        <p:sp>
          <p:nvSpPr>
            <p:cNvPr id="407" name="Google Shape;407;p65"/>
            <p:cNvSpPr/>
            <p:nvPr/>
          </p:nvSpPr>
          <p:spPr>
            <a:xfrm>
              <a:off x="7184650" y="1589188"/>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Quicksand"/>
                  <a:ea typeface="Quicksand"/>
                  <a:cs typeface="Quicksand"/>
                  <a:sym typeface="Quicksand"/>
                </a:rPr>
                <a:t>Reliability</a:t>
              </a:r>
              <a:endParaRPr b="1" sz="1200">
                <a:solidFill>
                  <a:srgbClr val="FFFFFF"/>
                </a:solidFill>
                <a:latin typeface="Quicksand"/>
                <a:ea typeface="Quicksand"/>
                <a:cs typeface="Quicksand"/>
                <a:sym typeface="Quicksand"/>
              </a:endParaRPr>
            </a:p>
          </p:txBody>
        </p:sp>
        <p:sp>
          <p:nvSpPr>
            <p:cNvPr id="408" name="Google Shape;408;p65"/>
            <p:cNvSpPr/>
            <p:nvPr/>
          </p:nvSpPr>
          <p:spPr>
            <a:xfrm>
              <a:off x="5479225" y="1589200"/>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Quicksand"/>
                  <a:ea typeface="Quicksand"/>
                  <a:cs typeface="Quicksand"/>
                  <a:sym typeface="Quicksand"/>
                </a:rPr>
                <a:t>Competence</a:t>
              </a:r>
              <a:endParaRPr b="1" sz="1200">
                <a:solidFill>
                  <a:srgbClr val="FFFFFF"/>
                </a:solidFill>
                <a:latin typeface="Quicksand"/>
                <a:ea typeface="Quicksand"/>
                <a:cs typeface="Quicksand"/>
                <a:sym typeface="Quicksand"/>
              </a:endParaRPr>
            </a:p>
          </p:txBody>
        </p:sp>
        <p:sp>
          <p:nvSpPr>
            <p:cNvPr id="409" name="Google Shape;409;p65"/>
            <p:cNvSpPr/>
            <p:nvPr/>
          </p:nvSpPr>
          <p:spPr>
            <a:xfrm>
              <a:off x="7184650" y="3274938"/>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Quicksand"/>
                  <a:ea typeface="Quicksand"/>
                  <a:cs typeface="Quicksand"/>
                  <a:sym typeface="Quicksand"/>
                </a:rPr>
                <a:t>Benevolence</a:t>
              </a:r>
              <a:endParaRPr b="1" sz="1200">
                <a:solidFill>
                  <a:srgbClr val="FFFFFF"/>
                </a:solidFill>
                <a:latin typeface="Quicksand"/>
                <a:ea typeface="Quicksand"/>
                <a:cs typeface="Quicksand"/>
                <a:sym typeface="Quicksand"/>
              </a:endParaRPr>
            </a:p>
          </p:txBody>
        </p:sp>
        <p:sp>
          <p:nvSpPr>
            <p:cNvPr id="410" name="Google Shape;410;p65"/>
            <p:cNvSpPr/>
            <p:nvPr/>
          </p:nvSpPr>
          <p:spPr>
            <a:xfrm>
              <a:off x="5479225" y="3274938"/>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FFFFFF"/>
                  </a:solidFill>
                  <a:latin typeface="Quicksand"/>
                  <a:ea typeface="Quicksand"/>
                  <a:cs typeface="Quicksand"/>
                  <a:sym typeface="Quicksand"/>
                </a:rPr>
                <a:t>Integrity</a:t>
              </a:r>
              <a:endParaRPr b="1" sz="1200">
                <a:solidFill>
                  <a:srgbClr val="FFFFFF"/>
                </a:solidFill>
                <a:latin typeface="Quicksand"/>
                <a:ea typeface="Quicksand"/>
                <a:cs typeface="Quicksand"/>
                <a:sym typeface="Quicksand"/>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48"/>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000">
                <a:solidFill>
                  <a:schemeClr val="lt1"/>
                </a:solidFill>
                <a:latin typeface="Quicksand"/>
                <a:ea typeface="Quicksand"/>
                <a:cs typeface="Quicksand"/>
                <a:sym typeface="Quicksand"/>
              </a:rPr>
              <a:t>c</a:t>
            </a:r>
            <a:r>
              <a:rPr b="1" lang="en" sz="4000">
                <a:solidFill>
                  <a:schemeClr val="lt1"/>
                </a:solidFill>
                <a:latin typeface="Quicksand"/>
                <a:ea typeface="Quicksand"/>
                <a:cs typeface="Quicksand"/>
                <a:sym typeface="Quicksand"/>
              </a:rPr>
              <a:t>ybersecurity basics and malware</a:t>
            </a:r>
            <a:endParaRPr sz="4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66"/>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tech accelerates trust</a:t>
            </a:r>
            <a:endParaRPr sz="4500"/>
          </a:p>
        </p:txBody>
      </p:sp>
      <p:sp>
        <p:nvSpPr>
          <p:cNvPr id="416" name="Google Shape;416;p66"/>
          <p:cNvSpPr txBox="1"/>
          <p:nvPr/>
        </p:nvSpPr>
        <p:spPr>
          <a:xfrm>
            <a:off x="558200" y="3190425"/>
            <a:ext cx="7935900" cy="172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Quicksand"/>
                <a:ea typeface="Quicksand"/>
                <a:cs typeface="Quicksand"/>
                <a:sym typeface="Quicksand"/>
              </a:rPr>
              <a:t>80% people share a piece of content just based on the headline.</a:t>
            </a:r>
            <a:endParaRPr sz="1800">
              <a:solidFill>
                <a:srgbClr val="FFFFFF"/>
              </a:solidFill>
              <a:latin typeface="Quicksand"/>
              <a:ea typeface="Quicksand"/>
              <a:cs typeface="Quicksand"/>
              <a:sym typeface="Quicksand"/>
            </a:endParaRPr>
          </a:p>
          <a:p>
            <a:pPr indent="0" lvl="0" marL="0" rtl="0" algn="ctr">
              <a:spcBef>
                <a:spcPts val="1000"/>
              </a:spcBef>
              <a:spcAft>
                <a:spcPts val="0"/>
              </a:spcAft>
              <a:buNone/>
            </a:pPr>
            <a:r>
              <a:rPr lang="en" sz="1800">
                <a:solidFill>
                  <a:srgbClr val="FFFFFF"/>
                </a:solidFill>
                <a:latin typeface="Quicksand"/>
                <a:ea typeface="Quicksand"/>
                <a:cs typeface="Quicksand"/>
                <a:sym typeface="Quicksand"/>
              </a:rPr>
              <a:t>We make decisions as to whether something or someone is trustworthy based on </a:t>
            </a:r>
            <a:r>
              <a:rPr b="1" lang="en" sz="1800">
                <a:solidFill>
                  <a:srgbClr val="FFFFFF"/>
                </a:solidFill>
                <a:latin typeface="Quicksand"/>
                <a:ea typeface="Quicksand"/>
                <a:cs typeface="Quicksand"/>
                <a:sym typeface="Quicksand"/>
              </a:rPr>
              <a:t>limited information.</a:t>
            </a:r>
            <a:endParaRPr b="1" sz="1800">
              <a:solidFill>
                <a:srgbClr val="FFFFFF"/>
              </a:solidFill>
              <a:latin typeface="Quicksand"/>
              <a:ea typeface="Quicksand"/>
              <a:cs typeface="Quicksand"/>
              <a:sym typeface="Quicksand"/>
            </a:endParaRPr>
          </a:p>
          <a:p>
            <a:pPr indent="0" lvl="0" marL="0" rtl="0" algn="ctr">
              <a:spcBef>
                <a:spcPts val="1000"/>
              </a:spcBef>
              <a:spcAft>
                <a:spcPts val="1000"/>
              </a:spcAft>
              <a:buNone/>
            </a:pPr>
            <a:br>
              <a:rPr lang="en" sz="1800">
                <a:solidFill>
                  <a:srgbClr val="FFFFFF"/>
                </a:solidFill>
                <a:latin typeface="Quicksand"/>
                <a:ea typeface="Quicksand"/>
                <a:cs typeface="Quicksand"/>
                <a:sym typeface="Quicksand"/>
              </a:rPr>
            </a:br>
            <a:r>
              <a:rPr lang="en" sz="1800">
                <a:solidFill>
                  <a:srgbClr val="FFFFFF"/>
                </a:solidFill>
                <a:latin typeface="Quicksand"/>
                <a:ea typeface="Quicksand"/>
                <a:cs typeface="Quicksand"/>
                <a:sym typeface="Quicksand"/>
              </a:rPr>
              <a:t>Ask yourself, </a:t>
            </a:r>
            <a:r>
              <a:rPr b="1" lang="en" sz="1800">
                <a:solidFill>
                  <a:srgbClr val="FFFFFF"/>
                </a:solidFill>
                <a:latin typeface="Quicksand"/>
                <a:ea typeface="Quicksand"/>
                <a:cs typeface="Quicksand"/>
                <a:sym typeface="Quicksand"/>
              </a:rPr>
              <a:t>is this content worthy of my trust?</a:t>
            </a:r>
            <a:endParaRPr b="1" sz="1800">
              <a:solidFill>
                <a:srgbClr val="FFFFFF"/>
              </a:solidFill>
              <a:latin typeface="Quicksand"/>
              <a:ea typeface="Quicksand"/>
              <a:cs typeface="Quicksand"/>
              <a:sym typeface="Quicksand"/>
            </a:endParaRPr>
          </a:p>
        </p:txBody>
      </p:sp>
      <p:pic>
        <p:nvPicPr>
          <p:cNvPr id="417" name="Google Shape;417;p66"/>
          <p:cNvPicPr preferRelativeResize="0"/>
          <p:nvPr/>
        </p:nvPicPr>
        <p:blipFill>
          <a:blip r:embed="rId3">
            <a:alphaModFix/>
          </a:blip>
          <a:stretch>
            <a:fillRect/>
          </a:stretch>
        </p:blipFill>
        <p:spPr>
          <a:xfrm>
            <a:off x="941050" y="1477400"/>
            <a:ext cx="2017800" cy="2017800"/>
          </a:xfrm>
          <a:prstGeom prst="rect">
            <a:avLst/>
          </a:prstGeom>
          <a:noFill/>
          <a:ln>
            <a:noFill/>
          </a:ln>
        </p:spPr>
      </p:pic>
      <p:pic>
        <p:nvPicPr>
          <p:cNvPr id="418" name="Google Shape;418;p66"/>
          <p:cNvPicPr preferRelativeResize="0"/>
          <p:nvPr/>
        </p:nvPicPr>
        <p:blipFill>
          <a:blip r:embed="rId4">
            <a:alphaModFix/>
          </a:blip>
          <a:stretch>
            <a:fillRect/>
          </a:stretch>
        </p:blipFill>
        <p:spPr>
          <a:xfrm>
            <a:off x="2958849" y="1590200"/>
            <a:ext cx="1539508" cy="1528525"/>
          </a:xfrm>
          <a:prstGeom prst="rect">
            <a:avLst/>
          </a:prstGeom>
          <a:noFill/>
          <a:ln>
            <a:noFill/>
          </a:ln>
        </p:spPr>
      </p:pic>
      <p:pic>
        <p:nvPicPr>
          <p:cNvPr id="419" name="Google Shape;419;p66"/>
          <p:cNvPicPr preferRelativeResize="0"/>
          <p:nvPr/>
        </p:nvPicPr>
        <p:blipFill>
          <a:blip r:embed="rId5">
            <a:alphaModFix/>
          </a:blip>
          <a:stretch>
            <a:fillRect/>
          </a:stretch>
        </p:blipFill>
        <p:spPr>
          <a:xfrm>
            <a:off x="4767575" y="1584713"/>
            <a:ext cx="1539500" cy="1539500"/>
          </a:xfrm>
          <a:prstGeom prst="rect">
            <a:avLst/>
          </a:prstGeom>
          <a:noFill/>
          <a:ln>
            <a:noFill/>
          </a:ln>
        </p:spPr>
      </p:pic>
      <p:pic>
        <p:nvPicPr>
          <p:cNvPr id="420" name="Google Shape;420;p66"/>
          <p:cNvPicPr preferRelativeResize="0"/>
          <p:nvPr/>
        </p:nvPicPr>
        <p:blipFill>
          <a:blip r:embed="rId6">
            <a:alphaModFix/>
          </a:blip>
          <a:stretch>
            <a:fillRect/>
          </a:stretch>
        </p:blipFill>
        <p:spPr>
          <a:xfrm>
            <a:off x="6431175" y="1584725"/>
            <a:ext cx="1539500" cy="1539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67"/>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rtl="0" algn="ctr">
              <a:spcBef>
                <a:spcPts val="0"/>
              </a:spcBef>
              <a:spcAft>
                <a:spcPts val="0"/>
              </a:spcAft>
              <a:buNone/>
            </a:pPr>
            <a:r>
              <a:rPr b="1" lang="en" sz="3500">
                <a:solidFill>
                  <a:schemeClr val="lt1"/>
                </a:solidFill>
                <a:latin typeface="Quicksand"/>
                <a:ea typeface="Quicksand"/>
                <a:cs typeface="Quicksand"/>
                <a:sym typeface="Quicksand"/>
              </a:rPr>
              <a:t>tech: a tool in trust development</a:t>
            </a:r>
            <a:endParaRPr b="1" sz="3500">
              <a:solidFill>
                <a:schemeClr val="lt1"/>
              </a:solidFill>
              <a:latin typeface="Quicksand"/>
              <a:ea typeface="Quicksand"/>
              <a:cs typeface="Quicksand"/>
              <a:sym typeface="Quicksand"/>
            </a:endParaRPr>
          </a:p>
        </p:txBody>
      </p:sp>
      <p:sp>
        <p:nvSpPr>
          <p:cNvPr id="426" name="Google Shape;426;p67"/>
          <p:cNvSpPr txBox="1"/>
          <p:nvPr/>
        </p:nvSpPr>
        <p:spPr>
          <a:xfrm>
            <a:off x="130675" y="1502150"/>
            <a:ext cx="8824500" cy="3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Quicksand"/>
                <a:ea typeface="Quicksand"/>
                <a:cs typeface="Quicksand"/>
                <a:sym typeface="Quicksand"/>
              </a:rPr>
              <a:t>Is technology making us smarter about who to trust, or is it encouraging us to place our trust in the wrong people in the wrong places?</a:t>
            </a:r>
            <a:endParaRPr b="1" sz="18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1600">
              <a:solidFill>
                <a:srgbClr val="FFFFFF"/>
              </a:solidFill>
              <a:latin typeface="Quicksand"/>
              <a:ea typeface="Quicksand"/>
              <a:cs typeface="Quicksand"/>
              <a:sym typeface="Quicksand"/>
            </a:endParaRPr>
          </a:p>
          <a:p>
            <a:pPr indent="0" lvl="0" marL="0" rtl="0" algn="l">
              <a:spcBef>
                <a:spcPts val="0"/>
              </a:spcBef>
              <a:spcAft>
                <a:spcPts val="0"/>
              </a:spcAft>
              <a:buNone/>
            </a:pPr>
            <a:r>
              <a:rPr b="1" lang="en" sz="1600">
                <a:solidFill>
                  <a:srgbClr val="FFFFFF"/>
                </a:solidFill>
                <a:latin typeface="Quicksand"/>
                <a:ea typeface="Quicksand"/>
                <a:cs typeface="Quicksand"/>
                <a:sym typeface="Quicksand"/>
              </a:rPr>
              <a:t>ENEMIES OF TRUST:</a:t>
            </a:r>
            <a:endParaRPr sz="1600">
              <a:solidFill>
                <a:srgbClr val="FFFFFF"/>
              </a:solidFill>
              <a:latin typeface="Quicksand"/>
              <a:ea typeface="Quicksand"/>
              <a:cs typeface="Quicksand"/>
              <a:sym typeface="Quicksand"/>
            </a:endParaRPr>
          </a:p>
        </p:txBody>
      </p:sp>
      <p:sp>
        <p:nvSpPr>
          <p:cNvPr id="427" name="Google Shape;427;p67"/>
          <p:cNvSpPr/>
          <p:nvPr/>
        </p:nvSpPr>
        <p:spPr>
          <a:xfrm>
            <a:off x="326675" y="2815675"/>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Quicksand"/>
                <a:ea typeface="Quicksand"/>
                <a:cs typeface="Quicksand"/>
                <a:sym typeface="Quicksand"/>
              </a:rPr>
              <a:t>Bad C</a:t>
            </a:r>
            <a:r>
              <a:rPr b="1" lang="en" sz="1500">
                <a:solidFill>
                  <a:srgbClr val="FFFFFF"/>
                </a:solidFill>
                <a:latin typeface="Quicksand"/>
                <a:ea typeface="Quicksand"/>
                <a:cs typeface="Quicksand"/>
                <a:sym typeface="Quicksand"/>
              </a:rPr>
              <a:t>haracter</a:t>
            </a:r>
            <a:endParaRPr b="1" sz="1500">
              <a:solidFill>
                <a:srgbClr val="FFFFFF"/>
              </a:solidFill>
              <a:latin typeface="Quicksand"/>
              <a:ea typeface="Quicksand"/>
              <a:cs typeface="Quicksand"/>
              <a:sym typeface="Quicksand"/>
            </a:endParaRPr>
          </a:p>
        </p:txBody>
      </p:sp>
      <p:sp>
        <p:nvSpPr>
          <p:cNvPr id="428" name="Google Shape;428;p67"/>
          <p:cNvSpPr/>
          <p:nvPr/>
        </p:nvSpPr>
        <p:spPr>
          <a:xfrm>
            <a:off x="2133700" y="2815675"/>
            <a:ext cx="1611000" cy="1611000"/>
          </a:xfrm>
          <a:prstGeom prst="ellipse">
            <a:avLst/>
          </a:prstGeom>
          <a:noFill/>
          <a:ln cap="flat" cmpd="sng" w="38100">
            <a:solidFill>
              <a:srgbClr val="17E7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Quicksand"/>
                <a:ea typeface="Quicksand"/>
                <a:cs typeface="Quicksand"/>
                <a:sym typeface="Quicksand"/>
              </a:rPr>
              <a:t>Poor Info</a:t>
            </a:r>
            <a:endParaRPr b="1" sz="1600">
              <a:solidFill>
                <a:srgbClr val="FFFFFF"/>
              </a:solidFill>
              <a:latin typeface="Quicksand"/>
              <a:ea typeface="Quicksand"/>
              <a:cs typeface="Quicksand"/>
              <a:sym typeface="Quicksand"/>
            </a:endParaRPr>
          </a:p>
        </p:txBody>
      </p:sp>
      <p:sp>
        <p:nvSpPr>
          <p:cNvPr id="429" name="Google Shape;429;p67"/>
          <p:cNvSpPr txBox="1"/>
          <p:nvPr/>
        </p:nvSpPr>
        <p:spPr>
          <a:xfrm>
            <a:off x="4368875" y="2612475"/>
            <a:ext cx="4325100" cy="1879500"/>
          </a:xfrm>
          <a:prstGeom prst="rect">
            <a:avLst/>
          </a:prstGeom>
          <a:solidFill>
            <a:srgbClr val="17E7C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Quicksand"/>
                <a:ea typeface="Quicksand"/>
                <a:cs typeface="Quicksand"/>
                <a:sym typeface="Quicksand"/>
              </a:rPr>
              <a:t>Madison’s Trust Equation:</a:t>
            </a:r>
            <a:endParaRPr b="1" sz="2500">
              <a:solidFill>
                <a:srgbClr val="FFFFFF"/>
              </a:solidFill>
              <a:latin typeface="Quicksand"/>
              <a:ea typeface="Quicksand"/>
              <a:cs typeface="Quicksand"/>
              <a:sym typeface="Quicksand"/>
            </a:endParaRPr>
          </a:p>
          <a:p>
            <a:pPr indent="0" lvl="0" marL="0" rtl="0" algn="ctr">
              <a:spcBef>
                <a:spcPts val="1000"/>
              </a:spcBef>
              <a:spcAft>
                <a:spcPts val="1000"/>
              </a:spcAft>
              <a:buNone/>
            </a:pPr>
            <a:r>
              <a:rPr b="1" lang="en" sz="2500">
                <a:solidFill>
                  <a:srgbClr val="FFFFFF"/>
                </a:solidFill>
                <a:latin typeface="Quicksand"/>
                <a:ea typeface="Quicksand"/>
                <a:cs typeface="Quicksand"/>
                <a:sym typeface="Quicksand"/>
              </a:rPr>
              <a:t>TECH (GOOD INFO) + HUMAN (FRICTION) = GOOD DECISION MAKING</a:t>
            </a:r>
            <a:endParaRPr b="1" sz="2500">
              <a:solidFill>
                <a:srgbClr val="FFFFFF"/>
              </a:solidFill>
              <a:latin typeface="Quicksand"/>
              <a:ea typeface="Quicksand"/>
              <a:cs typeface="Quicksand"/>
              <a:sym typeface="Quicksa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68"/>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tech companies and trust</a:t>
            </a:r>
            <a:endParaRPr sz="4500"/>
          </a:p>
        </p:txBody>
      </p:sp>
      <p:sp>
        <p:nvSpPr>
          <p:cNvPr id="435" name="Google Shape;435;p68"/>
          <p:cNvSpPr txBox="1"/>
          <p:nvPr/>
        </p:nvSpPr>
        <p:spPr>
          <a:xfrm>
            <a:off x="244550" y="1545650"/>
            <a:ext cx="3311400" cy="33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Quicksand"/>
                <a:ea typeface="Quicksand"/>
                <a:cs typeface="Quicksand"/>
                <a:sym typeface="Quicksand"/>
              </a:rPr>
              <a:t>WHO DID IT POORLY:</a:t>
            </a:r>
            <a:endParaRPr b="1">
              <a:solidFill>
                <a:srgbClr val="FFFFFF"/>
              </a:solidFill>
              <a:latin typeface="Quicksand"/>
              <a:ea typeface="Quicksand"/>
              <a:cs typeface="Quicksand"/>
              <a:sym typeface="Quicksand"/>
            </a:endParaRPr>
          </a:p>
          <a:p>
            <a:pPr indent="0" lvl="0" marL="0" rtl="0" algn="l">
              <a:spcBef>
                <a:spcPts val="0"/>
              </a:spcBef>
              <a:spcAft>
                <a:spcPts val="0"/>
              </a:spcAft>
              <a:buNone/>
            </a:pPr>
            <a:r>
              <a:t/>
            </a:r>
            <a:endParaRPr>
              <a:solidFill>
                <a:srgbClr val="FFFFFF"/>
              </a:solidFill>
              <a:latin typeface="Quicksand"/>
              <a:ea typeface="Quicksand"/>
              <a:cs typeface="Quicksand"/>
              <a:sym typeface="Quicksand"/>
            </a:endParaRPr>
          </a:p>
          <a:p>
            <a:pPr indent="0" lvl="0" marL="0" rtl="0" algn="l">
              <a:spcBef>
                <a:spcPts val="0"/>
              </a:spcBef>
              <a:spcAft>
                <a:spcPts val="0"/>
              </a:spcAft>
              <a:buNone/>
            </a:pPr>
            <a:r>
              <a:rPr lang="en">
                <a:solidFill>
                  <a:srgbClr val="FFFFFF"/>
                </a:solidFill>
                <a:latin typeface="Quicksand"/>
                <a:ea typeface="Quicksand"/>
                <a:cs typeface="Quicksand"/>
                <a:sym typeface="Quicksand"/>
              </a:rPr>
              <a:t>Equifax data breach: there were a number of </a:t>
            </a:r>
            <a:r>
              <a:rPr b="1" lang="en">
                <a:solidFill>
                  <a:srgbClr val="FFFFFF"/>
                </a:solidFill>
                <a:latin typeface="Quicksand"/>
                <a:ea typeface="Quicksand"/>
                <a:cs typeface="Quicksand"/>
                <a:sym typeface="Quicksand"/>
              </a:rPr>
              <a:t>people who didn’t even realize their data was being stored</a:t>
            </a:r>
            <a:r>
              <a:rPr lang="en">
                <a:solidFill>
                  <a:srgbClr val="FFFFFF"/>
                </a:solidFill>
                <a:latin typeface="Quicksand"/>
                <a:ea typeface="Quicksand"/>
                <a:cs typeface="Quicksand"/>
                <a:sym typeface="Quicksand"/>
              </a:rPr>
              <a:t>. </a:t>
            </a:r>
            <a:endParaRPr>
              <a:solidFill>
                <a:srgbClr val="FFFFFF"/>
              </a:solidFill>
              <a:latin typeface="Quicksand"/>
              <a:ea typeface="Quicksand"/>
              <a:cs typeface="Quicksand"/>
              <a:sym typeface="Quicksand"/>
            </a:endParaRPr>
          </a:p>
          <a:p>
            <a:pPr indent="0" lvl="0" marL="0" rtl="0" algn="l">
              <a:spcBef>
                <a:spcPts val="0"/>
              </a:spcBef>
              <a:spcAft>
                <a:spcPts val="0"/>
              </a:spcAft>
              <a:buNone/>
            </a:pPr>
            <a:r>
              <a:t/>
            </a:r>
            <a:endParaRPr>
              <a:solidFill>
                <a:srgbClr val="FFFFFF"/>
              </a:solidFill>
              <a:latin typeface="Quicksand"/>
              <a:ea typeface="Quicksand"/>
              <a:cs typeface="Quicksand"/>
              <a:sym typeface="Quicksand"/>
            </a:endParaRPr>
          </a:p>
          <a:p>
            <a:pPr indent="0" lvl="0" marL="0" rtl="0" algn="l">
              <a:spcBef>
                <a:spcPts val="0"/>
              </a:spcBef>
              <a:spcAft>
                <a:spcPts val="0"/>
              </a:spcAft>
              <a:buNone/>
            </a:pPr>
            <a:r>
              <a:rPr lang="en">
                <a:solidFill>
                  <a:srgbClr val="FFFFFF"/>
                </a:solidFill>
                <a:latin typeface="Quicksand"/>
                <a:ea typeface="Quicksand"/>
                <a:cs typeface="Quicksand"/>
                <a:sym typeface="Quicksand"/>
              </a:rPr>
              <a:t>There’s this conversation around </a:t>
            </a:r>
            <a:r>
              <a:rPr b="1" lang="en">
                <a:solidFill>
                  <a:srgbClr val="FFFFFF"/>
                </a:solidFill>
                <a:latin typeface="Quicksand"/>
                <a:ea typeface="Quicksand"/>
                <a:cs typeface="Quicksand"/>
                <a:sym typeface="Quicksand"/>
              </a:rPr>
              <a:t>transparency being the end goal;</a:t>
            </a:r>
            <a:r>
              <a:rPr lang="en">
                <a:solidFill>
                  <a:srgbClr val="FFFFFF"/>
                </a:solidFill>
                <a:latin typeface="Quicksand"/>
                <a:ea typeface="Quicksand"/>
                <a:cs typeface="Quicksand"/>
                <a:sym typeface="Quicksand"/>
              </a:rPr>
              <a:t> </a:t>
            </a:r>
            <a:endParaRPr>
              <a:solidFill>
                <a:srgbClr val="FFFFFF"/>
              </a:solidFill>
              <a:latin typeface="Quicksand"/>
              <a:ea typeface="Quicksand"/>
              <a:cs typeface="Quicksand"/>
              <a:sym typeface="Quicksand"/>
            </a:endParaRPr>
          </a:p>
          <a:p>
            <a:pPr indent="0" lvl="0" marL="0" rtl="0" algn="l">
              <a:spcBef>
                <a:spcPts val="0"/>
              </a:spcBef>
              <a:spcAft>
                <a:spcPts val="0"/>
              </a:spcAft>
              <a:buNone/>
            </a:pPr>
            <a:r>
              <a:rPr lang="en">
                <a:solidFill>
                  <a:srgbClr val="FFFFFF"/>
                </a:solidFill>
                <a:latin typeface="Quicksand"/>
                <a:ea typeface="Quicksand"/>
                <a:cs typeface="Quicksand"/>
                <a:sym typeface="Quicksand"/>
              </a:rPr>
              <a:t>I</a:t>
            </a:r>
            <a:r>
              <a:rPr b="1" lang="en">
                <a:solidFill>
                  <a:srgbClr val="FFFFFF"/>
                </a:solidFill>
                <a:latin typeface="Quicksand"/>
                <a:ea typeface="Quicksand"/>
                <a:cs typeface="Quicksand"/>
                <a:sym typeface="Quicksand"/>
              </a:rPr>
              <a:t>f we need things to be transparent, we’ve given up on trust.</a:t>
            </a:r>
            <a:endParaRPr b="1">
              <a:solidFill>
                <a:srgbClr val="FFFFFF"/>
              </a:solidFill>
              <a:latin typeface="Quicksand"/>
              <a:ea typeface="Quicksand"/>
              <a:cs typeface="Quicksand"/>
              <a:sym typeface="Quicksand"/>
            </a:endParaRPr>
          </a:p>
        </p:txBody>
      </p:sp>
      <p:sp>
        <p:nvSpPr>
          <p:cNvPr id="436" name="Google Shape;436;p68"/>
          <p:cNvSpPr txBox="1"/>
          <p:nvPr/>
        </p:nvSpPr>
        <p:spPr>
          <a:xfrm>
            <a:off x="5370325" y="1545650"/>
            <a:ext cx="3773700" cy="3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WHO DOES IT WELL:</a:t>
            </a:r>
            <a:endParaRPr b="1">
              <a:solidFill>
                <a:srgbClr val="FFFFFF"/>
              </a:solidFill>
              <a:latin typeface="Quicksand"/>
              <a:ea typeface="Quicksand"/>
              <a:cs typeface="Quicksand"/>
              <a:sym typeface="Quicksand"/>
            </a:endParaRPr>
          </a:p>
          <a:p>
            <a:pPr indent="0" lvl="0" marL="0" rtl="0" algn="ctr">
              <a:spcBef>
                <a:spcPts val="0"/>
              </a:spcBef>
              <a:spcAft>
                <a:spcPts val="0"/>
              </a:spcAft>
              <a:buNone/>
            </a:pPr>
            <a:r>
              <a:t/>
            </a:r>
            <a:endParaRPr>
              <a:solidFill>
                <a:srgbClr val="FFFFFF"/>
              </a:solidFill>
              <a:latin typeface="Quicksand"/>
              <a:ea typeface="Quicksand"/>
              <a:cs typeface="Quicksand"/>
              <a:sym typeface="Quicksand"/>
            </a:endParaRPr>
          </a:p>
          <a:p>
            <a:pPr indent="0" lvl="0" marL="0" rtl="0" algn="ctr">
              <a:spcBef>
                <a:spcPts val="0"/>
              </a:spcBef>
              <a:spcAft>
                <a:spcPts val="0"/>
              </a:spcAft>
              <a:buNone/>
            </a:pPr>
            <a:r>
              <a:rPr lang="en">
                <a:solidFill>
                  <a:srgbClr val="FFFFFF"/>
                </a:solidFill>
                <a:latin typeface="Quicksand"/>
                <a:ea typeface="Quicksand"/>
                <a:cs typeface="Quicksand"/>
                <a:sym typeface="Quicksand"/>
              </a:rPr>
              <a:t>Tesla’s company behavior is centered on trust: they’re continually telling you </a:t>
            </a:r>
            <a:r>
              <a:rPr b="1" lang="en">
                <a:solidFill>
                  <a:srgbClr val="FFFFFF"/>
                </a:solidFill>
                <a:latin typeface="Quicksand"/>
                <a:ea typeface="Quicksand"/>
                <a:cs typeface="Quicksand"/>
                <a:sym typeface="Quicksand"/>
              </a:rPr>
              <a:t>where they’re going</a:t>
            </a:r>
            <a:r>
              <a:rPr lang="en">
                <a:solidFill>
                  <a:srgbClr val="FFFFFF"/>
                </a:solidFill>
                <a:latin typeface="Quicksand"/>
                <a:ea typeface="Quicksand"/>
                <a:cs typeface="Quicksand"/>
                <a:sym typeface="Quicksand"/>
              </a:rPr>
              <a:t>, their why, and you can </a:t>
            </a:r>
            <a:r>
              <a:rPr b="1" lang="en">
                <a:solidFill>
                  <a:srgbClr val="FFFFFF"/>
                </a:solidFill>
                <a:latin typeface="Quicksand"/>
                <a:ea typeface="Quicksand"/>
                <a:cs typeface="Quicksand"/>
                <a:sym typeface="Quicksand"/>
              </a:rPr>
              <a:t>visualize them taking us to Mars</a:t>
            </a:r>
            <a:r>
              <a:rPr lang="en">
                <a:solidFill>
                  <a:srgbClr val="FFFFFF"/>
                </a:solidFill>
                <a:latin typeface="Quicksand"/>
                <a:ea typeface="Quicksand"/>
                <a:cs typeface="Quicksand"/>
                <a:sym typeface="Quicksand"/>
              </a:rPr>
              <a:t> and self-driving cars. When something goes wrong, like the accident with the self-driving car, </a:t>
            </a:r>
            <a:r>
              <a:rPr b="1" lang="en">
                <a:solidFill>
                  <a:srgbClr val="FFFFFF"/>
                </a:solidFill>
                <a:latin typeface="Quicksand"/>
                <a:ea typeface="Quicksand"/>
                <a:cs typeface="Quicksand"/>
                <a:sym typeface="Quicksand"/>
              </a:rPr>
              <a:t>they respond quickly</a:t>
            </a:r>
            <a:r>
              <a:rPr lang="en">
                <a:solidFill>
                  <a:srgbClr val="FFFFFF"/>
                </a:solidFill>
                <a:latin typeface="Quicksand"/>
                <a:ea typeface="Quicksand"/>
                <a:cs typeface="Quicksand"/>
                <a:sym typeface="Quicksand"/>
              </a:rPr>
              <a:t>, giving details and </a:t>
            </a:r>
            <a:r>
              <a:rPr b="1" lang="en">
                <a:solidFill>
                  <a:srgbClr val="FFFFFF"/>
                </a:solidFill>
                <a:latin typeface="Quicksand"/>
                <a:ea typeface="Quicksand"/>
                <a:cs typeface="Quicksand"/>
                <a:sym typeface="Quicksand"/>
              </a:rPr>
              <a:t>owning that mistake</a:t>
            </a:r>
            <a:r>
              <a:rPr lang="en">
                <a:solidFill>
                  <a:srgbClr val="FFFFFF"/>
                </a:solidFill>
                <a:latin typeface="Quicksand"/>
                <a:ea typeface="Quicksand"/>
                <a:cs typeface="Quicksand"/>
                <a:sym typeface="Quicksand"/>
              </a:rPr>
              <a:t>, and what they’ve learnt from it. You feel like things are </a:t>
            </a:r>
            <a:r>
              <a:rPr b="1" lang="en">
                <a:solidFill>
                  <a:srgbClr val="FFFFFF"/>
                </a:solidFill>
                <a:latin typeface="Quicksand"/>
                <a:ea typeface="Quicksand"/>
                <a:cs typeface="Quicksand"/>
                <a:sym typeface="Quicksand"/>
              </a:rPr>
              <a:t>changing and evolving,</a:t>
            </a:r>
            <a:r>
              <a:rPr lang="en">
                <a:solidFill>
                  <a:srgbClr val="FFFFFF"/>
                </a:solidFill>
                <a:latin typeface="Quicksand"/>
                <a:ea typeface="Quicksand"/>
                <a:cs typeface="Quicksand"/>
                <a:sym typeface="Quicksand"/>
              </a:rPr>
              <a:t> and it was towards sort of a </a:t>
            </a:r>
            <a:r>
              <a:rPr b="1" lang="en">
                <a:solidFill>
                  <a:srgbClr val="FFFFFF"/>
                </a:solidFill>
                <a:latin typeface="Quicksand"/>
                <a:ea typeface="Quicksand"/>
                <a:cs typeface="Quicksand"/>
                <a:sym typeface="Quicksand"/>
              </a:rPr>
              <a:t>greater goal of human safety</a:t>
            </a:r>
            <a:r>
              <a:rPr lang="en">
                <a:solidFill>
                  <a:srgbClr val="FFFFFF"/>
                </a:solidFill>
                <a:latin typeface="Quicksand"/>
                <a:ea typeface="Quicksand"/>
                <a:cs typeface="Quicksand"/>
                <a:sym typeface="Quicksand"/>
              </a:rPr>
              <a:t> and self-driving cars.</a:t>
            </a:r>
            <a:endParaRPr/>
          </a:p>
        </p:txBody>
      </p:sp>
      <p:pic>
        <p:nvPicPr>
          <p:cNvPr id="437" name="Google Shape;437;p68"/>
          <p:cNvPicPr preferRelativeResize="0"/>
          <p:nvPr/>
        </p:nvPicPr>
        <p:blipFill>
          <a:blip r:embed="rId3">
            <a:alphaModFix/>
          </a:blip>
          <a:stretch>
            <a:fillRect/>
          </a:stretch>
        </p:blipFill>
        <p:spPr>
          <a:xfrm>
            <a:off x="3715797" y="1241272"/>
            <a:ext cx="2283601" cy="2283601"/>
          </a:xfrm>
          <a:prstGeom prst="rect">
            <a:avLst/>
          </a:prstGeom>
          <a:noFill/>
          <a:ln>
            <a:noFill/>
          </a:ln>
        </p:spPr>
      </p:pic>
      <p:pic>
        <p:nvPicPr>
          <p:cNvPr id="438" name="Google Shape;438;p68"/>
          <p:cNvPicPr preferRelativeResize="0"/>
          <p:nvPr/>
        </p:nvPicPr>
        <p:blipFill>
          <a:blip r:embed="rId4">
            <a:alphaModFix/>
          </a:blip>
          <a:stretch>
            <a:fillRect/>
          </a:stretch>
        </p:blipFill>
        <p:spPr>
          <a:xfrm>
            <a:off x="2762024" y="3709147"/>
            <a:ext cx="2283600" cy="11893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69"/>
          <p:cNvSpPr txBox="1"/>
          <p:nvPr/>
        </p:nvSpPr>
        <p:spPr>
          <a:xfrm>
            <a:off x="1597475" y="1988225"/>
            <a:ext cx="5970600" cy="120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public wifi security measures</a:t>
            </a:r>
            <a:endParaRPr b="1" sz="4800">
              <a:solidFill>
                <a:srgbClr val="FFFFFF"/>
              </a:solidFill>
              <a:latin typeface="Quicksand"/>
              <a:ea typeface="Quicksand"/>
              <a:cs typeface="Quicksand"/>
              <a:sym typeface="Quicksa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70"/>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600">
                <a:solidFill>
                  <a:srgbClr val="FFFFFF"/>
                </a:solidFill>
                <a:latin typeface="Quicksand"/>
                <a:ea typeface="Quicksand"/>
                <a:cs typeface="Quicksand"/>
                <a:sym typeface="Quicksand"/>
              </a:rPr>
              <a:t>public wifi vulnerabilities:</a:t>
            </a:r>
            <a:endParaRPr b="1" sz="3600">
              <a:solidFill>
                <a:srgbClr val="FFFFFF"/>
              </a:solidFill>
              <a:latin typeface="Quicksand"/>
              <a:ea typeface="Quicksand"/>
              <a:cs typeface="Quicksand"/>
              <a:sym typeface="Quicksand"/>
            </a:endParaRPr>
          </a:p>
          <a:p>
            <a:pPr indent="0" lvl="0" marL="0" marR="0" rtl="0" algn="ctr">
              <a:spcBef>
                <a:spcPts val="0"/>
              </a:spcBef>
              <a:spcAft>
                <a:spcPts val="0"/>
              </a:spcAft>
              <a:buNone/>
            </a:pPr>
            <a:r>
              <a:rPr b="1" lang="en" sz="3600">
                <a:solidFill>
                  <a:srgbClr val="FFFFFF"/>
                </a:solidFill>
                <a:latin typeface="Quicksand"/>
                <a:ea typeface="Quicksand"/>
                <a:cs typeface="Quicksand"/>
                <a:sym typeface="Quicksand"/>
              </a:rPr>
              <a:t>lack of encryption</a:t>
            </a:r>
            <a:endParaRPr b="1" sz="3600">
              <a:solidFill>
                <a:srgbClr val="FFFFFF"/>
              </a:solidFill>
              <a:latin typeface="Quicksand"/>
              <a:ea typeface="Quicksand"/>
              <a:cs typeface="Quicksand"/>
              <a:sym typeface="Quicksand"/>
            </a:endParaRPr>
          </a:p>
        </p:txBody>
      </p:sp>
      <p:sp>
        <p:nvSpPr>
          <p:cNvPr id="449" name="Google Shape;449;p70"/>
          <p:cNvSpPr txBox="1"/>
          <p:nvPr/>
        </p:nvSpPr>
        <p:spPr>
          <a:xfrm>
            <a:off x="645800" y="1591700"/>
            <a:ext cx="5007600" cy="2951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800">
                <a:solidFill>
                  <a:srgbClr val="FFFFFF"/>
                </a:solidFill>
                <a:latin typeface="Quicksand"/>
                <a:ea typeface="Quicksand"/>
                <a:cs typeface="Quicksand"/>
                <a:sym typeface="Quicksand"/>
              </a:rPr>
              <a:t>Some wireless networks may use older standards for encryption.</a:t>
            </a:r>
            <a:endParaRPr b="1" sz="1800">
              <a:solidFill>
                <a:srgbClr val="FFFFFF"/>
              </a:solidFill>
              <a:latin typeface="Quicksand"/>
              <a:ea typeface="Quicksand"/>
              <a:cs typeface="Quicksand"/>
              <a:sym typeface="Quicksand"/>
            </a:endParaRPr>
          </a:p>
          <a:p>
            <a:pPr indent="0" lvl="0" marL="0" rtl="0" algn="ctr">
              <a:lnSpc>
                <a:spcPct val="100000"/>
              </a:lnSpc>
              <a:spcBef>
                <a:spcPts val="0"/>
              </a:spcBef>
              <a:spcAft>
                <a:spcPts val="0"/>
              </a:spcAft>
              <a:buNone/>
            </a:pPr>
            <a:r>
              <a:rPr b="1" lang="en" sz="1800">
                <a:solidFill>
                  <a:srgbClr val="FFFFFF"/>
                </a:solidFill>
                <a:latin typeface="Quicksand"/>
                <a:ea typeface="Quicksand"/>
                <a:cs typeface="Quicksand"/>
                <a:sym typeface="Quicksand"/>
              </a:rPr>
              <a:t> </a:t>
            </a:r>
            <a:endParaRPr b="1" sz="1800">
              <a:solidFill>
                <a:srgbClr val="FFFFFF"/>
              </a:solidFill>
              <a:latin typeface="Quicksand"/>
              <a:ea typeface="Quicksand"/>
              <a:cs typeface="Quicksand"/>
              <a:sym typeface="Quicksand"/>
            </a:endParaRPr>
          </a:p>
          <a:p>
            <a:pPr indent="0" lvl="0" marL="0" rtl="0" algn="ctr">
              <a:lnSpc>
                <a:spcPct val="100000"/>
              </a:lnSpc>
              <a:spcBef>
                <a:spcPts val="0"/>
              </a:spcBef>
              <a:spcAft>
                <a:spcPts val="0"/>
              </a:spcAft>
              <a:buNone/>
            </a:pPr>
            <a:r>
              <a:rPr b="1" lang="en" sz="1800">
                <a:solidFill>
                  <a:srgbClr val="FFFFFF"/>
                </a:solidFill>
                <a:latin typeface="Quicksand"/>
                <a:ea typeface="Quicksand"/>
                <a:cs typeface="Quicksand"/>
                <a:sym typeface="Quicksand"/>
              </a:rPr>
              <a:t>Wireless Encryption Protocol (WEP) and Wi-Fi Protected Access (WPA) have security weaknesses. </a:t>
            </a:r>
            <a:endParaRPr b="1" sz="1800">
              <a:solidFill>
                <a:srgbClr val="FFFFFF"/>
              </a:solidFill>
              <a:latin typeface="Quicksand"/>
              <a:ea typeface="Quicksand"/>
              <a:cs typeface="Quicksand"/>
              <a:sym typeface="Quicksand"/>
            </a:endParaRPr>
          </a:p>
          <a:p>
            <a:pPr indent="0" lvl="0" marL="0" rtl="0" algn="ctr">
              <a:lnSpc>
                <a:spcPct val="100000"/>
              </a:lnSpc>
              <a:spcBef>
                <a:spcPts val="0"/>
              </a:spcBef>
              <a:spcAft>
                <a:spcPts val="0"/>
              </a:spcAft>
              <a:buNone/>
            </a:pPr>
            <a:r>
              <a:t/>
            </a:r>
            <a:endParaRPr b="1" sz="1800">
              <a:solidFill>
                <a:srgbClr val="FFFFFF"/>
              </a:solidFill>
              <a:latin typeface="Quicksand"/>
              <a:ea typeface="Quicksand"/>
              <a:cs typeface="Quicksand"/>
              <a:sym typeface="Quicksand"/>
            </a:endParaRPr>
          </a:p>
          <a:p>
            <a:pPr indent="0" lvl="0" marL="0" rtl="0" algn="ctr">
              <a:lnSpc>
                <a:spcPct val="100000"/>
              </a:lnSpc>
              <a:spcBef>
                <a:spcPts val="0"/>
              </a:spcBef>
              <a:spcAft>
                <a:spcPts val="0"/>
              </a:spcAft>
              <a:buNone/>
            </a:pPr>
            <a:r>
              <a:rPr b="1" lang="en" sz="1800">
                <a:solidFill>
                  <a:srgbClr val="FFFFFF"/>
                </a:solidFill>
                <a:latin typeface="Quicksand"/>
                <a:ea typeface="Quicksand"/>
                <a:cs typeface="Quicksand"/>
                <a:sym typeface="Quicksand"/>
              </a:rPr>
              <a:t>Tools like Aircrack-ng are built to perform </a:t>
            </a:r>
            <a:r>
              <a:rPr b="1" lang="en" sz="1800" u="sng">
                <a:solidFill>
                  <a:srgbClr val="FFFFFF"/>
                </a:solidFill>
                <a:latin typeface="Quicksand"/>
                <a:ea typeface="Quicksand"/>
                <a:cs typeface="Quicksand"/>
                <a:sym typeface="Quicksand"/>
              </a:rPr>
              <a:t>brute force attacks</a:t>
            </a:r>
            <a:r>
              <a:rPr b="1" lang="en" sz="1800">
                <a:solidFill>
                  <a:srgbClr val="FFFFFF"/>
                </a:solidFill>
                <a:latin typeface="Quicksand"/>
                <a:ea typeface="Quicksand"/>
                <a:cs typeface="Quicksand"/>
                <a:sym typeface="Quicksand"/>
              </a:rPr>
              <a:t> to crack weak keys on networks using WEP or WPA.</a:t>
            </a:r>
            <a:endParaRPr b="1" sz="1800">
              <a:solidFill>
                <a:srgbClr val="FFFFFF"/>
              </a:solidFill>
              <a:latin typeface="Quicksand"/>
              <a:ea typeface="Quicksand"/>
              <a:cs typeface="Quicksand"/>
              <a:sym typeface="Quicksand"/>
            </a:endParaRPr>
          </a:p>
        </p:txBody>
      </p:sp>
      <p:pic>
        <p:nvPicPr>
          <p:cNvPr id="450" name="Google Shape;450;p70"/>
          <p:cNvPicPr preferRelativeResize="0"/>
          <p:nvPr/>
        </p:nvPicPr>
        <p:blipFill>
          <a:blip r:embed="rId3">
            <a:alphaModFix/>
          </a:blip>
          <a:stretch>
            <a:fillRect/>
          </a:stretch>
        </p:blipFill>
        <p:spPr>
          <a:xfrm>
            <a:off x="6139051" y="1974625"/>
            <a:ext cx="2117425" cy="2022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71"/>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600">
                <a:solidFill>
                  <a:srgbClr val="FFFFFF"/>
                </a:solidFill>
                <a:latin typeface="Quicksand"/>
                <a:ea typeface="Quicksand"/>
                <a:cs typeface="Quicksand"/>
                <a:sym typeface="Quicksand"/>
              </a:rPr>
              <a:t>public wifi vulnerabilities: </a:t>
            </a:r>
            <a:endParaRPr b="1" sz="3600">
              <a:solidFill>
                <a:srgbClr val="FFFFFF"/>
              </a:solidFill>
              <a:latin typeface="Quicksand"/>
              <a:ea typeface="Quicksand"/>
              <a:cs typeface="Quicksand"/>
              <a:sym typeface="Quicksand"/>
            </a:endParaRPr>
          </a:p>
          <a:p>
            <a:pPr indent="0" lvl="0" marL="0" marR="0" rtl="0" algn="ctr">
              <a:spcBef>
                <a:spcPts val="0"/>
              </a:spcBef>
              <a:spcAft>
                <a:spcPts val="0"/>
              </a:spcAft>
              <a:buNone/>
            </a:pPr>
            <a:r>
              <a:rPr b="1" lang="en" sz="3600">
                <a:solidFill>
                  <a:srgbClr val="FFFFFF"/>
                </a:solidFill>
                <a:latin typeface="Quicksand"/>
                <a:ea typeface="Quicksand"/>
                <a:cs typeface="Quicksand"/>
                <a:sym typeface="Quicksand"/>
              </a:rPr>
              <a:t>joining rouge hotspots</a:t>
            </a:r>
            <a:endParaRPr b="1" sz="3600">
              <a:solidFill>
                <a:srgbClr val="FFFFFF"/>
              </a:solidFill>
              <a:latin typeface="Quicksand"/>
              <a:ea typeface="Quicksand"/>
              <a:cs typeface="Quicksand"/>
              <a:sym typeface="Quicksand"/>
            </a:endParaRPr>
          </a:p>
        </p:txBody>
      </p:sp>
      <p:sp>
        <p:nvSpPr>
          <p:cNvPr id="456" name="Google Shape;456;p71"/>
          <p:cNvSpPr txBox="1"/>
          <p:nvPr/>
        </p:nvSpPr>
        <p:spPr>
          <a:xfrm>
            <a:off x="3199625" y="2095738"/>
            <a:ext cx="5444700" cy="15747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en" sz="1800">
                <a:solidFill>
                  <a:srgbClr val="FFFFFF"/>
                </a:solidFill>
                <a:latin typeface="Quicksand"/>
                <a:ea typeface="Quicksand"/>
                <a:cs typeface="Quicksand"/>
                <a:sym typeface="Quicksand"/>
              </a:rPr>
              <a:t>Attacker creates a rogue hotspot with the intent to unleash </a:t>
            </a:r>
            <a:r>
              <a:rPr b="1" lang="en" sz="1800" u="sng">
                <a:solidFill>
                  <a:srgbClr val="FFFFFF"/>
                </a:solidFill>
                <a:latin typeface="Quicksand"/>
                <a:ea typeface="Quicksand"/>
                <a:cs typeface="Quicksand"/>
                <a:sym typeface="Quicksand"/>
                <a:hlinkClick r:id="rId3"/>
              </a:rPr>
              <a:t>man-in-the-middle (MITM) attacks</a:t>
            </a:r>
            <a:r>
              <a:rPr b="1" lang="en" sz="1800">
                <a:solidFill>
                  <a:srgbClr val="FFFFFF"/>
                </a:solidFill>
                <a:latin typeface="Quicksand"/>
                <a:ea typeface="Quicksand"/>
                <a:cs typeface="Quicksand"/>
                <a:sym typeface="Quicksand"/>
              </a:rPr>
              <a:t> on unsuspecting victims that join their rogue network that looks like public network. </a:t>
            </a:r>
            <a:endParaRPr b="1" sz="1800">
              <a:solidFill>
                <a:srgbClr val="FFFFFF"/>
              </a:solidFill>
              <a:latin typeface="Quicksand"/>
              <a:ea typeface="Quicksand"/>
              <a:cs typeface="Quicksand"/>
              <a:sym typeface="Quicksand"/>
            </a:endParaRPr>
          </a:p>
        </p:txBody>
      </p:sp>
      <p:pic>
        <p:nvPicPr>
          <p:cNvPr id="457" name="Google Shape;457;p71"/>
          <p:cNvPicPr preferRelativeResize="0"/>
          <p:nvPr/>
        </p:nvPicPr>
        <p:blipFill>
          <a:blip r:embed="rId4">
            <a:alphaModFix/>
          </a:blip>
          <a:stretch>
            <a:fillRect/>
          </a:stretch>
        </p:blipFill>
        <p:spPr>
          <a:xfrm>
            <a:off x="765800" y="2062513"/>
            <a:ext cx="2144426" cy="16411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72"/>
          <p:cNvSpPr/>
          <p:nvPr/>
        </p:nvSpPr>
        <p:spPr>
          <a:xfrm>
            <a:off x="765800" y="297175"/>
            <a:ext cx="7520700" cy="10887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600">
                <a:solidFill>
                  <a:schemeClr val="lt1"/>
                </a:solidFill>
                <a:latin typeface="Quicksand"/>
                <a:ea typeface="Quicksand"/>
                <a:cs typeface="Quicksand"/>
                <a:sym typeface="Quicksand"/>
              </a:rPr>
              <a:t>public wi-fi security measures</a:t>
            </a:r>
            <a:endParaRPr sz="3600"/>
          </a:p>
        </p:txBody>
      </p:sp>
      <p:sp>
        <p:nvSpPr>
          <p:cNvPr id="463" name="Google Shape;463;p72"/>
          <p:cNvSpPr txBox="1"/>
          <p:nvPr/>
        </p:nvSpPr>
        <p:spPr>
          <a:xfrm>
            <a:off x="422150" y="1676700"/>
            <a:ext cx="8618100" cy="34668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Don’t use public wifi networks to access sensitive information</a:t>
            </a:r>
            <a:endParaRPr b="1" sz="1800">
              <a:solidFill>
                <a:srgbClr val="FFFFFF"/>
              </a:solidFill>
              <a:latin typeface="Quicksand"/>
              <a:ea typeface="Quicksand"/>
              <a:cs typeface="Quicksand"/>
              <a:sym typeface="Quicksand"/>
            </a:endParaRPr>
          </a:p>
          <a:p>
            <a:pPr indent="-342900" lvl="0" marL="457200" rtl="0" algn="l">
              <a:lnSpc>
                <a:spcPct val="15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Use a VPN on public wifi for an extra layer of security to connection.</a:t>
            </a:r>
            <a:endParaRPr b="1" sz="1800">
              <a:solidFill>
                <a:srgbClr val="FFFFFF"/>
              </a:solidFill>
              <a:latin typeface="Quicksand"/>
              <a:ea typeface="Quicksand"/>
              <a:cs typeface="Quicksand"/>
              <a:sym typeface="Quicksand"/>
            </a:endParaRPr>
          </a:p>
          <a:p>
            <a:pPr indent="-342900" lvl="0" marL="457200" rtl="0" algn="l">
              <a:lnSpc>
                <a:spcPct val="15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Browse websites with HTTPS (encrypted) instead of HTTP. Install an extension like HTTPS-Everywhere to force you to connect using HTTPS.</a:t>
            </a:r>
            <a:endParaRPr b="1" sz="1800">
              <a:solidFill>
                <a:srgbClr val="FFFFFF"/>
              </a:solidFill>
              <a:latin typeface="Quicksand"/>
              <a:ea typeface="Quicksand"/>
              <a:cs typeface="Quicksand"/>
              <a:sym typeface="Quicksand"/>
            </a:endParaRPr>
          </a:p>
          <a:p>
            <a:pPr indent="-342900" lvl="0" marL="457200" rtl="0" algn="l">
              <a:lnSpc>
                <a:spcPct val="150000"/>
              </a:lnSpc>
              <a:spcBef>
                <a:spcPts val="0"/>
              </a:spcBef>
              <a:spcAft>
                <a:spcPts val="0"/>
              </a:spcAft>
              <a:buClr>
                <a:srgbClr val="FFFFFF"/>
              </a:buClr>
              <a:buSzPts val="1800"/>
              <a:buFont typeface="Quicksand"/>
              <a:buChar char="●"/>
            </a:pPr>
            <a:r>
              <a:rPr b="1" lang="en" sz="1800">
                <a:solidFill>
                  <a:srgbClr val="FFFFFF"/>
                </a:solidFill>
                <a:latin typeface="Quicksand"/>
                <a:ea typeface="Quicksand"/>
                <a:cs typeface="Quicksand"/>
                <a:sym typeface="Quicksand"/>
              </a:rPr>
              <a:t>Configure wireless settings to not connect to available wifi hotspots: Turn off the “Connect Automatically” feature.</a:t>
            </a:r>
            <a:endParaRPr b="1" sz="1800">
              <a:solidFill>
                <a:srgbClr val="FFFFFF"/>
              </a:solidFill>
              <a:latin typeface="Quicksand"/>
              <a:ea typeface="Quicksand"/>
              <a:cs typeface="Quicksand"/>
              <a:sym typeface="Quicksand"/>
            </a:endParaRPr>
          </a:p>
        </p:txBody>
      </p:sp>
      <p:pic>
        <p:nvPicPr>
          <p:cNvPr id="464" name="Google Shape;464;p72"/>
          <p:cNvPicPr preferRelativeResize="0"/>
          <p:nvPr/>
        </p:nvPicPr>
        <p:blipFill>
          <a:blip r:embed="rId3">
            <a:alphaModFix/>
          </a:blip>
          <a:stretch>
            <a:fillRect/>
          </a:stretch>
        </p:blipFill>
        <p:spPr>
          <a:xfrm>
            <a:off x="7951550" y="871300"/>
            <a:ext cx="1088700" cy="108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49"/>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what is cybersecurity?</a:t>
            </a:r>
            <a:endParaRPr sz="1100"/>
          </a:p>
        </p:txBody>
      </p:sp>
      <p:sp>
        <p:nvSpPr>
          <p:cNvPr id="219" name="Google Shape;219;p49"/>
          <p:cNvSpPr txBox="1"/>
          <p:nvPr/>
        </p:nvSpPr>
        <p:spPr>
          <a:xfrm>
            <a:off x="989500" y="2808050"/>
            <a:ext cx="2423400" cy="4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What the government thinks info sec is</a:t>
            </a:r>
            <a:endParaRPr b="1">
              <a:solidFill>
                <a:srgbClr val="FFFFFF"/>
              </a:solidFill>
              <a:latin typeface="Quicksand"/>
              <a:ea typeface="Quicksand"/>
              <a:cs typeface="Quicksand"/>
              <a:sym typeface="Quicksand"/>
            </a:endParaRPr>
          </a:p>
        </p:txBody>
      </p:sp>
      <p:sp>
        <p:nvSpPr>
          <p:cNvPr id="220" name="Google Shape;220;p49"/>
          <p:cNvSpPr txBox="1"/>
          <p:nvPr/>
        </p:nvSpPr>
        <p:spPr>
          <a:xfrm>
            <a:off x="5581900" y="4626625"/>
            <a:ext cx="2423400" cy="4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What info sec actually is</a:t>
            </a:r>
            <a:endParaRPr b="1">
              <a:solidFill>
                <a:srgbClr val="FFFFFF"/>
              </a:solidFill>
              <a:latin typeface="Quicksand"/>
              <a:ea typeface="Quicksand"/>
              <a:cs typeface="Quicksand"/>
              <a:sym typeface="Quicksand"/>
            </a:endParaRPr>
          </a:p>
        </p:txBody>
      </p:sp>
      <p:pic>
        <p:nvPicPr>
          <p:cNvPr id="221" name="Google Shape;221;p49"/>
          <p:cNvPicPr preferRelativeResize="0"/>
          <p:nvPr/>
        </p:nvPicPr>
        <p:blipFill>
          <a:blip r:embed="rId3">
            <a:alphaModFix/>
          </a:blip>
          <a:stretch>
            <a:fillRect/>
          </a:stretch>
        </p:blipFill>
        <p:spPr>
          <a:xfrm>
            <a:off x="989500" y="1490284"/>
            <a:ext cx="2423400" cy="1362591"/>
          </a:xfrm>
          <a:prstGeom prst="rect">
            <a:avLst/>
          </a:prstGeom>
          <a:noFill/>
          <a:ln>
            <a:noFill/>
          </a:ln>
        </p:spPr>
      </p:pic>
      <p:sp>
        <p:nvSpPr>
          <p:cNvPr id="222" name="Google Shape;222;p49"/>
          <p:cNvSpPr txBox="1"/>
          <p:nvPr/>
        </p:nvSpPr>
        <p:spPr>
          <a:xfrm>
            <a:off x="5534963" y="2808050"/>
            <a:ext cx="2423400" cy="4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What society thinks info sec is</a:t>
            </a:r>
            <a:endParaRPr b="1">
              <a:solidFill>
                <a:srgbClr val="FFFFFF"/>
              </a:solidFill>
              <a:latin typeface="Quicksand"/>
              <a:ea typeface="Quicksand"/>
              <a:cs typeface="Quicksand"/>
              <a:sym typeface="Quicksand"/>
            </a:endParaRPr>
          </a:p>
        </p:txBody>
      </p:sp>
      <p:sp>
        <p:nvSpPr>
          <p:cNvPr id="223" name="Google Shape;223;p49"/>
          <p:cNvSpPr/>
          <p:nvPr/>
        </p:nvSpPr>
        <p:spPr>
          <a:xfrm>
            <a:off x="1433200" y="1416338"/>
            <a:ext cx="1677300" cy="1510500"/>
          </a:xfrm>
          <a:prstGeom prst="mathMultiply">
            <a:avLst>
              <a:gd fmla="val 23520" name="adj1"/>
            </a:avLst>
          </a:prstGeom>
          <a:solidFill>
            <a:srgbClr val="FF5722">
              <a:alpha val="4231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49"/>
          <p:cNvPicPr preferRelativeResize="0"/>
          <p:nvPr/>
        </p:nvPicPr>
        <p:blipFill>
          <a:blip r:embed="rId4">
            <a:alphaModFix/>
          </a:blip>
          <a:stretch>
            <a:fillRect/>
          </a:stretch>
        </p:blipFill>
        <p:spPr>
          <a:xfrm>
            <a:off x="5440625" y="1472413"/>
            <a:ext cx="2497074" cy="1398333"/>
          </a:xfrm>
          <a:prstGeom prst="rect">
            <a:avLst/>
          </a:prstGeom>
          <a:noFill/>
          <a:ln>
            <a:noFill/>
          </a:ln>
        </p:spPr>
      </p:pic>
      <p:pic>
        <p:nvPicPr>
          <p:cNvPr id="225" name="Google Shape;225;p49"/>
          <p:cNvPicPr preferRelativeResize="0"/>
          <p:nvPr/>
        </p:nvPicPr>
        <p:blipFill rotWithShape="1">
          <a:blip r:embed="rId5">
            <a:alphaModFix/>
          </a:blip>
          <a:srcRect b="26641" l="7052" r="6412" t="13410"/>
          <a:stretch/>
        </p:blipFill>
        <p:spPr>
          <a:xfrm>
            <a:off x="697886" y="3410475"/>
            <a:ext cx="3147939" cy="1226699"/>
          </a:xfrm>
          <a:prstGeom prst="rect">
            <a:avLst/>
          </a:prstGeom>
          <a:noFill/>
          <a:ln>
            <a:noFill/>
          </a:ln>
        </p:spPr>
      </p:pic>
      <p:sp>
        <p:nvSpPr>
          <p:cNvPr id="226" name="Google Shape;226;p49"/>
          <p:cNvSpPr txBox="1"/>
          <p:nvPr/>
        </p:nvSpPr>
        <p:spPr>
          <a:xfrm>
            <a:off x="989500" y="4626625"/>
            <a:ext cx="2423400" cy="45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What I think info sec is</a:t>
            </a:r>
            <a:endParaRPr b="1">
              <a:solidFill>
                <a:srgbClr val="FFFFFF"/>
              </a:solidFill>
              <a:latin typeface="Quicksand"/>
              <a:ea typeface="Quicksand"/>
              <a:cs typeface="Quicksand"/>
              <a:sym typeface="Quicksand"/>
            </a:endParaRPr>
          </a:p>
        </p:txBody>
      </p:sp>
      <p:pic>
        <p:nvPicPr>
          <p:cNvPr id="227" name="Google Shape;227;p49"/>
          <p:cNvPicPr preferRelativeResize="0"/>
          <p:nvPr/>
        </p:nvPicPr>
        <p:blipFill rotWithShape="1">
          <a:blip r:embed="rId6">
            <a:alphaModFix/>
          </a:blip>
          <a:srcRect b="43015" l="30299" r="5519" t="13028"/>
          <a:stretch/>
        </p:blipFill>
        <p:spPr>
          <a:xfrm>
            <a:off x="5362750" y="3342525"/>
            <a:ext cx="2652818" cy="1362600"/>
          </a:xfrm>
          <a:prstGeom prst="rect">
            <a:avLst/>
          </a:prstGeom>
          <a:noFill/>
          <a:ln>
            <a:noFill/>
          </a:ln>
        </p:spPr>
      </p:pic>
      <p:pic>
        <p:nvPicPr>
          <p:cNvPr id="228" name="Google Shape;228;p49"/>
          <p:cNvPicPr preferRelativeResize="0"/>
          <p:nvPr/>
        </p:nvPicPr>
        <p:blipFill>
          <a:blip r:embed="rId7">
            <a:alphaModFix/>
          </a:blip>
          <a:stretch>
            <a:fillRect/>
          </a:stretch>
        </p:blipFill>
        <p:spPr>
          <a:xfrm>
            <a:off x="2942575" y="3592427"/>
            <a:ext cx="621750" cy="709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50"/>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hacker news</a:t>
            </a:r>
            <a:endParaRPr sz="1100"/>
          </a:p>
        </p:txBody>
      </p:sp>
      <p:sp>
        <p:nvSpPr>
          <p:cNvPr id="234" name="Google Shape;234;p50"/>
          <p:cNvSpPr/>
          <p:nvPr/>
        </p:nvSpPr>
        <p:spPr>
          <a:xfrm>
            <a:off x="2286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5" name="Google Shape;235;p50"/>
          <p:cNvSpPr/>
          <p:nvPr/>
        </p:nvSpPr>
        <p:spPr>
          <a:xfrm>
            <a:off x="321555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6" name="Google Shape;236;p50"/>
          <p:cNvSpPr/>
          <p:nvPr/>
        </p:nvSpPr>
        <p:spPr>
          <a:xfrm>
            <a:off x="6202500" y="1614173"/>
            <a:ext cx="2712900" cy="31920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37" name="Google Shape;237;p50"/>
          <p:cNvSpPr txBox="1"/>
          <p:nvPr/>
        </p:nvSpPr>
        <p:spPr>
          <a:xfrm>
            <a:off x="333000" y="3544375"/>
            <a:ext cx="25041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D6C30"/>
                </a:solidFill>
              </a:rPr>
              <a:t>Intel Chip Scare: CPU’s vulnerable to hacks</a:t>
            </a:r>
            <a:endParaRPr b="1" sz="1500">
              <a:solidFill>
                <a:srgbClr val="ED6C30"/>
              </a:solidFill>
            </a:endParaRPr>
          </a:p>
          <a:p>
            <a:pPr indent="0" lvl="0" marL="0" rtl="0" algn="l">
              <a:spcBef>
                <a:spcPts val="0"/>
              </a:spcBef>
              <a:spcAft>
                <a:spcPts val="0"/>
              </a:spcAft>
              <a:buNone/>
            </a:pPr>
            <a:r>
              <a:rPr b="1" lang="en" sz="1500" u="sng">
                <a:solidFill>
                  <a:schemeClr val="hlink"/>
                </a:solidFill>
                <a:hlinkClick r:id="rId3"/>
              </a:rPr>
              <a:t>click here</a:t>
            </a:r>
            <a:r>
              <a:rPr b="1" lang="en" sz="1500">
                <a:solidFill>
                  <a:srgbClr val="ED6C30"/>
                </a:solidFill>
              </a:rPr>
              <a:t> </a:t>
            </a:r>
            <a:endParaRPr b="1" sz="1500">
              <a:solidFill>
                <a:srgbClr val="ED6C30"/>
              </a:solidFill>
            </a:endParaRPr>
          </a:p>
        </p:txBody>
      </p:sp>
      <p:pic>
        <p:nvPicPr>
          <p:cNvPr id="238" name="Google Shape;238;p50"/>
          <p:cNvPicPr preferRelativeResize="0"/>
          <p:nvPr/>
        </p:nvPicPr>
        <p:blipFill>
          <a:blip r:embed="rId4">
            <a:alphaModFix/>
          </a:blip>
          <a:stretch>
            <a:fillRect/>
          </a:stretch>
        </p:blipFill>
        <p:spPr>
          <a:xfrm>
            <a:off x="228600" y="2018375"/>
            <a:ext cx="2712900" cy="1526006"/>
          </a:xfrm>
          <a:prstGeom prst="rect">
            <a:avLst/>
          </a:prstGeom>
          <a:noFill/>
          <a:ln>
            <a:noFill/>
          </a:ln>
        </p:spPr>
      </p:pic>
      <p:sp>
        <p:nvSpPr>
          <p:cNvPr id="239" name="Google Shape;239;p50"/>
          <p:cNvSpPr txBox="1"/>
          <p:nvPr/>
        </p:nvSpPr>
        <p:spPr>
          <a:xfrm>
            <a:off x="3319950" y="3544375"/>
            <a:ext cx="25041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D6C30"/>
                </a:solidFill>
              </a:rPr>
              <a:t>Uber Hid 2016 Data Breach, Paying Hackers to Delete Data</a:t>
            </a:r>
            <a:endParaRPr b="1" sz="1500">
              <a:solidFill>
                <a:srgbClr val="ED6C30"/>
              </a:solidFill>
            </a:endParaRPr>
          </a:p>
          <a:p>
            <a:pPr indent="0" lvl="0" marL="0" rtl="0" algn="l">
              <a:spcBef>
                <a:spcPts val="0"/>
              </a:spcBef>
              <a:spcAft>
                <a:spcPts val="0"/>
              </a:spcAft>
              <a:buNone/>
            </a:pPr>
            <a:r>
              <a:rPr b="1" lang="en" sz="1500" u="sng">
                <a:solidFill>
                  <a:schemeClr val="hlink"/>
                </a:solidFill>
                <a:hlinkClick r:id="rId5"/>
              </a:rPr>
              <a:t>click here</a:t>
            </a:r>
            <a:r>
              <a:rPr b="1" lang="en" sz="1500">
                <a:solidFill>
                  <a:srgbClr val="ED6C30"/>
                </a:solidFill>
              </a:rPr>
              <a:t> </a:t>
            </a:r>
            <a:endParaRPr b="1" sz="1500">
              <a:solidFill>
                <a:srgbClr val="ED6C30"/>
              </a:solidFill>
            </a:endParaRPr>
          </a:p>
        </p:txBody>
      </p:sp>
      <p:pic>
        <p:nvPicPr>
          <p:cNvPr id="240" name="Google Shape;240;p50"/>
          <p:cNvPicPr preferRelativeResize="0"/>
          <p:nvPr/>
        </p:nvPicPr>
        <p:blipFill>
          <a:blip r:embed="rId6">
            <a:alphaModFix/>
          </a:blip>
          <a:stretch>
            <a:fillRect/>
          </a:stretch>
        </p:blipFill>
        <p:spPr>
          <a:xfrm>
            <a:off x="3641574" y="1850951"/>
            <a:ext cx="1860850" cy="1860850"/>
          </a:xfrm>
          <a:prstGeom prst="rect">
            <a:avLst/>
          </a:prstGeom>
          <a:noFill/>
          <a:ln>
            <a:noFill/>
          </a:ln>
        </p:spPr>
      </p:pic>
      <p:sp>
        <p:nvSpPr>
          <p:cNvPr id="241" name="Google Shape;241;p50"/>
          <p:cNvSpPr txBox="1"/>
          <p:nvPr/>
        </p:nvSpPr>
        <p:spPr>
          <a:xfrm>
            <a:off x="6306900" y="3544375"/>
            <a:ext cx="2504100" cy="10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ED6C30"/>
                </a:solidFill>
              </a:rPr>
              <a:t>Cyber attack causes Olympic Ceremonies disruption</a:t>
            </a:r>
            <a:endParaRPr b="1" sz="1500">
              <a:solidFill>
                <a:srgbClr val="ED6C30"/>
              </a:solidFill>
            </a:endParaRPr>
          </a:p>
          <a:p>
            <a:pPr indent="0" lvl="0" marL="0" rtl="0" algn="l">
              <a:spcBef>
                <a:spcPts val="0"/>
              </a:spcBef>
              <a:spcAft>
                <a:spcPts val="0"/>
              </a:spcAft>
              <a:buNone/>
            </a:pPr>
            <a:r>
              <a:rPr b="1" lang="en" sz="1500" u="sng">
                <a:solidFill>
                  <a:schemeClr val="hlink"/>
                </a:solidFill>
                <a:hlinkClick r:id="rId7"/>
              </a:rPr>
              <a:t>click here</a:t>
            </a:r>
            <a:r>
              <a:rPr b="1" lang="en" sz="1500">
                <a:solidFill>
                  <a:srgbClr val="ED6C30"/>
                </a:solidFill>
              </a:rPr>
              <a:t> </a:t>
            </a:r>
            <a:endParaRPr b="1" sz="1500">
              <a:solidFill>
                <a:srgbClr val="ED6C30"/>
              </a:solidFill>
            </a:endParaRPr>
          </a:p>
        </p:txBody>
      </p:sp>
      <p:pic>
        <p:nvPicPr>
          <p:cNvPr id="242" name="Google Shape;242;p50"/>
          <p:cNvPicPr preferRelativeResize="0"/>
          <p:nvPr/>
        </p:nvPicPr>
        <p:blipFill>
          <a:blip r:embed="rId8">
            <a:alphaModFix/>
          </a:blip>
          <a:stretch>
            <a:fillRect/>
          </a:stretch>
        </p:blipFill>
        <p:spPr>
          <a:xfrm>
            <a:off x="6306900" y="1875359"/>
            <a:ext cx="2504100" cy="16690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51"/>
          <p:cNvSpPr/>
          <p:nvPr/>
        </p:nvSpPr>
        <p:spPr>
          <a:xfrm>
            <a:off x="363925" y="1472425"/>
            <a:ext cx="2695500" cy="11736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48" name="Google Shape;248;p51"/>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800">
                <a:solidFill>
                  <a:schemeClr val="lt1"/>
                </a:solidFill>
                <a:latin typeface="Quicksand"/>
                <a:ea typeface="Quicksand"/>
                <a:cs typeface="Quicksand"/>
                <a:sym typeface="Quicksand"/>
              </a:rPr>
              <a:t>types of malware (malicious + software)</a:t>
            </a:r>
            <a:endParaRPr sz="2800"/>
          </a:p>
        </p:txBody>
      </p:sp>
      <p:sp>
        <p:nvSpPr>
          <p:cNvPr id="249" name="Google Shape;249;p51"/>
          <p:cNvSpPr/>
          <p:nvPr/>
        </p:nvSpPr>
        <p:spPr>
          <a:xfrm>
            <a:off x="5992875" y="1472425"/>
            <a:ext cx="2695500" cy="11736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0" name="Google Shape;250;p51"/>
          <p:cNvSpPr/>
          <p:nvPr/>
        </p:nvSpPr>
        <p:spPr>
          <a:xfrm>
            <a:off x="3202100" y="1472425"/>
            <a:ext cx="2648100" cy="11736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1" name="Google Shape;251;p51"/>
          <p:cNvSpPr/>
          <p:nvPr/>
        </p:nvSpPr>
        <p:spPr>
          <a:xfrm>
            <a:off x="6498675" y="17350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FFFFF"/>
                </a:solidFill>
                <a:latin typeface="Quicksand"/>
                <a:ea typeface="Quicksand"/>
                <a:cs typeface="Quicksand"/>
                <a:sym typeface="Quicksand"/>
              </a:rPr>
              <a:t>Spyware</a:t>
            </a:r>
            <a:endParaRPr>
              <a:solidFill>
                <a:srgbClr val="FFFFFF"/>
              </a:solidFill>
              <a:latin typeface="Quicksand"/>
              <a:ea typeface="Quicksand"/>
              <a:cs typeface="Quicksand"/>
              <a:sym typeface="Quicksand"/>
            </a:endParaRPr>
          </a:p>
        </p:txBody>
      </p:sp>
      <p:sp>
        <p:nvSpPr>
          <p:cNvPr id="252" name="Google Shape;252;p51"/>
          <p:cNvSpPr/>
          <p:nvPr/>
        </p:nvSpPr>
        <p:spPr>
          <a:xfrm>
            <a:off x="852675" y="17350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Ransomware</a:t>
            </a:r>
            <a:endParaRPr sz="1600">
              <a:solidFill>
                <a:srgbClr val="FFFFFF"/>
              </a:solidFill>
              <a:latin typeface="Quicksand"/>
              <a:ea typeface="Quicksand"/>
              <a:cs typeface="Quicksand"/>
              <a:sym typeface="Quicksand"/>
            </a:endParaRPr>
          </a:p>
        </p:txBody>
      </p:sp>
      <p:sp>
        <p:nvSpPr>
          <p:cNvPr id="253" name="Google Shape;253;p51"/>
          <p:cNvSpPr/>
          <p:nvPr/>
        </p:nvSpPr>
        <p:spPr>
          <a:xfrm>
            <a:off x="3701250" y="17350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Rootkit </a:t>
            </a:r>
            <a:endParaRPr sz="1600">
              <a:solidFill>
                <a:srgbClr val="FFFFFF"/>
              </a:solidFill>
              <a:latin typeface="Quicksand"/>
              <a:ea typeface="Quicksand"/>
              <a:cs typeface="Quicksand"/>
              <a:sym typeface="Quicksand"/>
            </a:endParaRPr>
          </a:p>
        </p:txBody>
      </p:sp>
      <p:sp>
        <p:nvSpPr>
          <p:cNvPr id="254" name="Google Shape;254;p51"/>
          <p:cNvSpPr/>
          <p:nvPr/>
        </p:nvSpPr>
        <p:spPr>
          <a:xfrm>
            <a:off x="400200" y="3309425"/>
            <a:ext cx="26481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5" name="Google Shape;255;p51"/>
          <p:cNvSpPr/>
          <p:nvPr/>
        </p:nvSpPr>
        <p:spPr>
          <a:xfrm>
            <a:off x="882300" y="35213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Trojan</a:t>
            </a:r>
            <a:endParaRPr sz="1600">
              <a:solidFill>
                <a:srgbClr val="FFFFFF"/>
              </a:solidFill>
              <a:latin typeface="Quicksand"/>
              <a:ea typeface="Quicksand"/>
              <a:cs typeface="Quicksand"/>
              <a:sym typeface="Quicksand"/>
            </a:endParaRPr>
          </a:p>
        </p:txBody>
      </p:sp>
      <p:sp>
        <p:nvSpPr>
          <p:cNvPr id="256" name="Google Shape;256;p51"/>
          <p:cNvSpPr/>
          <p:nvPr/>
        </p:nvSpPr>
        <p:spPr>
          <a:xfrm>
            <a:off x="3202100" y="3309425"/>
            <a:ext cx="26481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7" name="Google Shape;257;p51"/>
          <p:cNvSpPr/>
          <p:nvPr/>
        </p:nvSpPr>
        <p:spPr>
          <a:xfrm>
            <a:off x="6004000" y="3309425"/>
            <a:ext cx="26481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58" name="Google Shape;258;p51"/>
          <p:cNvSpPr/>
          <p:nvPr/>
        </p:nvSpPr>
        <p:spPr>
          <a:xfrm>
            <a:off x="3730050" y="35213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Virus</a:t>
            </a:r>
            <a:endParaRPr sz="1600">
              <a:solidFill>
                <a:srgbClr val="FFFFFF"/>
              </a:solidFill>
              <a:latin typeface="Quicksand"/>
              <a:ea typeface="Quicksand"/>
              <a:cs typeface="Quicksand"/>
              <a:sym typeface="Quicksand"/>
            </a:endParaRPr>
          </a:p>
        </p:txBody>
      </p:sp>
      <p:sp>
        <p:nvSpPr>
          <p:cNvPr id="259" name="Google Shape;259;p51"/>
          <p:cNvSpPr/>
          <p:nvPr/>
        </p:nvSpPr>
        <p:spPr>
          <a:xfrm>
            <a:off x="6486100" y="3521363"/>
            <a:ext cx="1683900" cy="648300"/>
          </a:xfrm>
          <a:prstGeom prst="roundRect">
            <a:avLst>
              <a:gd fmla="val 16667" name="adj"/>
            </a:avLst>
          </a:prstGeom>
          <a:solidFill>
            <a:srgbClr val="102269"/>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rgbClr val="FFFFFF"/>
                </a:solidFill>
                <a:latin typeface="Quicksand"/>
                <a:ea typeface="Quicksand"/>
                <a:cs typeface="Quicksand"/>
                <a:sym typeface="Quicksand"/>
              </a:rPr>
              <a:t>Worm</a:t>
            </a:r>
            <a:endParaRPr sz="1600">
              <a:solidFill>
                <a:srgbClr val="FFFFFF"/>
              </a:solidFill>
              <a:latin typeface="Quicksand"/>
              <a:ea typeface="Quicksand"/>
              <a:cs typeface="Quicksand"/>
              <a:sym typeface="Quicksand"/>
            </a:endParaRPr>
          </a:p>
        </p:txBody>
      </p:sp>
      <p:pic>
        <p:nvPicPr>
          <p:cNvPr id="260" name="Google Shape;260;p51"/>
          <p:cNvPicPr preferRelativeResize="0"/>
          <p:nvPr/>
        </p:nvPicPr>
        <p:blipFill>
          <a:blip r:embed="rId3">
            <a:alphaModFix/>
          </a:blip>
          <a:stretch>
            <a:fillRect/>
          </a:stretch>
        </p:blipFill>
        <p:spPr>
          <a:xfrm>
            <a:off x="1107813" y="4060050"/>
            <a:ext cx="1173600" cy="1173600"/>
          </a:xfrm>
          <a:prstGeom prst="rect">
            <a:avLst/>
          </a:prstGeom>
          <a:noFill/>
          <a:ln>
            <a:noFill/>
          </a:ln>
        </p:spPr>
      </p:pic>
      <p:pic>
        <p:nvPicPr>
          <p:cNvPr id="261" name="Google Shape;261;p51"/>
          <p:cNvPicPr preferRelativeResize="0"/>
          <p:nvPr/>
        </p:nvPicPr>
        <p:blipFill>
          <a:blip r:embed="rId4">
            <a:alphaModFix/>
          </a:blip>
          <a:stretch>
            <a:fillRect/>
          </a:stretch>
        </p:blipFill>
        <p:spPr>
          <a:xfrm>
            <a:off x="934337" y="2188924"/>
            <a:ext cx="1520575" cy="1219900"/>
          </a:xfrm>
          <a:prstGeom prst="rect">
            <a:avLst/>
          </a:prstGeom>
          <a:noFill/>
          <a:ln>
            <a:noFill/>
          </a:ln>
        </p:spPr>
      </p:pic>
      <p:pic>
        <p:nvPicPr>
          <p:cNvPr id="262" name="Google Shape;262;p51"/>
          <p:cNvPicPr preferRelativeResize="0"/>
          <p:nvPr/>
        </p:nvPicPr>
        <p:blipFill>
          <a:blip r:embed="rId5">
            <a:alphaModFix/>
          </a:blip>
          <a:stretch>
            <a:fillRect/>
          </a:stretch>
        </p:blipFill>
        <p:spPr>
          <a:xfrm>
            <a:off x="3985200" y="2209463"/>
            <a:ext cx="1173600" cy="1178823"/>
          </a:xfrm>
          <a:prstGeom prst="rect">
            <a:avLst/>
          </a:prstGeom>
          <a:noFill/>
          <a:ln>
            <a:noFill/>
          </a:ln>
        </p:spPr>
      </p:pic>
      <p:pic>
        <p:nvPicPr>
          <p:cNvPr id="263" name="Google Shape;263;p51"/>
          <p:cNvPicPr preferRelativeResize="0"/>
          <p:nvPr/>
        </p:nvPicPr>
        <p:blipFill>
          <a:blip r:embed="rId6">
            <a:alphaModFix/>
          </a:blip>
          <a:stretch>
            <a:fillRect/>
          </a:stretch>
        </p:blipFill>
        <p:spPr>
          <a:xfrm>
            <a:off x="6631500" y="2102037"/>
            <a:ext cx="1393675" cy="1393675"/>
          </a:xfrm>
          <a:prstGeom prst="rect">
            <a:avLst/>
          </a:prstGeom>
          <a:noFill/>
          <a:ln>
            <a:noFill/>
          </a:ln>
        </p:spPr>
      </p:pic>
      <p:pic>
        <p:nvPicPr>
          <p:cNvPr id="264" name="Google Shape;264;p51"/>
          <p:cNvPicPr preferRelativeResize="0"/>
          <p:nvPr/>
        </p:nvPicPr>
        <p:blipFill>
          <a:blip r:embed="rId7">
            <a:alphaModFix/>
          </a:blip>
          <a:stretch>
            <a:fillRect/>
          </a:stretch>
        </p:blipFill>
        <p:spPr>
          <a:xfrm>
            <a:off x="4092225" y="4167075"/>
            <a:ext cx="959552" cy="959552"/>
          </a:xfrm>
          <a:prstGeom prst="rect">
            <a:avLst/>
          </a:prstGeom>
          <a:noFill/>
          <a:ln>
            <a:noFill/>
          </a:ln>
        </p:spPr>
      </p:pic>
      <p:pic>
        <p:nvPicPr>
          <p:cNvPr id="265" name="Google Shape;265;p51"/>
          <p:cNvPicPr preferRelativeResize="0"/>
          <p:nvPr/>
        </p:nvPicPr>
        <p:blipFill>
          <a:blip r:embed="rId8">
            <a:alphaModFix/>
          </a:blip>
          <a:stretch>
            <a:fillRect/>
          </a:stretch>
        </p:blipFill>
        <p:spPr>
          <a:xfrm>
            <a:off x="6486100" y="3848188"/>
            <a:ext cx="1597325" cy="1597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52"/>
          <p:cNvSpPr txBox="1"/>
          <p:nvPr/>
        </p:nvSpPr>
        <p:spPr>
          <a:xfrm>
            <a:off x="622225" y="1749525"/>
            <a:ext cx="4600200" cy="2325900"/>
          </a:xfrm>
          <a:prstGeom prst="rect">
            <a:avLst/>
          </a:prstGeom>
          <a:noFill/>
          <a:ln>
            <a:noFill/>
          </a:ln>
        </p:spPr>
        <p:txBody>
          <a:bodyPr anchorCtr="0" anchor="t" bIns="34275" lIns="68575" spcFirstLastPara="1" rIns="68575" wrap="square" tIns="34275">
            <a:noAutofit/>
          </a:bodyPr>
          <a:lstStyle/>
          <a:p>
            <a:pPr indent="-146050" lvl="0" marL="177800" marR="0" rtl="0" algn="l">
              <a:lnSpc>
                <a:spcPct val="90000"/>
              </a:lnSpc>
              <a:spcBef>
                <a:spcPts val="800"/>
              </a:spcBef>
              <a:spcAft>
                <a:spcPts val="0"/>
              </a:spcAft>
              <a:buClr>
                <a:schemeClr val="lt1"/>
              </a:buClr>
              <a:buSzPts val="1700"/>
              <a:buFont typeface="Arial"/>
              <a:buChar char="•"/>
            </a:pPr>
            <a:r>
              <a:rPr b="1" lang="en" sz="1700">
                <a:solidFill>
                  <a:schemeClr val="lt1"/>
                </a:solidFill>
                <a:latin typeface="Quicksand"/>
                <a:ea typeface="Quicksand"/>
                <a:cs typeface="Quicksand"/>
                <a:sym typeface="Quicksand"/>
              </a:rPr>
              <a:t>Computers compromised by malware can be formed into a botnet to attack other computers</a:t>
            </a:r>
            <a:endParaRPr b="1" sz="1700">
              <a:solidFill>
                <a:schemeClr val="lt1"/>
              </a:solidFill>
              <a:latin typeface="Quicksand"/>
              <a:ea typeface="Quicksand"/>
              <a:cs typeface="Quicksand"/>
              <a:sym typeface="Quicksand"/>
            </a:endParaRPr>
          </a:p>
          <a:p>
            <a:pPr indent="-146050" lvl="0" marL="177800" marR="0" rtl="0" algn="l">
              <a:lnSpc>
                <a:spcPct val="90000"/>
              </a:lnSpc>
              <a:spcBef>
                <a:spcPts val="1000"/>
              </a:spcBef>
              <a:spcAft>
                <a:spcPts val="0"/>
              </a:spcAft>
              <a:buClr>
                <a:schemeClr val="lt1"/>
              </a:buClr>
              <a:buSzPts val="1700"/>
              <a:buFont typeface="Quicksand"/>
              <a:buChar char="•"/>
            </a:pPr>
            <a:r>
              <a:rPr b="1" lang="en" sz="1700">
                <a:solidFill>
                  <a:schemeClr val="lt1"/>
                </a:solidFill>
                <a:latin typeface="Quicksand"/>
                <a:ea typeface="Quicksand"/>
                <a:cs typeface="Quicksand"/>
                <a:sym typeface="Quicksand"/>
              </a:rPr>
              <a:t>DDos: Botnet directs a flood to a single website server with rapid-fire page requests, causing it to slow down or crash.</a:t>
            </a:r>
            <a:br>
              <a:rPr b="1" lang="en" sz="1700">
                <a:solidFill>
                  <a:schemeClr val="lt1"/>
                </a:solidFill>
                <a:latin typeface="Quicksand"/>
                <a:ea typeface="Quicksand"/>
                <a:cs typeface="Quicksand"/>
                <a:sym typeface="Quicksand"/>
              </a:rPr>
            </a:br>
            <a:endParaRPr b="1" sz="1700">
              <a:solidFill>
                <a:schemeClr val="lt1"/>
              </a:solidFill>
              <a:latin typeface="Quicksand"/>
              <a:ea typeface="Quicksand"/>
              <a:cs typeface="Quicksand"/>
              <a:sym typeface="Quicksand"/>
            </a:endParaRPr>
          </a:p>
        </p:txBody>
      </p:sp>
      <p:sp>
        <p:nvSpPr>
          <p:cNvPr id="271" name="Google Shape;271;p52"/>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3000">
                <a:solidFill>
                  <a:schemeClr val="lt1"/>
                </a:solidFill>
                <a:latin typeface="Quicksand"/>
                <a:ea typeface="Quicksand"/>
                <a:cs typeface="Quicksand"/>
                <a:sym typeface="Quicksand"/>
              </a:rPr>
              <a:t>distributed denial of service attack</a:t>
            </a:r>
            <a:endParaRPr sz="3000"/>
          </a:p>
        </p:txBody>
      </p:sp>
      <p:pic>
        <p:nvPicPr>
          <p:cNvPr id="272" name="Google Shape;272;p52"/>
          <p:cNvPicPr preferRelativeResize="0"/>
          <p:nvPr/>
        </p:nvPicPr>
        <p:blipFill>
          <a:blip r:embed="rId3">
            <a:alphaModFix/>
          </a:blip>
          <a:stretch>
            <a:fillRect/>
          </a:stretch>
        </p:blipFill>
        <p:spPr>
          <a:xfrm>
            <a:off x="5301150" y="1749525"/>
            <a:ext cx="3467825" cy="2912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53"/>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social engineering</a:t>
            </a:r>
            <a:endParaRPr sz="1100"/>
          </a:p>
        </p:txBody>
      </p:sp>
      <p:sp>
        <p:nvSpPr>
          <p:cNvPr id="278" name="Google Shape;278;p53"/>
          <p:cNvSpPr/>
          <p:nvPr/>
        </p:nvSpPr>
        <p:spPr>
          <a:xfrm>
            <a:off x="92550" y="1557900"/>
            <a:ext cx="2251200" cy="31920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800"/>
              </a:spcBef>
              <a:spcAft>
                <a:spcPts val="0"/>
              </a:spcAft>
              <a:buNone/>
            </a:pPr>
            <a:r>
              <a:rPr b="1" lang="en" sz="1700">
                <a:solidFill>
                  <a:schemeClr val="lt1"/>
                </a:solidFill>
                <a:latin typeface="Quicksand"/>
                <a:ea typeface="Quicksand"/>
                <a:cs typeface="Quicksand"/>
                <a:sym typeface="Quicksand"/>
              </a:rPr>
              <a:t>Emails where hackers pose as an organization to obtain personal data</a:t>
            </a:r>
            <a:endParaRPr sz="1800">
              <a:solidFill>
                <a:srgbClr val="FFFFFF"/>
              </a:solidFill>
              <a:latin typeface="Calibri"/>
              <a:ea typeface="Calibri"/>
              <a:cs typeface="Calibri"/>
              <a:sym typeface="Calibri"/>
            </a:endParaRPr>
          </a:p>
        </p:txBody>
      </p:sp>
      <p:sp>
        <p:nvSpPr>
          <p:cNvPr id="279" name="Google Shape;279;p53"/>
          <p:cNvSpPr/>
          <p:nvPr/>
        </p:nvSpPr>
        <p:spPr>
          <a:xfrm>
            <a:off x="2343750" y="1557900"/>
            <a:ext cx="2251200" cy="31920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800"/>
              </a:spcBef>
              <a:spcAft>
                <a:spcPts val="0"/>
              </a:spcAft>
              <a:buNone/>
            </a:pPr>
            <a:r>
              <a:rPr b="1" lang="en" sz="1700">
                <a:solidFill>
                  <a:schemeClr val="lt1"/>
                </a:solidFill>
                <a:latin typeface="Quicksand"/>
                <a:ea typeface="Quicksand"/>
                <a:cs typeface="Quicksand"/>
                <a:sym typeface="Quicksand"/>
              </a:rPr>
              <a:t>Hacker impersonates trusted person to get info</a:t>
            </a:r>
            <a:endParaRPr sz="1800">
              <a:solidFill>
                <a:srgbClr val="FFFFFF"/>
              </a:solidFill>
              <a:latin typeface="Calibri"/>
              <a:ea typeface="Calibri"/>
              <a:cs typeface="Calibri"/>
              <a:sym typeface="Calibri"/>
            </a:endParaRPr>
          </a:p>
        </p:txBody>
      </p:sp>
      <p:sp>
        <p:nvSpPr>
          <p:cNvPr id="280" name="Google Shape;280;p53"/>
          <p:cNvSpPr/>
          <p:nvPr/>
        </p:nvSpPr>
        <p:spPr>
          <a:xfrm>
            <a:off x="4594950" y="1614175"/>
            <a:ext cx="2251200" cy="31920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t/>
            </a:r>
            <a:endParaRPr b="1" sz="1700">
              <a:solidFill>
                <a:schemeClr val="lt1"/>
              </a:solidFill>
              <a:latin typeface="Quicksand"/>
              <a:ea typeface="Quicksand"/>
              <a:cs typeface="Quicksand"/>
              <a:sym typeface="Quicksand"/>
            </a:endParaRPr>
          </a:p>
          <a:p>
            <a:pPr indent="0" lvl="0" marL="0" rtl="0" algn="l">
              <a:lnSpc>
                <a:spcPct val="90000"/>
              </a:lnSpc>
              <a:spcBef>
                <a:spcPts val="0"/>
              </a:spcBef>
              <a:spcAft>
                <a:spcPts val="0"/>
              </a:spcAft>
              <a:buNone/>
            </a:pPr>
            <a:r>
              <a:t/>
            </a:r>
            <a:endParaRPr b="1" sz="1700">
              <a:solidFill>
                <a:schemeClr val="lt1"/>
              </a:solidFill>
              <a:latin typeface="Quicksand"/>
              <a:ea typeface="Quicksand"/>
              <a:cs typeface="Quicksand"/>
              <a:sym typeface="Quicksand"/>
            </a:endParaRPr>
          </a:p>
          <a:p>
            <a:pPr indent="0" lvl="0" marL="0" rtl="0" algn="l">
              <a:lnSpc>
                <a:spcPct val="90000"/>
              </a:lnSpc>
              <a:spcBef>
                <a:spcPts val="0"/>
              </a:spcBef>
              <a:spcAft>
                <a:spcPts val="0"/>
              </a:spcAft>
              <a:buNone/>
            </a:pPr>
            <a:r>
              <a:rPr b="1" lang="en" sz="1700">
                <a:solidFill>
                  <a:schemeClr val="lt1"/>
                </a:solidFill>
                <a:latin typeface="Quicksand"/>
                <a:ea typeface="Quicksand"/>
                <a:cs typeface="Quicksand"/>
                <a:sym typeface="Quicksand"/>
              </a:rPr>
              <a:t>Hackers leave malware-infected device to be found by user, installing malware and giving threat access</a:t>
            </a:r>
            <a:endParaRPr sz="1800">
              <a:solidFill>
                <a:srgbClr val="FFFFFF"/>
              </a:solidFill>
              <a:latin typeface="Calibri"/>
              <a:ea typeface="Calibri"/>
              <a:cs typeface="Calibri"/>
              <a:sym typeface="Calibri"/>
            </a:endParaRPr>
          </a:p>
        </p:txBody>
      </p:sp>
      <p:sp>
        <p:nvSpPr>
          <p:cNvPr id="281" name="Google Shape;281;p53"/>
          <p:cNvSpPr/>
          <p:nvPr/>
        </p:nvSpPr>
        <p:spPr>
          <a:xfrm>
            <a:off x="6846150" y="1614175"/>
            <a:ext cx="2205300" cy="3192000"/>
          </a:xfrm>
          <a:prstGeom prst="roundRect">
            <a:avLst>
              <a:gd fmla="val 16667" name="adj"/>
            </a:avLst>
          </a:prstGeom>
          <a:solidFill>
            <a:srgbClr val="094C8A"/>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800"/>
              </a:spcBef>
              <a:spcAft>
                <a:spcPts val="0"/>
              </a:spcAft>
              <a:buNone/>
            </a:pPr>
            <a:r>
              <a:rPr b="1" lang="en" sz="1700">
                <a:solidFill>
                  <a:schemeClr val="lt1"/>
                </a:solidFill>
                <a:latin typeface="Quicksand"/>
                <a:ea typeface="Quicksand"/>
                <a:cs typeface="Quicksand"/>
                <a:sym typeface="Quicksand"/>
              </a:rPr>
              <a:t>Hacker requests exchange of critical data or login credentials for a service.</a:t>
            </a:r>
            <a:endParaRPr b="1" sz="1700">
              <a:solidFill>
                <a:schemeClr val="lt1"/>
              </a:solidFill>
              <a:latin typeface="Quicksand"/>
              <a:ea typeface="Quicksand"/>
              <a:cs typeface="Quicksand"/>
              <a:sym typeface="Quicksand"/>
            </a:endParaRPr>
          </a:p>
        </p:txBody>
      </p:sp>
      <p:sp>
        <p:nvSpPr>
          <p:cNvPr id="282" name="Google Shape;282;p53"/>
          <p:cNvSpPr/>
          <p:nvPr/>
        </p:nvSpPr>
        <p:spPr>
          <a:xfrm>
            <a:off x="92550" y="1512875"/>
            <a:ext cx="2251200" cy="745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Quicksand"/>
                <a:ea typeface="Quicksand"/>
                <a:cs typeface="Quicksand"/>
                <a:sym typeface="Quicksand"/>
              </a:rPr>
              <a:t>Phishing</a:t>
            </a:r>
            <a:endParaRPr b="1" sz="2400">
              <a:solidFill>
                <a:schemeClr val="lt1"/>
              </a:solidFill>
              <a:latin typeface="Quicksand"/>
              <a:ea typeface="Quicksand"/>
              <a:cs typeface="Quicksand"/>
              <a:sym typeface="Quicksand"/>
            </a:endParaRPr>
          </a:p>
        </p:txBody>
      </p:sp>
      <p:sp>
        <p:nvSpPr>
          <p:cNvPr id="283" name="Google Shape;283;p53"/>
          <p:cNvSpPr/>
          <p:nvPr/>
        </p:nvSpPr>
        <p:spPr>
          <a:xfrm>
            <a:off x="2343750" y="1512875"/>
            <a:ext cx="2251200" cy="745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Quicksand"/>
                <a:ea typeface="Quicksand"/>
                <a:cs typeface="Quicksand"/>
                <a:sym typeface="Quicksand"/>
              </a:rPr>
              <a:t>Pretexting</a:t>
            </a:r>
            <a:endParaRPr b="1" sz="2400">
              <a:solidFill>
                <a:schemeClr val="lt1"/>
              </a:solidFill>
              <a:latin typeface="Quicksand"/>
              <a:ea typeface="Quicksand"/>
              <a:cs typeface="Quicksand"/>
              <a:sym typeface="Quicksand"/>
            </a:endParaRPr>
          </a:p>
        </p:txBody>
      </p:sp>
      <p:sp>
        <p:nvSpPr>
          <p:cNvPr id="284" name="Google Shape;284;p53"/>
          <p:cNvSpPr/>
          <p:nvPr/>
        </p:nvSpPr>
        <p:spPr>
          <a:xfrm>
            <a:off x="4594950" y="1512875"/>
            <a:ext cx="2251200" cy="745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Quicksand"/>
                <a:ea typeface="Quicksand"/>
                <a:cs typeface="Quicksand"/>
                <a:sym typeface="Quicksand"/>
              </a:rPr>
              <a:t>Baiting</a:t>
            </a:r>
            <a:endParaRPr b="1" sz="2400">
              <a:solidFill>
                <a:schemeClr val="lt1"/>
              </a:solidFill>
              <a:latin typeface="Quicksand"/>
              <a:ea typeface="Quicksand"/>
              <a:cs typeface="Quicksand"/>
              <a:sym typeface="Quicksand"/>
            </a:endParaRPr>
          </a:p>
        </p:txBody>
      </p:sp>
      <p:sp>
        <p:nvSpPr>
          <p:cNvPr id="285" name="Google Shape;285;p53"/>
          <p:cNvSpPr/>
          <p:nvPr/>
        </p:nvSpPr>
        <p:spPr>
          <a:xfrm>
            <a:off x="6846150" y="1512875"/>
            <a:ext cx="2251200" cy="7455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400">
                <a:solidFill>
                  <a:schemeClr val="lt1"/>
                </a:solidFill>
                <a:latin typeface="Quicksand"/>
                <a:ea typeface="Quicksand"/>
                <a:cs typeface="Quicksand"/>
                <a:sym typeface="Quicksand"/>
              </a:rPr>
              <a:t>Quid pro quo</a:t>
            </a:r>
            <a:endParaRPr b="1" sz="2400">
              <a:solidFill>
                <a:schemeClr val="lt1"/>
              </a:solidFill>
              <a:latin typeface="Quicksand"/>
              <a:ea typeface="Quicksand"/>
              <a:cs typeface="Quicksand"/>
              <a:sym typeface="Quicksand"/>
            </a:endParaRPr>
          </a:p>
        </p:txBody>
      </p:sp>
      <p:pic>
        <p:nvPicPr>
          <p:cNvPr id="286" name="Google Shape;286;p53"/>
          <p:cNvPicPr preferRelativeResize="0"/>
          <p:nvPr/>
        </p:nvPicPr>
        <p:blipFill>
          <a:blip r:embed="rId3">
            <a:alphaModFix/>
          </a:blip>
          <a:stretch>
            <a:fillRect/>
          </a:stretch>
        </p:blipFill>
        <p:spPr>
          <a:xfrm rot="976167">
            <a:off x="845400" y="3876425"/>
            <a:ext cx="745501" cy="745501"/>
          </a:xfrm>
          <a:prstGeom prst="rect">
            <a:avLst/>
          </a:prstGeom>
          <a:noFill/>
          <a:ln>
            <a:noFill/>
          </a:ln>
        </p:spPr>
      </p:pic>
      <p:pic>
        <p:nvPicPr>
          <p:cNvPr id="287" name="Google Shape;287;p53"/>
          <p:cNvPicPr preferRelativeResize="0"/>
          <p:nvPr/>
        </p:nvPicPr>
        <p:blipFill>
          <a:blip r:embed="rId4">
            <a:alphaModFix/>
          </a:blip>
          <a:stretch>
            <a:fillRect/>
          </a:stretch>
        </p:blipFill>
        <p:spPr>
          <a:xfrm>
            <a:off x="3061962" y="3807137"/>
            <a:ext cx="814776" cy="814776"/>
          </a:xfrm>
          <a:prstGeom prst="rect">
            <a:avLst/>
          </a:prstGeom>
          <a:noFill/>
          <a:ln>
            <a:noFill/>
          </a:ln>
        </p:spPr>
      </p:pic>
      <p:pic>
        <p:nvPicPr>
          <p:cNvPr id="288" name="Google Shape;288;p53"/>
          <p:cNvPicPr preferRelativeResize="0"/>
          <p:nvPr/>
        </p:nvPicPr>
        <p:blipFill>
          <a:blip r:embed="rId5">
            <a:alphaModFix/>
          </a:blip>
          <a:stretch>
            <a:fillRect/>
          </a:stretch>
        </p:blipFill>
        <p:spPr>
          <a:xfrm rot="-491946">
            <a:off x="5823850" y="3713076"/>
            <a:ext cx="1072200" cy="1072200"/>
          </a:xfrm>
          <a:prstGeom prst="rect">
            <a:avLst/>
          </a:prstGeom>
          <a:noFill/>
          <a:ln>
            <a:noFill/>
          </a:ln>
        </p:spPr>
      </p:pic>
      <p:pic>
        <p:nvPicPr>
          <p:cNvPr id="289" name="Google Shape;289;p53"/>
          <p:cNvPicPr preferRelativeResize="0"/>
          <p:nvPr/>
        </p:nvPicPr>
        <p:blipFill>
          <a:blip r:embed="rId6">
            <a:alphaModFix/>
          </a:blip>
          <a:stretch>
            <a:fillRect/>
          </a:stretch>
        </p:blipFill>
        <p:spPr>
          <a:xfrm>
            <a:off x="7409725" y="3714213"/>
            <a:ext cx="1270775" cy="1270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54"/>
          <p:cNvSpPr txBox="1"/>
          <p:nvPr/>
        </p:nvSpPr>
        <p:spPr>
          <a:xfrm>
            <a:off x="577200" y="1666900"/>
            <a:ext cx="7989600" cy="257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lt1"/>
              </a:buClr>
              <a:buSzPts val="2100"/>
              <a:buFont typeface="Arial"/>
              <a:buChar char="•"/>
            </a:pPr>
            <a:r>
              <a:rPr b="1" lang="en" sz="2100">
                <a:solidFill>
                  <a:schemeClr val="lt1"/>
                </a:solidFill>
                <a:latin typeface="Quicksand"/>
                <a:ea typeface="Quicksand"/>
                <a:cs typeface="Quicksand"/>
                <a:sym typeface="Quicksand"/>
              </a:rPr>
              <a:t>What motivates hackers?</a:t>
            </a:r>
            <a:endParaRPr b="1" sz="2100">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t/>
            </a:r>
            <a:endParaRPr b="1" sz="2100">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rPr b="1" lang="en" sz="2100" u="sng">
                <a:solidFill>
                  <a:schemeClr val="lt1"/>
                </a:solidFill>
                <a:latin typeface="Quicksand"/>
                <a:ea typeface="Quicksand"/>
                <a:cs typeface="Quicksand"/>
                <a:sym typeface="Quicksand"/>
              </a:rPr>
              <a:t>ACTIVITY</a:t>
            </a:r>
            <a:endParaRPr b="1" sz="2100" u="sng">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rPr b="1" lang="en" sz="2100">
                <a:solidFill>
                  <a:schemeClr val="lt1"/>
                </a:solidFill>
                <a:latin typeface="Quicksand"/>
                <a:ea typeface="Quicksand"/>
                <a:cs typeface="Quicksand"/>
                <a:sym typeface="Quicksand"/>
              </a:rPr>
              <a:t>What company you’re hacking</a:t>
            </a:r>
            <a:endParaRPr b="1" sz="2100">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rPr b="1" lang="en" sz="2100">
                <a:solidFill>
                  <a:schemeClr val="lt1"/>
                </a:solidFill>
                <a:latin typeface="Quicksand"/>
                <a:ea typeface="Quicksand"/>
                <a:cs typeface="Quicksand"/>
                <a:sym typeface="Quicksand"/>
              </a:rPr>
              <a:t>What data are you’re getting</a:t>
            </a:r>
            <a:endParaRPr b="1" sz="2100">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rPr b="1" lang="en" sz="2100">
                <a:solidFill>
                  <a:schemeClr val="lt1"/>
                </a:solidFill>
                <a:latin typeface="Quicksand"/>
                <a:ea typeface="Quicksand"/>
                <a:cs typeface="Quicksand"/>
                <a:sym typeface="Quicksand"/>
              </a:rPr>
              <a:t>The type of malware/hacking strategy</a:t>
            </a:r>
            <a:endParaRPr b="1" sz="2100">
              <a:solidFill>
                <a:schemeClr val="lt1"/>
              </a:solidFill>
              <a:latin typeface="Quicksand"/>
              <a:ea typeface="Quicksand"/>
              <a:cs typeface="Quicksand"/>
              <a:sym typeface="Quicksand"/>
            </a:endParaRPr>
          </a:p>
          <a:p>
            <a:pPr indent="0" lvl="0" marL="0" marR="0" rtl="0" algn="l">
              <a:lnSpc>
                <a:spcPct val="90000"/>
              </a:lnSpc>
              <a:spcBef>
                <a:spcPts val="0"/>
              </a:spcBef>
              <a:spcAft>
                <a:spcPts val="0"/>
              </a:spcAft>
              <a:buNone/>
            </a:pPr>
            <a:r>
              <a:rPr b="1" lang="en" sz="2100">
                <a:solidFill>
                  <a:schemeClr val="lt1"/>
                </a:solidFill>
                <a:latin typeface="Quicksand"/>
                <a:ea typeface="Quicksand"/>
                <a:cs typeface="Quicksand"/>
                <a:sym typeface="Quicksand"/>
              </a:rPr>
              <a:t>Name your malware</a:t>
            </a:r>
            <a:endParaRPr b="1" sz="2100">
              <a:solidFill>
                <a:schemeClr val="lt1"/>
              </a:solidFill>
              <a:latin typeface="Quicksand"/>
              <a:ea typeface="Quicksand"/>
              <a:cs typeface="Quicksand"/>
              <a:sym typeface="Quicksand"/>
            </a:endParaRPr>
          </a:p>
        </p:txBody>
      </p:sp>
      <p:sp>
        <p:nvSpPr>
          <p:cNvPr id="295" name="Google Shape;295;p54"/>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think like a hacker</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55"/>
          <p:cNvSpPr txBox="1"/>
          <p:nvPr/>
        </p:nvSpPr>
        <p:spPr>
          <a:xfrm>
            <a:off x="1690594" y="1391025"/>
            <a:ext cx="5778600" cy="2146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6000">
                <a:solidFill>
                  <a:schemeClr val="lt1"/>
                </a:solidFill>
                <a:latin typeface="Quicksand"/>
                <a:ea typeface="Quicksand"/>
                <a:cs typeface="Quicksand"/>
                <a:sym typeface="Quicksand"/>
              </a:rPr>
              <a:t>risk management</a:t>
            </a:r>
            <a:endParaRPr sz="6000"/>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