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9" r:id="rId3"/>
    <p:sldMasterId id="2147483680" r:id="rId4"/>
    <p:sldMasterId id="214748368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embeddedFontLst>
    <p:embeddedFont>
      <p:font typeface="Proxima Nova"/>
      <p:regular r:id="rId16"/>
      <p:bold r:id="rId17"/>
      <p:italic r:id="rId18"/>
      <p:boldItalic r:id="rId19"/>
    </p:embeddedFont>
    <p:embeddedFont>
      <p:font typeface="Quicksand"/>
      <p:regular r:id="rId20"/>
      <p:bold r:id="rId21"/>
    </p:embeddedFont>
    <p:embeddedFont>
      <p:font typeface="Alfa Slab One"/>
      <p:regular r:id="rId22"/>
    </p:embeddedFont>
    <p:embeddedFont>
      <p:font typeface="Comfortaa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Quicksand-regular.fntdata"/><Relationship Id="rId11" Type="http://schemas.openxmlformats.org/officeDocument/2006/relationships/slide" Target="slides/slide5.xml"/><Relationship Id="rId22" Type="http://schemas.openxmlformats.org/officeDocument/2006/relationships/font" Target="fonts/AlfaSlabOne-regular.fntdata"/><Relationship Id="rId10" Type="http://schemas.openxmlformats.org/officeDocument/2006/relationships/slide" Target="slides/slide4.xml"/><Relationship Id="rId21" Type="http://schemas.openxmlformats.org/officeDocument/2006/relationships/font" Target="fonts/Quicksand-bold.fntdata"/><Relationship Id="rId13" Type="http://schemas.openxmlformats.org/officeDocument/2006/relationships/slide" Target="slides/slide7.xml"/><Relationship Id="rId24" Type="http://schemas.openxmlformats.org/officeDocument/2006/relationships/font" Target="fonts/Comfortaa-bold.fntdata"/><Relationship Id="rId12" Type="http://schemas.openxmlformats.org/officeDocument/2006/relationships/slide" Target="slides/slide6.xml"/><Relationship Id="rId23" Type="http://schemas.openxmlformats.org/officeDocument/2006/relationships/font" Target="fonts/Comfortaa-regular.fntdata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ProximaNova-bold.fntdata"/><Relationship Id="rId16" Type="http://schemas.openxmlformats.org/officeDocument/2006/relationships/font" Target="fonts/ProximaNova-regular.fntdata"/><Relationship Id="rId5" Type="http://schemas.openxmlformats.org/officeDocument/2006/relationships/slideMaster" Target="slideMasters/slideMaster3.xml"/><Relationship Id="rId19" Type="http://schemas.openxmlformats.org/officeDocument/2006/relationships/font" Target="fonts/ProximaNova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ProximaNova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9b7f1be6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9b7f1be6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9b7f1be6b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9b7f1be6b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9b7f1be6b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9b7f1be6b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9b7f1be6b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9b7f1be6b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9b7f1be6b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9b7f1be6b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9b7f1be6b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9b7f1be6b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9b7f1be6b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9b7f1be6b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9b7f1be6b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9b7f1be6b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9b7df2de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9b7df2de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Relationship Id="rId3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Relationship Id="rId3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rgbClr val="102269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" name="Google Shape;58;p14"/>
          <p:cNvSpPr txBox="1"/>
          <p:nvPr/>
        </p:nvSpPr>
        <p:spPr>
          <a:xfrm>
            <a:off x="-1306779" y="577310"/>
            <a:ext cx="8280000" cy="41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5000" u="none" cap="none" strike="noStrike">
                <a:solidFill>
                  <a:srgbClr val="EE6D2F"/>
                </a:solidFill>
                <a:latin typeface="Quicksand"/>
                <a:ea typeface="Quicksand"/>
                <a:cs typeface="Quicksand"/>
                <a:sym typeface="Quicksand"/>
              </a:rPr>
              <a:t>welcome to</a:t>
            </a:r>
            <a:endParaRPr sz="5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000" u="none" cap="none" strike="noStrike">
              <a:solidFill>
                <a:srgbClr val="EE6D2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000" u="none" cap="none" strike="noStrike">
              <a:solidFill>
                <a:srgbClr val="EE6D2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000" u="none" cap="none" strike="noStrike">
              <a:solidFill>
                <a:srgbClr val="EE6D2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5249" y="32974"/>
            <a:ext cx="4772749" cy="477274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-135956" y="3351516"/>
            <a:ext cx="6096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5000" u="none" cap="none" strike="noStrike">
                <a:solidFill>
                  <a:srgbClr val="EE6D2F"/>
                </a:solidFill>
                <a:latin typeface="Quicksand"/>
                <a:ea typeface="Quicksand"/>
                <a:cs typeface="Quicksand"/>
                <a:sym typeface="Quicksand"/>
              </a:rPr>
              <a:t>please check-in</a:t>
            </a:r>
            <a:endParaRPr sz="5000"/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88650" y="805900"/>
            <a:ext cx="2479076" cy="247907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5831900" y="3284976"/>
            <a:ext cx="4868400" cy="3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000" u="none" cap="none" strike="noStrike">
                <a:solidFill>
                  <a:srgbClr val="FFFF00"/>
                </a:solidFill>
                <a:latin typeface="Quicksand"/>
                <a:ea typeface="Quicksand"/>
                <a:cs typeface="Quicksand"/>
                <a:sym typeface="Quicksand"/>
              </a:rPr>
              <a:t>gatortechuf.com</a:t>
            </a:r>
            <a:endParaRPr b="1" sz="3000">
              <a:solidFill>
                <a:srgbClr val="FFFF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rgbClr val="05F2D0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311700" y="1618550"/>
            <a:ext cx="8520600" cy="3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22569"/>
              </a:solidFill>
            </a:endParaRPr>
          </a:p>
        </p:txBody>
      </p:sp>
      <p:sp>
        <p:nvSpPr>
          <p:cNvPr id="65" name="Google Shape;65;p15"/>
          <p:cNvSpPr txBox="1"/>
          <p:nvPr/>
        </p:nvSpPr>
        <p:spPr>
          <a:xfrm>
            <a:off x="191150" y="163750"/>
            <a:ext cx="8520600" cy="11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announcements</a:t>
            </a:r>
            <a:endParaRPr b="1" sz="7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66" name="Google Shape;66;p15"/>
          <p:cNvCxnSpPr/>
          <p:nvPr/>
        </p:nvCxnSpPr>
        <p:spPr>
          <a:xfrm flipH="1" rot="10800000">
            <a:off x="431100" y="1334925"/>
            <a:ext cx="8310000" cy="27600"/>
          </a:xfrm>
          <a:prstGeom prst="straightConnector1">
            <a:avLst/>
          </a:prstGeom>
          <a:noFill/>
          <a:ln cap="flat" cmpd="sng" w="76200">
            <a:solidFill>
              <a:srgbClr val="EE6D2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rgbClr val="EE6D2F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0376" y="-255800"/>
            <a:ext cx="8435725" cy="44155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6"/>
          <p:cNvSpPr/>
          <p:nvPr/>
        </p:nvSpPr>
        <p:spPr>
          <a:xfrm>
            <a:off x="296439" y="3916853"/>
            <a:ext cx="8556000" cy="9873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solidFill>
          <a:srgbClr val="EE6D2F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78800" y="70315"/>
            <a:ext cx="9144000" cy="5143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rgbClr val="EE6D2F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/>
          <p:nvPr/>
        </p:nvSpPr>
        <p:spPr>
          <a:xfrm>
            <a:off x="765810" y="297180"/>
            <a:ext cx="7520700" cy="10722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content</a:t>
            </a:r>
            <a:endParaRPr sz="110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bg>
      <p:bgPr>
        <a:solidFill>
          <a:srgbClr val="EE6D2F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925" y="185575"/>
            <a:ext cx="8938253" cy="467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rgbClr val="EE6D2F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/>
          <p:nvPr/>
        </p:nvSpPr>
        <p:spPr>
          <a:xfrm>
            <a:off x="228600" y="1614173"/>
            <a:ext cx="2712900" cy="31920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20"/>
          <p:cNvSpPr/>
          <p:nvPr/>
        </p:nvSpPr>
        <p:spPr>
          <a:xfrm>
            <a:off x="3247225" y="1614173"/>
            <a:ext cx="2712900" cy="31920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20"/>
          <p:cNvSpPr/>
          <p:nvPr/>
        </p:nvSpPr>
        <p:spPr>
          <a:xfrm>
            <a:off x="6265825" y="1614173"/>
            <a:ext cx="2712900" cy="31920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20"/>
          <p:cNvSpPr txBox="1"/>
          <p:nvPr/>
        </p:nvSpPr>
        <p:spPr>
          <a:xfrm>
            <a:off x="1526797" y="256619"/>
            <a:ext cx="72813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this week in tech…</a:t>
            </a:r>
            <a:endParaRPr sz="550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21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84" name="Google Shape;84;p21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5" name="Google Shape;85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rgbClr val="EE6D2F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/>
        </p:nvSpPr>
        <p:spPr>
          <a:xfrm>
            <a:off x="628650" y="37504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Quicksand"/>
              <a:buNone/>
            </a:pPr>
            <a:r>
              <a:rPr b="1" i="0" lang="en" sz="54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connect with us</a:t>
            </a:r>
            <a:endParaRPr/>
          </a:p>
        </p:txBody>
      </p:sp>
      <p:sp>
        <p:nvSpPr>
          <p:cNvPr id="88" name="Google Shape;88;p22"/>
          <p:cNvSpPr txBox="1"/>
          <p:nvPr/>
        </p:nvSpPr>
        <p:spPr>
          <a:xfrm>
            <a:off x="434348" y="1417510"/>
            <a:ext cx="4149900" cy="168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en"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visit gatortechuf.com to join</a:t>
            </a:r>
            <a:r>
              <a:rPr b="1" i="0" lang="en" sz="24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 our slack workspace or the email list. </a:t>
            </a:r>
            <a:endParaRPr/>
          </a:p>
        </p:txBody>
      </p:sp>
      <p:cxnSp>
        <p:nvCxnSpPr>
          <p:cNvPr id="89" name="Google Shape;89;p22"/>
          <p:cNvCxnSpPr/>
          <p:nvPr/>
        </p:nvCxnSpPr>
        <p:spPr>
          <a:xfrm>
            <a:off x="434340" y="1300639"/>
            <a:ext cx="8298300" cy="0"/>
          </a:xfrm>
          <a:prstGeom prst="straightConnector1">
            <a:avLst/>
          </a:prstGeom>
          <a:noFill/>
          <a:ln cap="flat" cmpd="sng" w="762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" name="Google Shape;90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14899" y="2007623"/>
            <a:ext cx="3976538" cy="3976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5511" y="3034743"/>
            <a:ext cx="1335038" cy="1335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29400" y="2855743"/>
            <a:ext cx="1763700" cy="176368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2"/>
          <p:cNvSpPr txBox="1"/>
          <p:nvPr/>
        </p:nvSpPr>
        <p:spPr>
          <a:xfrm>
            <a:off x="2808450" y="4192525"/>
            <a:ext cx="1451400" cy="8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gatortechuf@gmail.com</a:t>
            </a:r>
            <a:endParaRPr b="1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4" name="Google Shape;94;p22"/>
          <p:cNvSpPr txBox="1"/>
          <p:nvPr/>
        </p:nvSpPr>
        <p:spPr>
          <a:xfrm>
            <a:off x="5802625" y="3959650"/>
            <a:ext cx="30888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@</a:t>
            </a:r>
            <a:r>
              <a:rPr b="1" lang="en" sz="2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GATORTECH UF</a:t>
            </a:r>
            <a:endParaRPr b="1" sz="2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5" name="Google Shape;95;p22"/>
          <p:cNvSpPr txBox="1"/>
          <p:nvPr/>
        </p:nvSpPr>
        <p:spPr>
          <a:xfrm>
            <a:off x="671263" y="4291875"/>
            <a:ext cx="12435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gatortechuf.slack.com</a:t>
            </a:r>
            <a:endParaRPr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6" name="Google Shape;96;p22"/>
          <p:cNvSpPr/>
          <p:nvPr/>
        </p:nvSpPr>
        <p:spPr>
          <a:xfrm>
            <a:off x="5049100" y="3898000"/>
            <a:ext cx="695700" cy="695700"/>
          </a:xfrm>
          <a:prstGeom prst="ellipse">
            <a:avLst/>
          </a:prstGeom>
          <a:solidFill>
            <a:srgbClr val="17E7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EE6D2F"/>
                </a:solidFill>
                <a:latin typeface="Quicksand"/>
                <a:ea typeface="Quicksand"/>
                <a:cs typeface="Quicksand"/>
                <a:sym typeface="Quicksand"/>
              </a:rPr>
              <a:t>in</a:t>
            </a:r>
            <a:endParaRPr b="1" sz="2600">
              <a:solidFill>
                <a:srgbClr val="EE6D2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rgbClr val="EE6D2F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/>
        </p:nvSpPr>
        <p:spPr>
          <a:xfrm>
            <a:off x="628650" y="37504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Quicksand"/>
              <a:buNone/>
            </a:pPr>
            <a:r>
              <a:rPr b="1" i="0" lang="en" sz="54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connect with us</a:t>
            </a:r>
            <a:endParaRPr/>
          </a:p>
        </p:txBody>
      </p:sp>
      <p:sp>
        <p:nvSpPr>
          <p:cNvPr id="99" name="Google Shape;99;p23"/>
          <p:cNvSpPr txBox="1"/>
          <p:nvPr/>
        </p:nvSpPr>
        <p:spPr>
          <a:xfrm>
            <a:off x="422173" y="1568322"/>
            <a:ext cx="4149900" cy="16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See Jenny - VP of Membership -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for help getting on slack or the email list. </a:t>
            </a:r>
            <a:endParaRPr/>
          </a:p>
        </p:txBody>
      </p:sp>
      <p:cxnSp>
        <p:nvCxnSpPr>
          <p:cNvPr id="100" name="Google Shape;100;p23"/>
          <p:cNvCxnSpPr/>
          <p:nvPr/>
        </p:nvCxnSpPr>
        <p:spPr>
          <a:xfrm>
            <a:off x="434340" y="1300639"/>
            <a:ext cx="8298300" cy="0"/>
          </a:xfrm>
          <a:prstGeom prst="straightConnector1">
            <a:avLst/>
          </a:prstGeom>
          <a:noFill/>
          <a:ln cap="flat" cmpd="sng" w="762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" name="Google Shape;101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14899" y="2007623"/>
            <a:ext cx="3976538" cy="3976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2648" y="3367055"/>
            <a:ext cx="1335038" cy="1335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68838" y="3203418"/>
            <a:ext cx="1763700" cy="1763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rgbClr val="102269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4"/>
          <p:cNvPicPr preferRelativeResize="0"/>
          <p:nvPr/>
        </p:nvPicPr>
        <p:blipFill rotWithShape="1">
          <a:blip r:embed="rId2">
            <a:alphaModFix amt="30000"/>
          </a:blip>
          <a:srcRect b="0" l="0" r="-5674" t="0"/>
          <a:stretch/>
        </p:blipFill>
        <p:spPr>
          <a:xfrm>
            <a:off x="-271067" y="242486"/>
            <a:ext cx="10141829" cy="444381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4"/>
          <p:cNvSpPr/>
          <p:nvPr/>
        </p:nvSpPr>
        <p:spPr>
          <a:xfrm>
            <a:off x="1593073" y="1359188"/>
            <a:ext cx="5990400" cy="2403600"/>
          </a:xfrm>
          <a:prstGeom prst="roundRect">
            <a:avLst>
              <a:gd fmla="val 16667" name="adj"/>
            </a:avLst>
          </a:prstGeom>
          <a:solidFill>
            <a:srgbClr val="102269"/>
          </a:solidFill>
          <a:ln cap="flat" cmpd="sng" w="12700">
            <a:solidFill>
              <a:srgbClr val="1022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rgbClr val="102269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26"/>
          <p:cNvGrpSpPr/>
          <p:nvPr/>
        </p:nvGrpSpPr>
        <p:grpSpPr>
          <a:xfrm>
            <a:off x="508196" y="-152401"/>
            <a:ext cx="8280000" cy="4772749"/>
            <a:chOff x="431996" y="-1"/>
            <a:chExt cx="8280000" cy="4772749"/>
          </a:xfrm>
        </p:grpSpPr>
        <p:sp>
          <p:nvSpPr>
            <p:cNvPr id="113" name="Google Shape;113;p26"/>
            <p:cNvSpPr txBox="1"/>
            <p:nvPr/>
          </p:nvSpPr>
          <p:spPr>
            <a:xfrm>
              <a:off x="431996" y="494260"/>
              <a:ext cx="8280000" cy="415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5000" u="none" cap="none" strike="noStrike">
                  <a:solidFill>
                    <a:srgbClr val="EE6D2F"/>
                  </a:solidFill>
                  <a:latin typeface="Quicksand"/>
                  <a:ea typeface="Quicksand"/>
                  <a:cs typeface="Quicksand"/>
                  <a:sym typeface="Quicksand"/>
                </a:rPr>
                <a:t>welcome to</a:t>
              </a:r>
              <a:endParaRPr sz="5000"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5000" u="none" cap="none" strike="noStrike">
                <a:solidFill>
                  <a:srgbClr val="EE6D2F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5000" u="none" cap="none" strike="noStrike">
                <a:solidFill>
                  <a:srgbClr val="EE6D2F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5000" u="none" cap="none" strike="noStrike">
                <a:solidFill>
                  <a:srgbClr val="EE6D2F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pic>
          <p:nvPicPr>
            <p:cNvPr id="114" name="Google Shape;114;p2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185624" y="-1"/>
              <a:ext cx="4772749" cy="47727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" name="Google Shape;115;p26"/>
            <p:cNvSpPr/>
            <p:nvPr/>
          </p:nvSpPr>
          <p:spPr>
            <a:xfrm>
              <a:off x="1523994" y="3537091"/>
              <a:ext cx="60960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800">
                  <a:solidFill>
                    <a:srgbClr val="EE6D2F"/>
                  </a:solidFill>
                  <a:latin typeface="Quicksand"/>
                  <a:ea typeface="Quicksand"/>
                  <a:cs typeface="Quicksand"/>
                  <a:sym typeface="Quicksand"/>
                </a:rPr>
                <a:t>if it’s your first time</a:t>
              </a:r>
              <a:endParaRPr b="1" sz="2800">
                <a:solidFill>
                  <a:srgbClr val="EE6D2F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5000" u="none" cap="none" strike="noStrike">
                  <a:solidFill>
                    <a:srgbClr val="EE6D2F"/>
                  </a:solidFill>
                  <a:latin typeface="Quicksand"/>
                  <a:ea typeface="Quicksand"/>
                  <a:cs typeface="Quicksand"/>
                  <a:sym typeface="Quicksand"/>
                </a:rPr>
                <a:t>please check-in</a:t>
              </a:r>
              <a:endParaRPr sz="5000"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rgbClr val="05F2D0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7"/>
          <p:cNvSpPr txBox="1"/>
          <p:nvPr/>
        </p:nvSpPr>
        <p:spPr>
          <a:xfrm>
            <a:off x="311700" y="1618550"/>
            <a:ext cx="8520600" cy="3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22569"/>
              </a:solidFill>
            </a:endParaRPr>
          </a:p>
        </p:txBody>
      </p:sp>
      <p:sp>
        <p:nvSpPr>
          <p:cNvPr id="118" name="Google Shape;118;p27"/>
          <p:cNvSpPr txBox="1"/>
          <p:nvPr/>
        </p:nvSpPr>
        <p:spPr>
          <a:xfrm>
            <a:off x="191150" y="163750"/>
            <a:ext cx="8520600" cy="11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announcements</a:t>
            </a:r>
            <a:endParaRPr b="1" sz="7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119" name="Google Shape;119;p27"/>
          <p:cNvCxnSpPr/>
          <p:nvPr/>
        </p:nvCxnSpPr>
        <p:spPr>
          <a:xfrm flipH="1" rot="10800000">
            <a:off x="431100" y="1334925"/>
            <a:ext cx="8310000" cy="27600"/>
          </a:xfrm>
          <a:prstGeom prst="straightConnector1">
            <a:avLst/>
          </a:prstGeom>
          <a:noFill/>
          <a:ln cap="flat" cmpd="sng" w="76200">
            <a:solidFill>
              <a:srgbClr val="EE6D2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rgbClr val="EE6D2F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0376" y="-255800"/>
            <a:ext cx="8435725" cy="441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8"/>
          <p:cNvSpPr/>
          <p:nvPr/>
        </p:nvSpPr>
        <p:spPr>
          <a:xfrm>
            <a:off x="296439" y="3916853"/>
            <a:ext cx="8556000" cy="9873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solidFill>
          <a:srgbClr val="EE6D2F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0" y="-152400"/>
            <a:ext cx="8602131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rgbClr val="EE6D2F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0"/>
          <p:cNvSpPr/>
          <p:nvPr/>
        </p:nvSpPr>
        <p:spPr>
          <a:xfrm>
            <a:off x="765810" y="297180"/>
            <a:ext cx="7520700" cy="10722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content</a:t>
            </a:r>
            <a:endParaRPr sz="110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bg>
      <p:bgPr>
        <a:solidFill>
          <a:srgbClr val="EE6D2F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925" y="185575"/>
            <a:ext cx="8938253" cy="467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rgbClr val="EE6D2F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2"/>
          <p:cNvSpPr/>
          <p:nvPr/>
        </p:nvSpPr>
        <p:spPr>
          <a:xfrm>
            <a:off x="228600" y="1614173"/>
            <a:ext cx="2712900" cy="31920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2"/>
          <p:cNvSpPr/>
          <p:nvPr/>
        </p:nvSpPr>
        <p:spPr>
          <a:xfrm>
            <a:off x="3247225" y="1614173"/>
            <a:ext cx="2712900" cy="31920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2"/>
          <p:cNvSpPr/>
          <p:nvPr/>
        </p:nvSpPr>
        <p:spPr>
          <a:xfrm>
            <a:off x="6265825" y="1614173"/>
            <a:ext cx="2712900" cy="31920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2"/>
          <p:cNvSpPr txBox="1"/>
          <p:nvPr/>
        </p:nvSpPr>
        <p:spPr>
          <a:xfrm>
            <a:off x="1526797" y="256619"/>
            <a:ext cx="72813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this week in tech…</a:t>
            </a:r>
            <a:endParaRPr sz="55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rgbClr val="EE6D2F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3"/>
          <p:cNvSpPr txBox="1"/>
          <p:nvPr/>
        </p:nvSpPr>
        <p:spPr>
          <a:xfrm>
            <a:off x="628650" y="37504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Quicksand"/>
              <a:buNone/>
            </a:pPr>
            <a:r>
              <a:rPr b="1" i="0" lang="en" sz="54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connect with us</a:t>
            </a:r>
            <a:endParaRPr/>
          </a:p>
        </p:txBody>
      </p:sp>
      <p:sp>
        <p:nvSpPr>
          <p:cNvPr id="136" name="Google Shape;136;p33"/>
          <p:cNvSpPr txBox="1"/>
          <p:nvPr/>
        </p:nvSpPr>
        <p:spPr>
          <a:xfrm>
            <a:off x="434350" y="1489450"/>
            <a:ext cx="4196700" cy="15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en"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Visit gatortechuf.com to get</a:t>
            </a:r>
            <a:r>
              <a:rPr b="1" i="0" lang="en" sz="24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 on our slack workspace</a:t>
            </a:r>
            <a:r>
              <a:rPr b="1" lang="en"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 and newsletter</a:t>
            </a:r>
            <a:endParaRPr/>
          </a:p>
        </p:txBody>
      </p:sp>
      <p:cxnSp>
        <p:nvCxnSpPr>
          <p:cNvPr id="137" name="Google Shape;137;p33"/>
          <p:cNvCxnSpPr/>
          <p:nvPr/>
        </p:nvCxnSpPr>
        <p:spPr>
          <a:xfrm>
            <a:off x="434340" y="1300639"/>
            <a:ext cx="8298300" cy="0"/>
          </a:xfrm>
          <a:prstGeom prst="straightConnector1">
            <a:avLst/>
          </a:prstGeom>
          <a:noFill/>
          <a:ln cap="flat" cmpd="sng" w="762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8" name="Google Shape;138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14899" y="2007623"/>
            <a:ext cx="3976538" cy="3976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911" y="3034743"/>
            <a:ext cx="1335038" cy="1335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59800" y="2855743"/>
            <a:ext cx="1763700" cy="176368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3"/>
          <p:cNvSpPr txBox="1"/>
          <p:nvPr/>
        </p:nvSpPr>
        <p:spPr>
          <a:xfrm>
            <a:off x="2938850" y="4192525"/>
            <a:ext cx="1451400" cy="8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gatortechuf@gmail.com</a:t>
            </a:r>
            <a:endParaRPr b="1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42" name="Google Shape;142;p33"/>
          <p:cNvSpPr txBox="1"/>
          <p:nvPr/>
        </p:nvSpPr>
        <p:spPr>
          <a:xfrm>
            <a:off x="5802625" y="3959650"/>
            <a:ext cx="30888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@</a:t>
            </a:r>
            <a:r>
              <a:rPr b="1" lang="en" sz="2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GATORTECH UF</a:t>
            </a:r>
            <a:endParaRPr b="1" sz="2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43" name="Google Shape;143;p33"/>
          <p:cNvSpPr txBox="1"/>
          <p:nvPr/>
        </p:nvSpPr>
        <p:spPr>
          <a:xfrm>
            <a:off x="801663" y="4291875"/>
            <a:ext cx="12435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gatortechuf.slack.com</a:t>
            </a:r>
            <a:endParaRPr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44" name="Google Shape;144;p33"/>
          <p:cNvSpPr/>
          <p:nvPr/>
        </p:nvSpPr>
        <p:spPr>
          <a:xfrm>
            <a:off x="5049100" y="3898000"/>
            <a:ext cx="695700" cy="695700"/>
          </a:xfrm>
          <a:prstGeom prst="ellipse">
            <a:avLst/>
          </a:prstGeom>
          <a:solidFill>
            <a:srgbClr val="17E7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EE6D2F"/>
                </a:solidFill>
                <a:latin typeface="Quicksand"/>
                <a:ea typeface="Quicksand"/>
                <a:cs typeface="Quicksand"/>
                <a:sym typeface="Quicksand"/>
              </a:rPr>
              <a:t>in</a:t>
            </a:r>
            <a:endParaRPr b="1" sz="2600">
              <a:solidFill>
                <a:srgbClr val="EE6D2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rgbClr val="102269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4"/>
          <p:cNvPicPr preferRelativeResize="0"/>
          <p:nvPr/>
        </p:nvPicPr>
        <p:blipFill rotWithShape="1">
          <a:blip r:embed="rId2">
            <a:alphaModFix amt="30000"/>
          </a:blip>
          <a:srcRect b="0" l="0" r="-5674" t="0"/>
          <a:stretch/>
        </p:blipFill>
        <p:spPr>
          <a:xfrm>
            <a:off x="-271067" y="242486"/>
            <a:ext cx="10141829" cy="444381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34"/>
          <p:cNvSpPr/>
          <p:nvPr/>
        </p:nvSpPr>
        <p:spPr>
          <a:xfrm>
            <a:off x="1593073" y="1359188"/>
            <a:ext cx="5990400" cy="2403600"/>
          </a:xfrm>
          <a:prstGeom prst="roundRect">
            <a:avLst>
              <a:gd fmla="val 16667" name="adj"/>
            </a:avLst>
          </a:prstGeom>
          <a:solidFill>
            <a:srgbClr val="102269"/>
          </a:solidFill>
          <a:ln cap="flat" cmpd="sng" w="12700">
            <a:solidFill>
              <a:srgbClr val="1022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ameday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Quicksand"/>
              <a:buNone/>
              <a:defRPr b="1" sz="30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Quicksand"/>
              <a:buNone/>
              <a:defRPr b="1" sz="30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Quicksand"/>
              <a:buNone/>
              <a:defRPr b="1" sz="30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Quicksand"/>
              <a:buNone/>
              <a:defRPr b="1" sz="30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Quicksand"/>
              <a:buNone/>
              <a:defRPr b="1" sz="30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Quicksand"/>
              <a:buNone/>
              <a:defRPr b="1" sz="30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Quicksand"/>
              <a:buNone/>
              <a:defRPr b="1" sz="30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Quicksand"/>
              <a:buNone/>
              <a:defRPr b="1" sz="30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Quicksand"/>
              <a:buNone/>
              <a:defRPr b="1" sz="30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C8A"/>
              </a:buClr>
              <a:buSzPts val="1800"/>
              <a:buFont typeface="Quicksand"/>
              <a:buChar char="●"/>
              <a:defRPr sz="1800">
                <a:solidFill>
                  <a:srgbClr val="094C8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4C8A"/>
              </a:buClr>
              <a:buSzPts val="1400"/>
              <a:buFont typeface="Quicksand"/>
              <a:buChar char="○"/>
              <a:defRPr>
                <a:solidFill>
                  <a:srgbClr val="094C8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4C8A"/>
              </a:buClr>
              <a:buSzPts val="1400"/>
              <a:buFont typeface="Quicksand"/>
              <a:buChar char="■"/>
              <a:defRPr>
                <a:solidFill>
                  <a:srgbClr val="094C8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4C8A"/>
              </a:buClr>
              <a:buSzPts val="1400"/>
              <a:buFont typeface="Quicksand"/>
              <a:buChar char="●"/>
              <a:defRPr>
                <a:solidFill>
                  <a:srgbClr val="094C8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4C8A"/>
              </a:buClr>
              <a:buSzPts val="1400"/>
              <a:buFont typeface="Quicksand"/>
              <a:buChar char="○"/>
              <a:defRPr>
                <a:solidFill>
                  <a:srgbClr val="094C8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4C8A"/>
              </a:buClr>
              <a:buSzPts val="1400"/>
              <a:buFont typeface="Quicksand"/>
              <a:buChar char="■"/>
              <a:defRPr>
                <a:solidFill>
                  <a:srgbClr val="094C8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4C8A"/>
              </a:buClr>
              <a:buSzPts val="1400"/>
              <a:buFont typeface="Quicksand"/>
              <a:buChar char="●"/>
              <a:defRPr>
                <a:solidFill>
                  <a:srgbClr val="094C8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4C8A"/>
              </a:buClr>
              <a:buSzPts val="1400"/>
              <a:buFont typeface="Quicksand"/>
              <a:buChar char="○"/>
              <a:defRPr>
                <a:solidFill>
                  <a:srgbClr val="094C8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94C8A"/>
              </a:buClr>
              <a:buSzPts val="1400"/>
              <a:buFont typeface="Quicksand"/>
              <a:buChar char="■"/>
              <a:defRPr>
                <a:solidFill>
                  <a:srgbClr val="094C8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ameday"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Quicksand"/>
              <a:buNone/>
              <a:defRPr b="1" sz="30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Quicksand"/>
              <a:buNone/>
              <a:defRPr b="1" sz="30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Quicksand"/>
              <a:buNone/>
              <a:defRPr b="1" sz="30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Quicksand"/>
              <a:buNone/>
              <a:defRPr b="1" sz="30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Quicksand"/>
              <a:buNone/>
              <a:defRPr b="1" sz="30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Quicksand"/>
              <a:buNone/>
              <a:defRPr b="1" sz="30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Quicksand"/>
              <a:buNone/>
              <a:defRPr b="1" sz="30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Quicksand"/>
              <a:buNone/>
              <a:defRPr b="1" sz="30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Quicksand"/>
              <a:buNone/>
              <a:defRPr b="1" sz="30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109" name="Google Shape;109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C8A"/>
              </a:buClr>
              <a:buSzPts val="1800"/>
              <a:buFont typeface="Quicksand"/>
              <a:buChar char="●"/>
              <a:defRPr sz="1800">
                <a:solidFill>
                  <a:srgbClr val="094C8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4C8A"/>
              </a:buClr>
              <a:buSzPts val="1400"/>
              <a:buFont typeface="Quicksand"/>
              <a:buChar char="○"/>
              <a:defRPr>
                <a:solidFill>
                  <a:srgbClr val="094C8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4C8A"/>
              </a:buClr>
              <a:buSzPts val="1400"/>
              <a:buFont typeface="Quicksand"/>
              <a:buChar char="■"/>
              <a:defRPr>
                <a:solidFill>
                  <a:srgbClr val="094C8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4C8A"/>
              </a:buClr>
              <a:buSzPts val="1400"/>
              <a:buFont typeface="Quicksand"/>
              <a:buChar char="●"/>
              <a:defRPr>
                <a:solidFill>
                  <a:srgbClr val="094C8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4C8A"/>
              </a:buClr>
              <a:buSzPts val="1400"/>
              <a:buFont typeface="Quicksand"/>
              <a:buChar char="○"/>
              <a:defRPr>
                <a:solidFill>
                  <a:srgbClr val="094C8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4C8A"/>
              </a:buClr>
              <a:buSzPts val="1400"/>
              <a:buFont typeface="Quicksand"/>
              <a:buChar char="■"/>
              <a:defRPr>
                <a:solidFill>
                  <a:srgbClr val="094C8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4C8A"/>
              </a:buClr>
              <a:buSzPts val="1400"/>
              <a:buFont typeface="Quicksand"/>
              <a:buChar char="●"/>
              <a:defRPr>
                <a:solidFill>
                  <a:srgbClr val="094C8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4C8A"/>
              </a:buClr>
              <a:buSzPts val="1400"/>
              <a:buFont typeface="Quicksand"/>
              <a:buChar char="○"/>
              <a:defRPr>
                <a:solidFill>
                  <a:srgbClr val="094C8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94C8A"/>
              </a:buClr>
              <a:buSzPts val="1400"/>
              <a:buFont typeface="Quicksand"/>
              <a:buChar char="■"/>
              <a:defRPr>
                <a:solidFill>
                  <a:srgbClr val="094C8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110" name="Google Shape;110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5"/>
          <p:cNvSpPr txBox="1"/>
          <p:nvPr/>
        </p:nvSpPr>
        <p:spPr>
          <a:xfrm>
            <a:off x="1690594" y="1391025"/>
            <a:ext cx="5778600" cy="214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8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</a:t>
            </a:r>
            <a:r>
              <a:rPr b="1" lang="en" sz="68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loud computing</a:t>
            </a: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6"/>
          <p:cNvSpPr/>
          <p:nvPr/>
        </p:nvSpPr>
        <p:spPr>
          <a:xfrm>
            <a:off x="765810" y="297180"/>
            <a:ext cx="7520700" cy="10722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w</a:t>
            </a:r>
            <a:r>
              <a:rPr b="1" lang="en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hat is cloud computing?</a:t>
            </a:r>
            <a:endParaRPr b="1" sz="4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58" name="Google Shape;158;p36"/>
          <p:cNvSpPr txBox="1"/>
          <p:nvPr/>
        </p:nvSpPr>
        <p:spPr>
          <a:xfrm>
            <a:off x="239250" y="1541700"/>
            <a:ext cx="4027200" cy="31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Traditional: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Files and software stored on local computer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Computations done on local computer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Requires large, upfront expense to purchase computers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Hosted by the company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59" name="Google Shape;159;p36"/>
          <p:cNvSpPr txBox="1"/>
          <p:nvPr/>
        </p:nvSpPr>
        <p:spPr>
          <a:xfrm>
            <a:off x="4631375" y="1541700"/>
            <a:ext cx="4027200" cy="3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Cloud Computing: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Files and software stored on a remote computer (server)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Computations done on the server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Pay as you go model if using a provider like Amazon Web Services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Hosted by a third party provider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7"/>
          <p:cNvSpPr/>
          <p:nvPr/>
        </p:nvSpPr>
        <p:spPr>
          <a:xfrm>
            <a:off x="765810" y="297180"/>
            <a:ext cx="7520700" cy="10722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</a:t>
            </a:r>
            <a:r>
              <a:rPr b="1" lang="en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ervice models</a:t>
            </a:r>
            <a:endParaRPr b="1" sz="4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5" name="Google Shape;165;p37"/>
          <p:cNvSpPr txBox="1"/>
          <p:nvPr/>
        </p:nvSpPr>
        <p:spPr>
          <a:xfrm>
            <a:off x="239250" y="1541700"/>
            <a:ext cx="4027200" cy="31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Software as a Service (SaaS)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○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Google Docs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Platform as a Service (PaaS)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○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Heroku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Infrastructure as a Service (IaaS)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○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DigitalOcean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8"/>
          <p:cNvSpPr/>
          <p:nvPr/>
        </p:nvSpPr>
        <p:spPr>
          <a:xfrm>
            <a:off x="765810" y="297180"/>
            <a:ext cx="7520700" cy="10722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p</a:t>
            </a:r>
            <a:r>
              <a:rPr b="1" lang="en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ros and cons of cloud</a:t>
            </a:r>
            <a:endParaRPr b="1" sz="4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1" name="Google Shape;171;p38"/>
          <p:cNvSpPr txBox="1"/>
          <p:nvPr/>
        </p:nvSpPr>
        <p:spPr>
          <a:xfrm>
            <a:off x="239250" y="1541700"/>
            <a:ext cx="4027200" cy="31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Pros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Cost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Pay as you go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Scales with your service level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No left over infrastructure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Reliability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High availability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Redundancy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Multiple physical locations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2" name="Google Shape;172;p38"/>
          <p:cNvSpPr txBox="1"/>
          <p:nvPr/>
        </p:nvSpPr>
        <p:spPr>
          <a:xfrm>
            <a:off x="4631375" y="1541700"/>
            <a:ext cx="4027200" cy="3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Cons: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Less control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If it does go down, the provider must deal with it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Security risks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Can become too expensive at certain levels</a:t>
            </a:r>
            <a:b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</a:b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9"/>
          <p:cNvSpPr/>
          <p:nvPr/>
        </p:nvSpPr>
        <p:spPr>
          <a:xfrm>
            <a:off x="765810" y="297180"/>
            <a:ext cx="7520700" cy="10722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</a:t>
            </a:r>
            <a:r>
              <a:rPr b="1" lang="en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ompanies that use cloud</a:t>
            </a:r>
            <a:endParaRPr b="1" sz="4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8" name="Google Shape;178;p39"/>
          <p:cNvSpPr txBox="1"/>
          <p:nvPr/>
        </p:nvSpPr>
        <p:spPr>
          <a:xfrm>
            <a:off x="239250" y="1541700"/>
            <a:ext cx="5768100" cy="31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CloudSploit tests AWS security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Moved to a “serverless” architecture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Event based, code only runs when it needs to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Huge cost savings by not paying for idle instances</a:t>
            </a:r>
            <a:b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</a:b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79" name="Google Shape;179;p39"/>
          <p:cNvPicPr preferRelativeResize="0"/>
          <p:nvPr/>
        </p:nvPicPr>
        <p:blipFill rotWithShape="1">
          <a:blip r:embed="rId3">
            <a:alphaModFix/>
          </a:blip>
          <a:srcRect b="15170" l="30890" r="30959" t="17166"/>
          <a:stretch/>
        </p:blipFill>
        <p:spPr>
          <a:xfrm>
            <a:off x="6833700" y="3325562"/>
            <a:ext cx="1347249" cy="125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7348" y="2139923"/>
            <a:ext cx="2373600" cy="62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06775" y="2921650"/>
            <a:ext cx="4233523" cy="238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0"/>
          <p:cNvSpPr/>
          <p:nvPr/>
        </p:nvSpPr>
        <p:spPr>
          <a:xfrm>
            <a:off x="765810" y="297180"/>
            <a:ext cx="7520700" cy="10722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companies that use cloud</a:t>
            </a:r>
            <a:endParaRPr b="1" sz="4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7" name="Google Shape;187;p40"/>
          <p:cNvSpPr txBox="1"/>
          <p:nvPr/>
        </p:nvSpPr>
        <p:spPr>
          <a:xfrm>
            <a:off x="239250" y="1541700"/>
            <a:ext cx="5768100" cy="31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Dropbox originally hosted files on Amazon S3 and metadata on internal servers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Grew too large for Amazon Web Services to be worth it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Invested in their own infrastructure</a:t>
            </a:r>
            <a:b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</a:b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88" name="Google Shape;18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7349" y="2580650"/>
            <a:ext cx="2280975" cy="2131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1"/>
          <p:cNvSpPr/>
          <p:nvPr/>
        </p:nvSpPr>
        <p:spPr>
          <a:xfrm>
            <a:off x="765810" y="297180"/>
            <a:ext cx="7520700" cy="10722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</a:t>
            </a:r>
            <a:r>
              <a:rPr b="1" lang="en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igrating to the cloud</a:t>
            </a:r>
            <a:endParaRPr b="1" sz="4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94" name="Google Shape;194;p41"/>
          <p:cNvSpPr txBox="1"/>
          <p:nvPr/>
        </p:nvSpPr>
        <p:spPr>
          <a:xfrm>
            <a:off x="239250" y="1369375"/>
            <a:ext cx="4027200" cy="31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Public Cloud: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AWS, Azure, Google Cloud Platform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Hardware maintained by a third party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Ongoing cost (operating expense)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Adjust capacity as needed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Requires a shift in techniques for development and operations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95" name="Google Shape;195;p41"/>
          <p:cNvSpPr txBox="1"/>
          <p:nvPr/>
        </p:nvSpPr>
        <p:spPr>
          <a:xfrm>
            <a:off x="4631375" y="1369375"/>
            <a:ext cx="4027200" cy="3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Private Cloud: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Internal infrastructure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Costly up front investment (capital expenditure)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Capacity is more or less fixed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Maintains status quo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2"/>
          <p:cNvSpPr/>
          <p:nvPr/>
        </p:nvSpPr>
        <p:spPr>
          <a:xfrm>
            <a:off x="765810" y="297180"/>
            <a:ext cx="7520700" cy="10722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</a:t>
            </a:r>
            <a:r>
              <a:rPr b="1" lang="en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igrating to the cloud</a:t>
            </a:r>
            <a:endParaRPr b="1" sz="4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01" name="Google Shape;201;p42"/>
          <p:cNvSpPr txBox="1"/>
          <p:nvPr/>
        </p:nvSpPr>
        <p:spPr>
          <a:xfrm>
            <a:off x="239250" y="1541700"/>
            <a:ext cx="5768100" cy="31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Hybrid Cloud</a:t>
            </a:r>
            <a:b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Merges private and public clouds</a:t>
            </a:r>
            <a:b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Slowly transition infrastructure to other tasks</a:t>
            </a:r>
            <a:b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Slowly transition software to be modular (microservices)</a:t>
            </a:r>
            <a:b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Can also help supplement existing infrastructure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