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Proxima Nova"/>
      <p:regular r:id="rId25"/>
      <p:bold r:id="rId26"/>
      <p:italic r:id="rId27"/>
      <p:boldItalic r:id="rId28"/>
    </p:embeddedFont>
    <p:embeddedFont>
      <p:font typeface="Quicksand"/>
      <p:bold r:id="rId29"/>
    </p:embeddedFont>
    <p:embeddedFont>
      <p:font typeface="Barlow"/>
      <p:regular r:id="rId30"/>
      <p:bold r:id="rId31"/>
      <p:italic r:id="rId32"/>
      <p:boldItalic r:id="rId33"/>
    </p:embeddedFont>
    <p:embeddedFont>
      <p:font typeface="Alfa Slab One"/>
      <p:regular r:id="rId34"/>
    </p:embeddedFont>
    <p:embeddedFont>
      <p:font typeface="Comfortaa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72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728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roximaNova-bold.fntdata"/><Relationship Id="rId25" Type="http://schemas.openxmlformats.org/officeDocument/2006/relationships/font" Target="fonts/ProximaNova-regular.fntdata"/><Relationship Id="rId28" Type="http://schemas.openxmlformats.org/officeDocument/2006/relationships/font" Target="fonts/ProximaNova-boldItalic.fntdata"/><Relationship Id="rId27" Type="http://schemas.openxmlformats.org/officeDocument/2006/relationships/font" Target="fonts/ProximaNov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Quicksan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Barlow-bold.fntdata"/><Relationship Id="rId30" Type="http://schemas.openxmlformats.org/officeDocument/2006/relationships/font" Target="fonts/Barlow-regular.fntdata"/><Relationship Id="rId11" Type="http://schemas.openxmlformats.org/officeDocument/2006/relationships/slide" Target="slides/slide6.xml"/><Relationship Id="rId33" Type="http://schemas.openxmlformats.org/officeDocument/2006/relationships/font" Target="fonts/Barlow-boldItalic.fntdata"/><Relationship Id="rId10" Type="http://schemas.openxmlformats.org/officeDocument/2006/relationships/slide" Target="slides/slide5.xml"/><Relationship Id="rId32" Type="http://schemas.openxmlformats.org/officeDocument/2006/relationships/font" Target="fonts/Barlow-italic.fntdata"/><Relationship Id="rId13" Type="http://schemas.openxmlformats.org/officeDocument/2006/relationships/slide" Target="slides/slide8.xml"/><Relationship Id="rId35" Type="http://schemas.openxmlformats.org/officeDocument/2006/relationships/font" Target="fonts/Comfortaa-regular.fntdata"/><Relationship Id="rId12" Type="http://schemas.openxmlformats.org/officeDocument/2006/relationships/slide" Target="slides/slide7.xml"/><Relationship Id="rId34" Type="http://schemas.openxmlformats.org/officeDocument/2006/relationships/font" Target="fonts/AlfaSlabOne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Comfortaa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lh.io/seasons/na-2019/events" TargetMode="External"/><Relationship Id="rId3" Type="http://schemas.openxmlformats.org/officeDocument/2006/relationships/hyperlink" Target="https://shellhacks.net/" TargetMode="External"/><Relationship Id="rId4" Type="http://schemas.openxmlformats.org/officeDocument/2006/relationships/hyperlink" Target="http://hackgsu.com/" TargetMode="External"/><Relationship Id="rId9" Type="http://schemas.openxmlformats.org/officeDocument/2006/relationships/hyperlink" Target="https://knighthacks.org/" TargetMode="External"/><Relationship Id="rId5" Type="http://schemas.openxmlformats.org/officeDocument/2006/relationships/hyperlink" Target="https://2018.hack.gt/" TargetMode="External"/><Relationship Id="rId6" Type="http://schemas.openxmlformats.org/officeDocument/2006/relationships/hyperlink" Target="https://hackfsu.com/" TargetMode="External"/><Relationship Id="rId7" Type="http://schemas.openxmlformats.org/officeDocument/2006/relationships/hyperlink" Target="https://2019.swamphacks.com/" TargetMode="External"/><Relationship Id="rId8" Type="http://schemas.openxmlformats.org/officeDocument/2006/relationships/hyperlink" Target="https://mangohacks.com/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earchdatamanagement.techtarget.com/definition/data-governance" TargetMode="External"/><Relationship Id="rId3" Type="http://schemas.openxmlformats.org/officeDocument/2006/relationships/hyperlink" Target="https://bi-survey.com/data-governance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6093874b9d_6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6093874b9d_6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what gatortech is.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3d48c4e94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3d48c4e94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533cfe22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533cfe22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533cfe22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533cfe22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533cfe22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533cfe22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3ac748455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63ac748455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f569ea26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f569ea26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60b50fcd2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60b50fcd2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0b50fcd2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60b50fcd2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63d48c4e94_6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63d48c4e94_6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6093874b9d_6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6093874b9d_6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7844021b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7844021b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to mentimeter for the polls.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Hackathons: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https://mlh.io/seasons/na-2019/events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ShellHacks: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https://shellhacks.net/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HackGSU: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http://hackgsu.com/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HackGT: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https://2018.hack.gt/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HackFSU: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https://hackfsu.com/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SwampHacks: </a:t>
            </a:r>
            <a:r>
              <a:rPr lang="en" u="sng">
                <a:solidFill>
                  <a:schemeClr val="hlink"/>
                </a:solidFill>
                <a:hlinkClick r:id="rId7"/>
              </a:rPr>
              <a:t>https://2019.swamphacks.com/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MangoHacks: </a:t>
            </a:r>
            <a:r>
              <a:rPr lang="en" u="sng">
                <a:solidFill>
                  <a:schemeClr val="hlink"/>
                </a:solidFill>
                <a:hlinkClick r:id="rId8"/>
              </a:rPr>
              <a:t>https://mangohacks.com/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KnightHacks: </a:t>
            </a:r>
            <a:r>
              <a:rPr lang="en" u="sng">
                <a:solidFill>
                  <a:schemeClr val="hlink"/>
                </a:solidFill>
                <a:hlinkClick r:id="rId9"/>
              </a:rPr>
              <a:t>https://knighthacks.org/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093874b9d_6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6093874b9d_6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47822ca6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47822ca6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47822ca6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47822ca6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093874b9d_6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093874b9d_6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63d48c4e9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63d48c4e9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https://searchdatamanagement.techtarget.com/definition/data-governance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https://bi-survey.com/data-governance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40731f5a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40731f5a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0b50fcd27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0b50fcd2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1996" y="-254926"/>
            <a:ext cx="8280000" cy="4772749"/>
            <a:chOff x="431996" y="42474"/>
            <a:chExt cx="8280000" cy="4772749"/>
          </a:xfrm>
        </p:grpSpPr>
        <p:sp>
          <p:nvSpPr>
            <p:cNvPr id="11" name="Google Shape;11;p2"/>
            <p:cNvSpPr txBox="1"/>
            <p:nvPr/>
          </p:nvSpPr>
          <p:spPr>
            <a:xfrm>
              <a:off x="431996" y="494260"/>
              <a:ext cx="8280000" cy="415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50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welcome to</a:t>
              </a:r>
              <a:endParaRPr sz="5000">
                <a:solidFill>
                  <a:srgbClr val="FFFFFF"/>
                </a:solidFill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5000" u="none" cap="none" strike="noStrik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5000" u="none" cap="none" strike="noStrik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5000" u="none" cap="none" strike="noStrik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pic>
          <p:nvPicPr>
            <p:cNvPr id="12" name="Google Shape;12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85624" y="42474"/>
              <a:ext cx="4772749" cy="4772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3;p2"/>
            <p:cNvSpPr/>
            <p:nvPr/>
          </p:nvSpPr>
          <p:spPr>
            <a:xfrm>
              <a:off x="1523994" y="3537091"/>
              <a:ext cx="60960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6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please check-in at</a:t>
              </a:r>
              <a:r>
                <a:rPr b="1" lang="en" sz="3600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 gatortechuf.com</a:t>
              </a:r>
              <a:endParaRPr b="1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ch Corner Content">
  <p:cSld name="MAIN_POINT_1">
    <p:bg>
      <p:bgPr>
        <a:solidFill>
          <a:srgbClr val="17E7C3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/>
          <p:nvPr/>
        </p:nvSpPr>
        <p:spPr>
          <a:xfrm>
            <a:off x="1074775" y="1607648"/>
            <a:ext cx="2712900" cy="31920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127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11"/>
          <p:cNvSpPr txBox="1"/>
          <p:nvPr/>
        </p:nvSpPr>
        <p:spPr>
          <a:xfrm>
            <a:off x="1526797" y="256619"/>
            <a:ext cx="72813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this week in tech…</a:t>
            </a:r>
            <a:endParaRPr sz="5500"/>
          </a:p>
        </p:txBody>
      </p:sp>
      <p:sp>
        <p:nvSpPr>
          <p:cNvPr id="42" name="Google Shape;42;p11"/>
          <p:cNvSpPr/>
          <p:nvPr/>
        </p:nvSpPr>
        <p:spPr>
          <a:xfrm>
            <a:off x="5158400" y="1607648"/>
            <a:ext cx="2712900" cy="31920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127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nect with us">
  <p:cSld name="CAPTION_ONLY_1">
    <p:bg>
      <p:bgPr>
        <a:solidFill>
          <a:srgbClr val="FF9F1A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/>
          <p:nvPr/>
        </p:nvSpPr>
        <p:spPr>
          <a:xfrm>
            <a:off x="628650" y="3750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Quicksand"/>
              <a:buNone/>
            </a:pPr>
            <a:r>
              <a:rPr b="1" i="0" lang="en" sz="54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connect with us</a:t>
            </a:r>
            <a:endParaRPr/>
          </a:p>
        </p:txBody>
      </p:sp>
      <p:sp>
        <p:nvSpPr>
          <p:cNvPr id="45" name="Google Shape;45;p12"/>
          <p:cNvSpPr txBox="1"/>
          <p:nvPr/>
        </p:nvSpPr>
        <p:spPr>
          <a:xfrm>
            <a:off x="434350" y="1489450"/>
            <a:ext cx="4196700" cy="15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"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We meet in Heavener 220 every Tuesday 6:30-7:30</a:t>
            </a:r>
            <a:endParaRPr b="1" sz="2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46" name="Google Shape;46;p12"/>
          <p:cNvCxnSpPr/>
          <p:nvPr/>
        </p:nvCxnSpPr>
        <p:spPr>
          <a:xfrm>
            <a:off x="434340" y="1300639"/>
            <a:ext cx="8298300" cy="0"/>
          </a:xfrm>
          <a:prstGeom prst="straightConnector1">
            <a:avLst/>
          </a:prstGeom>
          <a:noFill/>
          <a:ln cap="flat" cmpd="sng" w="762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" name="Google Shape;47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14899" y="2007623"/>
            <a:ext cx="3976538" cy="39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911" y="3034743"/>
            <a:ext cx="1335038" cy="133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9800" y="2855743"/>
            <a:ext cx="1763700" cy="1763684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2"/>
          <p:cNvSpPr txBox="1"/>
          <p:nvPr/>
        </p:nvSpPr>
        <p:spPr>
          <a:xfrm>
            <a:off x="2938850" y="4192525"/>
            <a:ext cx="14514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gatortechuf@gmail.com</a:t>
            </a:r>
            <a:endParaRPr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1" name="Google Shape;51;p12"/>
          <p:cNvSpPr txBox="1"/>
          <p:nvPr/>
        </p:nvSpPr>
        <p:spPr>
          <a:xfrm>
            <a:off x="5802625" y="3959650"/>
            <a:ext cx="30888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@</a:t>
            </a:r>
            <a:r>
              <a:rPr b="1" lang="en" sz="2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GATORTECH UF</a:t>
            </a:r>
            <a:endParaRPr b="1" sz="2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2" name="Google Shape;52;p12"/>
          <p:cNvSpPr txBox="1"/>
          <p:nvPr/>
        </p:nvSpPr>
        <p:spPr>
          <a:xfrm>
            <a:off x="801663" y="4291875"/>
            <a:ext cx="1243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gatortechuf.slack.com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3" name="Google Shape;53;p12"/>
          <p:cNvSpPr/>
          <p:nvPr/>
        </p:nvSpPr>
        <p:spPr>
          <a:xfrm>
            <a:off x="5049100" y="3898000"/>
            <a:ext cx="695700" cy="695700"/>
          </a:xfrm>
          <a:prstGeom prst="ellipse">
            <a:avLst/>
          </a:prstGeom>
          <a:solidFill>
            <a:srgbClr val="17E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rPr>
              <a:t>in</a:t>
            </a:r>
            <a:endParaRPr b="1" sz="2600">
              <a:solidFill>
                <a:srgbClr val="EE6D2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ansition">
  <p:cSld name="BLANK_2">
    <p:bg>
      <p:bgPr>
        <a:solidFill>
          <a:schemeClr val="accent5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 amt="30000"/>
          </a:blip>
          <a:srcRect b="0" l="0" r="-5674" t="0"/>
          <a:stretch/>
        </p:blipFill>
        <p:spPr>
          <a:xfrm>
            <a:off x="-271067" y="242486"/>
            <a:ext cx="10141829" cy="444381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1593073" y="1359188"/>
            <a:ext cx="5990400" cy="24036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12700">
            <a:solidFill>
              <a:srgbClr val="1022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_ONLY_2">
  <p:cSld name="CAPTION_ONLY_2">
    <p:bg>
      <p:bgPr>
        <a:solidFill>
          <a:srgbClr val="EE6D2F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/>
        </p:nvSpPr>
        <p:spPr>
          <a:xfrm>
            <a:off x="628650" y="3750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Quicksand"/>
              <a:buNone/>
            </a:pPr>
            <a:r>
              <a:rPr b="1" lang="en" sz="54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thank you!</a:t>
            </a:r>
            <a:endParaRPr/>
          </a:p>
        </p:txBody>
      </p:sp>
      <p:sp>
        <p:nvSpPr>
          <p:cNvPr id="61" name="Google Shape;61;p15"/>
          <p:cNvSpPr txBox="1"/>
          <p:nvPr/>
        </p:nvSpPr>
        <p:spPr>
          <a:xfrm>
            <a:off x="151625" y="1503900"/>
            <a:ext cx="5049000" cy="139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"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We meet in Heavener 150 on Tuesdays 6:30-7:30</a:t>
            </a:r>
            <a:endParaRPr b="1" sz="3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1" sz="1000" u="sng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Or visit </a:t>
            </a:r>
            <a:r>
              <a:rPr b="1" lang="en" sz="1800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gatortechuf.com </a:t>
            </a: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for more info!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62" name="Google Shape;62;p15"/>
          <p:cNvCxnSpPr/>
          <p:nvPr/>
        </p:nvCxnSpPr>
        <p:spPr>
          <a:xfrm>
            <a:off x="434340" y="1300639"/>
            <a:ext cx="8298300" cy="0"/>
          </a:xfrm>
          <a:prstGeom prst="straightConnector1">
            <a:avLst/>
          </a:prstGeom>
          <a:noFill/>
          <a:ln cap="flat" cmpd="sng" w="762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" name="Google Shape;6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14899" y="2007623"/>
            <a:ext cx="3976538" cy="39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911" y="3034743"/>
            <a:ext cx="1335038" cy="133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9800" y="2855743"/>
            <a:ext cx="1763700" cy="176368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2938850" y="4192525"/>
            <a:ext cx="14514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gatortechuf@gmail.com</a:t>
            </a:r>
            <a:endParaRPr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5802625" y="3959650"/>
            <a:ext cx="30888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@</a:t>
            </a:r>
            <a:r>
              <a:rPr b="1" lang="en" sz="2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GATORTECH UF</a:t>
            </a:r>
            <a:endParaRPr b="1" sz="2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801663" y="4291875"/>
            <a:ext cx="1243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gatortechuf.slack.com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5049100" y="3898000"/>
            <a:ext cx="695700" cy="695700"/>
          </a:xfrm>
          <a:prstGeom prst="ellipse">
            <a:avLst/>
          </a:prstGeom>
          <a:solidFill>
            <a:srgbClr val="17E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rPr>
              <a:t>in</a:t>
            </a:r>
            <a:endParaRPr b="1" sz="2600">
              <a:solidFill>
                <a:srgbClr val="EE6D2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solidFill>
          <a:srgbClr val="EE6D2F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fmla="val 16667" name="adj"/>
            </a:avLst>
          </a:prstGeom>
          <a:solidFill>
            <a:srgbClr val="17E7C3"/>
          </a:solidFill>
          <a:ln cap="flat" cmpd="sng" w="127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content</a:t>
            </a:r>
            <a:endParaRPr sz="11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_ONLY_3">
  <p:cSld name="CAPTION_ONLY_3">
    <p:bg>
      <p:bgPr>
        <a:solidFill>
          <a:srgbClr val="EE6D2F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/>
        </p:nvSpPr>
        <p:spPr>
          <a:xfrm>
            <a:off x="628650" y="3750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Quicksand"/>
              <a:buNone/>
            </a:pPr>
            <a:r>
              <a:rPr b="1" i="0" lang="en" sz="54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connect with us</a:t>
            </a:r>
            <a:endParaRPr/>
          </a:p>
        </p:txBody>
      </p:sp>
      <p:sp>
        <p:nvSpPr>
          <p:cNvPr id="74" name="Google Shape;74;p17"/>
          <p:cNvSpPr txBox="1"/>
          <p:nvPr/>
        </p:nvSpPr>
        <p:spPr>
          <a:xfrm>
            <a:off x="434350" y="1489450"/>
            <a:ext cx="4196700" cy="15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" sz="2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What’s the tech meme of the week?</a:t>
            </a:r>
            <a:endParaRPr sz="2800"/>
          </a:p>
        </p:txBody>
      </p:sp>
      <p:cxnSp>
        <p:nvCxnSpPr>
          <p:cNvPr id="75" name="Google Shape;75;p17"/>
          <p:cNvCxnSpPr/>
          <p:nvPr/>
        </p:nvCxnSpPr>
        <p:spPr>
          <a:xfrm>
            <a:off x="434340" y="1300639"/>
            <a:ext cx="8298300" cy="0"/>
          </a:xfrm>
          <a:prstGeom prst="straightConnector1">
            <a:avLst/>
          </a:prstGeom>
          <a:noFill/>
          <a:ln cap="flat" cmpd="sng" w="762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" name="Google Shape;7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14899" y="2007623"/>
            <a:ext cx="3976538" cy="39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911" y="3034743"/>
            <a:ext cx="1335038" cy="133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9800" y="2855743"/>
            <a:ext cx="1763700" cy="176368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/>
          <p:nvPr/>
        </p:nvSpPr>
        <p:spPr>
          <a:xfrm>
            <a:off x="2938850" y="4192525"/>
            <a:ext cx="14514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gatortechuf@gmail.com</a:t>
            </a:r>
            <a:endParaRPr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5802625" y="3959650"/>
            <a:ext cx="30888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@</a:t>
            </a:r>
            <a:r>
              <a:rPr b="1" lang="en" sz="2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GATORTECH UF</a:t>
            </a:r>
            <a:endParaRPr b="1" sz="2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801663" y="4291875"/>
            <a:ext cx="1243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gatortechuf.slack.com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2" name="Google Shape;82;p17"/>
          <p:cNvSpPr/>
          <p:nvPr/>
        </p:nvSpPr>
        <p:spPr>
          <a:xfrm>
            <a:off x="5049100" y="3898000"/>
            <a:ext cx="695700" cy="695700"/>
          </a:xfrm>
          <a:prstGeom prst="ellipse">
            <a:avLst/>
          </a:prstGeom>
          <a:solidFill>
            <a:srgbClr val="17E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rPr>
              <a:t>in</a:t>
            </a:r>
            <a:endParaRPr b="1" sz="2600">
              <a:solidFill>
                <a:srgbClr val="EE6D2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nnouncements" type="secHead">
  <p:cSld name="SECTION_HEADER">
    <p:bg>
      <p:bgPr>
        <a:solidFill>
          <a:srgbClr val="05F2D0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7" name="Google Shape;17;p3"/>
          <p:cNvCxnSpPr/>
          <p:nvPr/>
        </p:nvCxnSpPr>
        <p:spPr>
          <a:xfrm flipH="1" rot="10800000">
            <a:off x="417000" y="1246350"/>
            <a:ext cx="8310000" cy="27600"/>
          </a:xfrm>
          <a:prstGeom prst="straightConnector1">
            <a:avLst/>
          </a:prstGeom>
          <a:noFill/>
          <a:ln cap="flat" cmpd="sng" w="76200">
            <a:solidFill>
              <a:srgbClr val="FFAB4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nnouncements 1">
  <p:cSld name="SECTION_HEADER_1">
    <p:bg>
      <p:bgPr>
        <a:solidFill>
          <a:srgbClr val="05F2D0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4"/>
          <p:cNvSpPr txBox="1"/>
          <p:nvPr/>
        </p:nvSpPr>
        <p:spPr>
          <a:xfrm>
            <a:off x="206400" y="75150"/>
            <a:ext cx="85206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announcements</a:t>
            </a:r>
            <a:endParaRPr b="1" sz="7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21" name="Google Shape;21;p4"/>
          <p:cNvCxnSpPr/>
          <p:nvPr/>
        </p:nvCxnSpPr>
        <p:spPr>
          <a:xfrm flipH="1" rot="10800000">
            <a:off x="417000" y="1246350"/>
            <a:ext cx="8310000" cy="27600"/>
          </a:xfrm>
          <a:prstGeom prst="straightConnector1">
            <a:avLst/>
          </a:prstGeom>
          <a:noFill/>
          <a:ln cap="flat" cmpd="sng" w="76200">
            <a:solidFill>
              <a:srgbClr val="FFAB4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OTM">
  <p:cSld name="TITLE_AND_BODY_1">
    <p:bg>
      <p:bgPr>
        <a:solidFill>
          <a:srgbClr val="FF9F1A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075" y="-40187"/>
            <a:ext cx="9221700" cy="507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cebreaker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" name="Google Shape;2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7151" y="-250525"/>
            <a:ext cx="91440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/>
          <p:nvPr/>
        </p:nvSpPr>
        <p:spPr>
          <a:xfrm>
            <a:off x="216750" y="4056700"/>
            <a:ext cx="8710500" cy="959100"/>
          </a:xfrm>
          <a:prstGeom prst="roundRect">
            <a:avLst>
              <a:gd fmla="val 16667" name="adj"/>
            </a:avLst>
          </a:prstGeom>
          <a:solidFill>
            <a:srgbClr val="17E7C3"/>
          </a:solidFill>
          <a:ln cap="flat" cmpd="sng" w="127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" type="twoColTx">
  <p:cSld name="TITLE_AND_TWO_COLUMNS">
    <p:bg>
      <p:bgPr>
        <a:solidFill>
          <a:srgbClr val="FF9F1A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7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fmla="val 16667" name="adj"/>
            </a:avLst>
          </a:prstGeom>
          <a:solidFill>
            <a:srgbClr val="17E7C3"/>
          </a:solidFill>
          <a:ln cap="flat" cmpd="sng" w="127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1">
  <p:cSld name="TITLE_AND_TWO_COLUMNS_1">
    <p:bg>
      <p:bgPr>
        <a:solidFill>
          <a:srgbClr val="FF9F1A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3" name="Google Shape;33;p8"/>
          <p:cNvCxnSpPr/>
          <p:nvPr/>
        </p:nvCxnSpPr>
        <p:spPr>
          <a:xfrm flipH="1" rot="10800000">
            <a:off x="417000" y="1246350"/>
            <a:ext cx="8310000" cy="27600"/>
          </a:xfrm>
          <a:prstGeom prst="straightConnector1">
            <a:avLst/>
          </a:prstGeom>
          <a:noFill/>
          <a:ln cap="flat" cmpd="sng" w="76200">
            <a:solidFill>
              <a:srgbClr val="05F2D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ch Corner Title">
  <p:cSld name="ONE_COLUMN_TEX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9"/>
          <p:cNvCxnSpPr/>
          <p:nvPr/>
        </p:nvCxnSpPr>
        <p:spPr>
          <a:xfrm flipH="1" rot="10800000">
            <a:off x="417000" y="1246350"/>
            <a:ext cx="8310000" cy="27600"/>
          </a:xfrm>
          <a:prstGeom prst="straightConnector1">
            <a:avLst/>
          </a:prstGeom>
          <a:noFill/>
          <a:ln cap="flat" cmpd="sng" w="76200">
            <a:solidFill>
              <a:srgbClr val="FFAB4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ch Corner Title 1">
  <p:cSld name="ONE_COLUMN_TEXT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25" y="185575"/>
            <a:ext cx="8938253" cy="46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0"/>
          <p:cNvSpPr/>
          <p:nvPr/>
        </p:nvSpPr>
        <p:spPr>
          <a:xfrm>
            <a:off x="1441275" y="3920750"/>
            <a:ext cx="6406200" cy="518400"/>
          </a:xfrm>
          <a:prstGeom prst="rect">
            <a:avLst/>
          </a:prstGeom>
          <a:solidFill>
            <a:srgbClr val="05F2D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techcrunch.com/2019/10/10/porsche-and-boeing-are-partnering-to-develop-premium-electric-flying-cars/" TargetMode="External"/><Relationship Id="rId4" Type="http://schemas.openxmlformats.org/officeDocument/2006/relationships/hyperlink" Target="https://www.opb.org/news/article/portland-manufacturing-company-vigor-wave-energy-device/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hyperlink" Target="https://techcrunch.com/2019/10/20/facebook-isnt-free-speech-its-algorithmic-amplification-optimized-for-outrage/" TargetMode="External"/><Relationship Id="rId5" Type="http://schemas.openxmlformats.org/officeDocument/2006/relationships/hyperlink" Target="https://www.theguardian.com/technology/2019/oct/10/tim-cook-apple-hong-kong-mapping-app-removal" TargetMode="External"/><Relationship Id="rId6" Type="http://schemas.openxmlformats.org/officeDocument/2006/relationships/image" Target="../media/image24.png"/><Relationship Id="rId7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data stewardship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5" name="Google Shape;145;p27"/>
          <p:cNvSpPr txBox="1"/>
          <p:nvPr/>
        </p:nvSpPr>
        <p:spPr>
          <a:xfrm>
            <a:off x="3809475" y="1398750"/>
            <a:ext cx="49434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6" name="Google Shape;146;p27"/>
          <p:cNvSpPr txBox="1"/>
          <p:nvPr/>
        </p:nvSpPr>
        <p:spPr>
          <a:xfrm>
            <a:off x="441950" y="1626725"/>
            <a:ext cx="51528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 data steward is management and oversight of an organization’s data assets to help provide users to high quality data in a consistent manner.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Creates processes, procedures, and policies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Ensure compliance and security of data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Maintain quality of data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(Starting median salary is 66k)</a:t>
            </a:r>
            <a:endParaRPr b="1" sz="12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47" name="Google Shape;14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1025" y="2114850"/>
            <a:ext cx="2428175" cy="242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</a:t>
            </a: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ata quality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3" name="Google Shape;153;p28"/>
          <p:cNvSpPr txBox="1"/>
          <p:nvPr/>
        </p:nvSpPr>
        <p:spPr>
          <a:xfrm>
            <a:off x="3809475" y="1398750"/>
            <a:ext cx="49434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4" name="Google Shape;154;p28"/>
          <p:cNvSpPr txBox="1"/>
          <p:nvPr/>
        </p:nvSpPr>
        <p:spPr>
          <a:xfrm>
            <a:off x="441950" y="1457500"/>
            <a:ext cx="79362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How suitable the data is for the use case at hand.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 u="sng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Completeness</a:t>
            </a: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: Is there any missing data?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 u="sng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Validity</a:t>
            </a: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: How reliable is the data?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 u="sng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Uniqueness</a:t>
            </a: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: Is there duplicated data?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 u="sng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Consistency</a:t>
            </a: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: Is the data consistent across the entire system?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 u="sng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Timeliness</a:t>
            </a: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: Is the data relevant chronologically?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 u="sng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Accuracy</a:t>
            </a: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: Does the data conform to our standards?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Ex. multiple ways to enter phone numbers. Which is the correct way?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352-123-4567 	(352)-123-4567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352.123.4567	3521234567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352 123 4567	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master data management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0" name="Google Shape;160;p29"/>
          <p:cNvSpPr txBox="1"/>
          <p:nvPr/>
        </p:nvSpPr>
        <p:spPr>
          <a:xfrm>
            <a:off x="3809475" y="1398750"/>
            <a:ext cx="49434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61" name="Google Shape;1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2025" y="1398750"/>
            <a:ext cx="2203225" cy="33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9"/>
          <p:cNvSpPr txBox="1"/>
          <p:nvPr/>
        </p:nvSpPr>
        <p:spPr>
          <a:xfrm>
            <a:off x="413750" y="1500350"/>
            <a:ext cx="5660700" cy="3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 method used to define and manage critical data of an organization to provide a single point of reference. By doing so it allows for things such as: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Easier integration with systems if there is a corporate merger or acquisition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Effectively cooperate with different business partners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Building the most optimal customer view that addresses needs in the best way possible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use cases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8" name="Google Shape;168;p30"/>
          <p:cNvSpPr txBox="1"/>
          <p:nvPr/>
        </p:nvSpPr>
        <p:spPr>
          <a:xfrm>
            <a:off x="3809475" y="1398750"/>
            <a:ext cx="49434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9" name="Google Shape;169;p30"/>
          <p:cNvSpPr txBox="1"/>
          <p:nvPr/>
        </p:nvSpPr>
        <p:spPr>
          <a:xfrm>
            <a:off x="413750" y="1500350"/>
            <a:ext cx="4880700" cy="3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Data Lake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holds raw uncurated data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</a:t>
            </a: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nique identifier and metadata tags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Undefined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</a:t>
            </a: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lat level organization 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0" name="Google Shape;170;p30"/>
          <p:cNvSpPr txBox="1"/>
          <p:nvPr/>
        </p:nvSpPr>
        <p:spPr>
          <a:xfrm>
            <a:off x="5018100" y="1500350"/>
            <a:ext cx="4061400" cy="3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Data Warehouse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</a:t>
            </a: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tored in files and folders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</a:t>
            </a: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elational data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</a:t>
            </a: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tructured and defined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</a:t>
            </a: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eadily available</a:t>
            </a: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71" name="Google Shape;171;p30"/>
          <p:cNvPicPr preferRelativeResize="0"/>
          <p:nvPr/>
        </p:nvPicPr>
        <p:blipFill rotWithShape="1">
          <a:blip r:embed="rId3">
            <a:alphaModFix/>
          </a:blip>
          <a:srcRect b="9460" l="5185" r="5248" t="9613"/>
          <a:stretch/>
        </p:blipFill>
        <p:spPr>
          <a:xfrm>
            <a:off x="2584738" y="3048675"/>
            <a:ext cx="3974526" cy="209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/>
          <p:nvPr/>
        </p:nvSpPr>
        <p:spPr>
          <a:xfrm>
            <a:off x="206400" y="75150"/>
            <a:ext cx="85206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activity</a:t>
            </a:r>
            <a:endParaRPr b="1" sz="6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7" name="Google Shape;177;p31"/>
          <p:cNvSpPr txBox="1"/>
          <p:nvPr/>
        </p:nvSpPr>
        <p:spPr>
          <a:xfrm>
            <a:off x="3243150" y="1296350"/>
            <a:ext cx="24471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Where’s That From?!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8" name="Google Shape;178;p31"/>
          <p:cNvSpPr txBox="1"/>
          <p:nvPr/>
        </p:nvSpPr>
        <p:spPr>
          <a:xfrm>
            <a:off x="44625" y="4494600"/>
            <a:ext cx="16578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Website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9" name="Google Shape;179;p31"/>
          <p:cNvSpPr txBox="1"/>
          <p:nvPr/>
        </p:nvSpPr>
        <p:spPr>
          <a:xfrm>
            <a:off x="2829875" y="4494600"/>
            <a:ext cx="11370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Picture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0" name="Google Shape;180;p31"/>
          <p:cNvSpPr txBox="1"/>
          <p:nvPr/>
        </p:nvSpPr>
        <p:spPr>
          <a:xfrm>
            <a:off x="4201675" y="4494600"/>
            <a:ext cx="25080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Point of Sale System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1" name="Google Shape;181;p31"/>
          <p:cNvSpPr txBox="1"/>
          <p:nvPr/>
        </p:nvSpPr>
        <p:spPr>
          <a:xfrm>
            <a:off x="7420075" y="4494600"/>
            <a:ext cx="13530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Cellphone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2" name="Google Shape;182;p31"/>
          <p:cNvSpPr txBox="1"/>
          <p:nvPr/>
        </p:nvSpPr>
        <p:spPr>
          <a:xfrm>
            <a:off x="355200" y="1766500"/>
            <a:ext cx="18456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Date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Time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Location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Device Name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Size 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3" name="Google Shape;183;p31"/>
          <p:cNvSpPr txBox="1"/>
          <p:nvPr/>
        </p:nvSpPr>
        <p:spPr>
          <a:xfrm>
            <a:off x="2356075" y="1782250"/>
            <a:ext cx="1845600" cy="12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Location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Device Name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Battery Status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OS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4" name="Google Shape;184;p31"/>
          <p:cNvSpPr txBox="1"/>
          <p:nvPr/>
        </p:nvSpPr>
        <p:spPr>
          <a:xfrm>
            <a:off x="7173775" y="1424050"/>
            <a:ext cx="1845600" cy="20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Location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Date 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Time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Resolution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OS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Battery Status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Cookies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5" name="Google Shape;185;p31"/>
          <p:cNvSpPr txBox="1"/>
          <p:nvPr/>
        </p:nvSpPr>
        <p:spPr>
          <a:xfrm>
            <a:off x="4572000" y="1827400"/>
            <a:ext cx="2103900" cy="13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Cust. Name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Payment Method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Tax Details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6" name="Google Shape;186;p31"/>
          <p:cNvSpPr txBox="1"/>
          <p:nvPr/>
        </p:nvSpPr>
        <p:spPr>
          <a:xfrm>
            <a:off x="1389125" y="4494600"/>
            <a:ext cx="11370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Pager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/>
          <p:nvPr/>
        </p:nvSpPr>
        <p:spPr>
          <a:xfrm>
            <a:off x="206400" y="75150"/>
            <a:ext cx="85206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activity</a:t>
            </a:r>
            <a:endParaRPr b="1" sz="6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2" name="Google Shape;192;p32"/>
          <p:cNvSpPr txBox="1"/>
          <p:nvPr/>
        </p:nvSpPr>
        <p:spPr>
          <a:xfrm>
            <a:off x="3243150" y="1296350"/>
            <a:ext cx="24471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Where’s That From?!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3" name="Google Shape;193;p32"/>
          <p:cNvSpPr txBox="1"/>
          <p:nvPr/>
        </p:nvSpPr>
        <p:spPr>
          <a:xfrm>
            <a:off x="44625" y="4494600"/>
            <a:ext cx="16578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Website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4" name="Google Shape;194;p32"/>
          <p:cNvSpPr txBox="1"/>
          <p:nvPr/>
        </p:nvSpPr>
        <p:spPr>
          <a:xfrm>
            <a:off x="2829875" y="4494600"/>
            <a:ext cx="11370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Picture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5" name="Google Shape;195;p32"/>
          <p:cNvSpPr txBox="1"/>
          <p:nvPr/>
        </p:nvSpPr>
        <p:spPr>
          <a:xfrm>
            <a:off x="4201675" y="4494600"/>
            <a:ext cx="25080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Point of Sale System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6" name="Google Shape;196;p32"/>
          <p:cNvSpPr txBox="1"/>
          <p:nvPr/>
        </p:nvSpPr>
        <p:spPr>
          <a:xfrm>
            <a:off x="7420075" y="4494600"/>
            <a:ext cx="13530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Cellphone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7" name="Google Shape;197;p32"/>
          <p:cNvSpPr txBox="1"/>
          <p:nvPr/>
        </p:nvSpPr>
        <p:spPr>
          <a:xfrm>
            <a:off x="355200" y="1766500"/>
            <a:ext cx="18456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Date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Time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Location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Device Name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Size 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8" name="Google Shape;198;p32"/>
          <p:cNvSpPr txBox="1"/>
          <p:nvPr/>
        </p:nvSpPr>
        <p:spPr>
          <a:xfrm>
            <a:off x="2356075" y="1782250"/>
            <a:ext cx="1845600" cy="12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Location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Device Name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Battery Status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OS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9" name="Google Shape;199;p32"/>
          <p:cNvSpPr txBox="1"/>
          <p:nvPr/>
        </p:nvSpPr>
        <p:spPr>
          <a:xfrm>
            <a:off x="7173775" y="1424050"/>
            <a:ext cx="1845600" cy="20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Location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Date 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Time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Resolution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OS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Battery Status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Cookies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0" name="Google Shape;200;p32"/>
          <p:cNvSpPr txBox="1"/>
          <p:nvPr/>
        </p:nvSpPr>
        <p:spPr>
          <a:xfrm>
            <a:off x="4572000" y="1827400"/>
            <a:ext cx="2103900" cy="9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Cust. Name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Payment Method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Tax Details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1" name="Google Shape;201;p32"/>
          <p:cNvSpPr txBox="1"/>
          <p:nvPr/>
        </p:nvSpPr>
        <p:spPr>
          <a:xfrm>
            <a:off x="1389125" y="4494600"/>
            <a:ext cx="11370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Pager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02" name="Google Shape;202;p32"/>
          <p:cNvCxnSpPr>
            <a:stCxn id="197" idx="2"/>
            <a:endCxn id="194" idx="1"/>
          </p:cNvCxnSpPr>
          <p:nvPr/>
        </p:nvCxnSpPr>
        <p:spPr>
          <a:xfrm>
            <a:off x="1278000" y="3274900"/>
            <a:ext cx="1551900" cy="1437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3" name="Google Shape;203;p32"/>
          <p:cNvCxnSpPr>
            <a:stCxn id="198" idx="2"/>
            <a:endCxn id="196" idx="1"/>
          </p:cNvCxnSpPr>
          <p:nvPr/>
        </p:nvCxnSpPr>
        <p:spPr>
          <a:xfrm>
            <a:off x="3278875" y="3022150"/>
            <a:ext cx="4141200" cy="16905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4" name="Google Shape;204;p32"/>
          <p:cNvCxnSpPr>
            <a:stCxn id="200" idx="2"/>
            <a:endCxn id="195" idx="0"/>
          </p:cNvCxnSpPr>
          <p:nvPr/>
        </p:nvCxnSpPr>
        <p:spPr>
          <a:xfrm flipH="1">
            <a:off x="5455650" y="2801200"/>
            <a:ext cx="168300" cy="16935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5" name="Google Shape;205;p32"/>
          <p:cNvCxnSpPr>
            <a:stCxn id="199" idx="1"/>
            <a:endCxn id="193" idx="0"/>
          </p:cNvCxnSpPr>
          <p:nvPr/>
        </p:nvCxnSpPr>
        <p:spPr>
          <a:xfrm flipH="1">
            <a:off x="873475" y="2447350"/>
            <a:ext cx="6300300" cy="20472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4"/>
          <p:cNvSpPr txBox="1"/>
          <p:nvPr/>
        </p:nvSpPr>
        <p:spPr>
          <a:xfrm>
            <a:off x="1078250" y="3666125"/>
            <a:ext cx="26814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77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Porsche and Boeing’s ambitious partnership.</a:t>
            </a:r>
            <a:endParaRPr b="1" sz="1800" u="sng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5" name="Google Shape;215;p34"/>
          <p:cNvSpPr txBox="1"/>
          <p:nvPr/>
        </p:nvSpPr>
        <p:spPr>
          <a:xfrm>
            <a:off x="5163425" y="3666125"/>
            <a:ext cx="26814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77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4"/>
              </a:rPr>
              <a:t>Portland’s Renewable Wave Machine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16" name="Google Shape;21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2463" y="2365848"/>
            <a:ext cx="2632975" cy="10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5241" y="1909788"/>
            <a:ext cx="2097759" cy="166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/>
          <p:nvPr/>
        </p:nvSpPr>
        <p:spPr>
          <a:xfrm>
            <a:off x="1870650" y="518325"/>
            <a:ext cx="54027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this week in tech:</a:t>
            </a:r>
            <a:endParaRPr b="1" sz="4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3" name="Google Shape;223;p35"/>
          <p:cNvSpPr/>
          <p:nvPr/>
        </p:nvSpPr>
        <p:spPr>
          <a:xfrm>
            <a:off x="1679863" y="1643250"/>
            <a:ext cx="2382300" cy="2910600"/>
          </a:xfrm>
          <a:prstGeom prst="roundRect">
            <a:avLst>
              <a:gd fmla="val 9041" name="adj"/>
            </a:avLst>
          </a:prstGeom>
          <a:solidFill>
            <a:srgbClr val="03CCA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5"/>
          <p:cNvSpPr/>
          <p:nvPr/>
        </p:nvSpPr>
        <p:spPr>
          <a:xfrm>
            <a:off x="5081838" y="1643250"/>
            <a:ext cx="2382300" cy="2910600"/>
          </a:xfrm>
          <a:prstGeom prst="roundRect">
            <a:avLst>
              <a:gd fmla="val 9041" name="adj"/>
            </a:avLst>
          </a:prstGeom>
          <a:solidFill>
            <a:srgbClr val="03CCA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5"/>
          <p:cNvSpPr txBox="1"/>
          <p:nvPr/>
        </p:nvSpPr>
        <p:spPr>
          <a:xfrm>
            <a:off x="1590038" y="3464574"/>
            <a:ext cx="24096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77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Is </a:t>
            </a:r>
            <a:r>
              <a:rPr b="1" lang="en" sz="1800" u="sng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  <a:hlinkClick r:id="rId4"/>
              </a:rPr>
              <a:t>Facebook</a:t>
            </a:r>
            <a:r>
              <a:rPr b="1" lang="en" sz="1800" u="sng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: “optimized for outrage?”</a:t>
            </a:r>
            <a:endParaRPr b="1" sz="1800" u="sng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6" name="Google Shape;226;p35"/>
          <p:cNvSpPr txBox="1"/>
          <p:nvPr/>
        </p:nvSpPr>
        <p:spPr>
          <a:xfrm>
            <a:off x="5068200" y="3313974"/>
            <a:ext cx="2409600" cy="10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  <a:hlinkClick r:id="rId5"/>
              </a:rPr>
              <a:t>Tim Cook defends Apple’s decision to remove HKMap app.</a:t>
            </a:r>
            <a:endParaRPr b="1" sz="1800" u="sng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27" name="Google Shape;22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0713" y="1890200"/>
            <a:ext cx="2144574" cy="133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67750" y="1890200"/>
            <a:ext cx="2006550" cy="133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/>
        </p:nvSpPr>
        <p:spPr>
          <a:xfrm>
            <a:off x="256075" y="1494125"/>
            <a:ext cx="8758500" cy="3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77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Check-in on </a:t>
            </a:r>
            <a:r>
              <a:rPr b="1" lang="en" sz="1800" u="sng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gatortechuf.com</a:t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177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177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Movie </a:t>
            </a:r>
            <a:r>
              <a:rPr b="1" lang="en" sz="18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Social - today after GBM </a:t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Gatortech x UF DSI Tableau Workshop - 10/29 Hough 240, 6-7:30 pm</a:t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Actualize Motivational Speaker: Morris Morrison - 10/24 Bryan Hall 232, 6-7pm</a:t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Coordinators ~ general meeting 11/29</a:t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HackGT </a:t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/>
          <p:nvPr/>
        </p:nvSpPr>
        <p:spPr>
          <a:xfrm>
            <a:off x="261425" y="3934500"/>
            <a:ext cx="8612400" cy="1018200"/>
          </a:xfrm>
          <a:prstGeom prst="roundRect">
            <a:avLst>
              <a:gd fmla="val 16667" name="adj"/>
            </a:avLst>
          </a:prstGeom>
          <a:solidFill>
            <a:srgbClr val="17E7C3"/>
          </a:solidFill>
          <a:ln cap="flat" cmpd="sng" w="127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Two Truths and a Lie</a:t>
            </a:r>
            <a:endParaRPr sz="6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Two Truths and a Lie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02" name="Google Shape;102;p21"/>
          <p:cNvPicPr preferRelativeResize="0"/>
          <p:nvPr/>
        </p:nvPicPr>
        <p:blipFill rotWithShape="1">
          <a:blip r:embed="rId3">
            <a:alphaModFix/>
          </a:blip>
          <a:srcRect b="0" l="24943" r="25713" t="0"/>
          <a:stretch/>
        </p:blipFill>
        <p:spPr>
          <a:xfrm>
            <a:off x="600050" y="1572788"/>
            <a:ext cx="2453875" cy="2784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1"/>
          <p:cNvSpPr txBox="1"/>
          <p:nvPr/>
        </p:nvSpPr>
        <p:spPr>
          <a:xfrm>
            <a:off x="3382550" y="1643300"/>
            <a:ext cx="4961100" cy="28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Get into groups of 4-5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Write down on a piece of paper 2 truths and 1 lie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Once everyone is done, go around the table 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group will decide which one is the lie 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**Try to make your statements unique and interesting!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Tech Meme(s) of the Week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9" name="Google Shape;109;p22"/>
          <p:cNvSpPr txBox="1"/>
          <p:nvPr/>
        </p:nvSpPr>
        <p:spPr>
          <a:xfrm>
            <a:off x="3021825" y="1290600"/>
            <a:ext cx="5818200" cy="14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10" name="Google Shape;11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398" y="1595674"/>
            <a:ext cx="3213924" cy="268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6973" y="1595675"/>
            <a:ext cx="2688767" cy="268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/>
        </p:nvSpPr>
        <p:spPr>
          <a:xfrm>
            <a:off x="2187150" y="1335800"/>
            <a:ext cx="4769700" cy="17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data science</a:t>
            </a:r>
            <a:endParaRPr b="1" sz="72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data governance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2" name="Google Shape;122;p24"/>
          <p:cNvSpPr txBox="1"/>
          <p:nvPr/>
        </p:nvSpPr>
        <p:spPr>
          <a:xfrm>
            <a:off x="414650" y="1503275"/>
            <a:ext cx="83256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3" name="Google Shape;123;p24"/>
          <p:cNvSpPr txBox="1"/>
          <p:nvPr/>
        </p:nvSpPr>
        <p:spPr>
          <a:xfrm>
            <a:off x="476000" y="1503275"/>
            <a:ext cx="47652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4" name="Google Shape;124;p24"/>
          <p:cNvSpPr txBox="1"/>
          <p:nvPr/>
        </p:nvSpPr>
        <p:spPr>
          <a:xfrm>
            <a:off x="544025" y="1483700"/>
            <a:ext cx="8180100" cy="32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Data governance is the management and protection of a company’s data assets for the purpose of ensuring understandable, complete, trustworthy, and secure corporate data.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25" name="Google Shape;1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2475" y="2473675"/>
            <a:ext cx="2539050" cy="253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implementation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1" name="Google Shape;131;p25"/>
          <p:cNvSpPr txBox="1"/>
          <p:nvPr/>
        </p:nvSpPr>
        <p:spPr>
          <a:xfrm>
            <a:off x="476000" y="1503275"/>
            <a:ext cx="58449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2" name="Google Shape;132;p25"/>
          <p:cNvSpPr txBox="1"/>
          <p:nvPr/>
        </p:nvSpPr>
        <p:spPr>
          <a:xfrm>
            <a:off x="346200" y="1394675"/>
            <a:ext cx="8447100" cy="3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Owners and overseers of the company’s data assets must be defined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Processes must be defined to determine how data will be stored, archived, backed up, and protected.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Sets of controls and audit procedures must be established to ensure internal and external compliance.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Data must be kept consistent across multiple platforms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1500"/>
              </a:spcBef>
              <a:spcAft>
                <a:spcPts val="150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Data Governance teams are made to implement policies and procedures for handling data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implementation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8" name="Google Shape;138;p26"/>
          <p:cNvSpPr txBox="1"/>
          <p:nvPr/>
        </p:nvSpPr>
        <p:spPr>
          <a:xfrm>
            <a:off x="476000" y="1503275"/>
            <a:ext cx="58449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39" name="Google Shape;1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9425" y="1329475"/>
            <a:ext cx="5670674" cy="42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tortech 2019-2020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