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9" r:id="rId3"/>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roxima Nova"/>
      <p:regular r:id="rId25"/>
      <p:bold r:id="rId26"/>
      <p:italic r:id="rId27"/>
      <p:boldItalic r:id="rId28"/>
    </p:embeddedFont>
    <p:embeddedFont>
      <p:font typeface="Quicksand"/>
      <p:regular r:id="rId29"/>
      <p:bold r:id="rId30"/>
    </p:embeddedFont>
    <p:embeddedFont>
      <p:font typeface="Alfa Slab One"/>
      <p:regular r:id="rId31"/>
    </p:embeddedFont>
    <p:embeddedFont>
      <p:font typeface="Comfortaa"/>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Quicksan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lfaSlabOne-regular.fntdata"/><Relationship Id="rId30" Type="http://schemas.openxmlformats.org/officeDocument/2006/relationships/font" Target="fonts/Quicksand-bold.fntdata"/><Relationship Id="rId11" Type="http://schemas.openxmlformats.org/officeDocument/2006/relationships/slide" Target="slides/slide5.xml"/><Relationship Id="rId33" Type="http://schemas.openxmlformats.org/officeDocument/2006/relationships/font" Target="fonts/Comfortaa-bold.fntdata"/><Relationship Id="rId10" Type="http://schemas.openxmlformats.org/officeDocument/2006/relationships/slide" Target="slides/slide4.xml"/><Relationship Id="rId32" Type="http://schemas.openxmlformats.org/officeDocument/2006/relationships/font" Target="fonts/Comfortaa-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37a879df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7a879df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37a879df8e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7a879df8e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37a879df8e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7a879df8e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37a879df8e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7a879df8e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say jack sparrow had the ability to analyze the data. What would he look for to find treasure?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Modeling is simply the act of building a model in one situation where you know the answer and then applying it to another situation that you don't. For instance, if you were looking for a sunken Spanish galleon on the high seas CAPTAIN JACK SPARROW the first thing you might do is to research the times when Spanish treasure had been found by others in the past. You might note that these ships often tend to be found off the coast of Bermuda and that there are certain characteristics to the ocean currents, and certain routes that have likely been taken by the ship’s captains in that era. You note these similarities and build a model that includes the characteristics that are common to the locations of these sunken treasures. With these models in hand you sail off looking for treasure where your model indicates it most likely might be given a similar situation in the past. Hopefully, if you've got a good model, you find your treasure.</a:t>
            </a:r>
            <a:br>
              <a:rPr lang="en"/>
            </a:br>
            <a:br>
              <a:rPr lang="en"/>
            </a:br>
            <a:r>
              <a:rPr lang="en"/>
              <a:t>Computers are loaded up with lots of information about a variety of situations where an answer is known and then the data mining software on the computer must run through that data and distill the characteristics of the data that should go into the model. Once the model is built it can then be used in similar situations where you don't know the answer. For example, say that you are the director of marketing for a telecommunications company and you'd like to acquire some new long distance phone customers. As the marketing director you have access to a lot of information about all of your customers: their age, sex, credit history and long distance calling usage. The good news is that you also have a lot of information about your prospective customers: their age, sex, credit history etc. Your problem is that you don't know the long distance calling usage of these prospects (since they are most likely now customers of your competition). You'd like to concentrate on those prospects who have large amounts of long distance usage. You can accomplish this by building a model. Table 2 illustrates the data used for building a model for new customer prospecting in a data warehouse.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37a879df8e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7a879df8e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37a879df8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7a879df8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7a879df8e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7a879df8e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37a879df8e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7a879df8e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37a879df8e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7a879df8e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a:t>
            </a:r>
            <a:endParaRPr/>
          </a:p>
          <a:p>
            <a:pPr indent="0" lvl="0" marL="0" rtl="0" algn="l">
              <a:spcBef>
                <a:spcPts val="0"/>
              </a:spcBef>
              <a:spcAft>
                <a:spcPts val="0"/>
              </a:spcAft>
              <a:buNone/>
            </a:pPr>
            <a:r>
              <a:rPr lang="en" sz="1050">
                <a:highlight>
                  <a:schemeClr val="lt1"/>
                </a:highlight>
                <a:latin typeface="Trebuchet MS"/>
                <a:ea typeface="Trebuchet MS"/>
                <a:cs typeface="Trebuchet MS"/>
                <a:sym typeface="Trebuchet MS"/>
              </a:rPr>
              <a:t>Before - This bar chart displays the number of tickets received and processed in a year.</a:t>
            </a:r>
            <a:endParaRPr sz="1050">
              <a:highlight>
                <a:schemeClr val="lt1"/>
              </a:highlight>
              <a:latin typeface="Trebuchet MS"/>
              <a:ea typeface="Trebuchet MS"/>
              <a:cs typeface="Trebuchet MS"/>
              <a:sym typeface="Trebuchet MS"/>
            </a:endParaRPr>
          </a:p>
          <a:p>
            <a:pPr indent="0" lvl="0" marL="0" rtl="0" algn="l">
              <a:spcBef>
                <a:spcPts val="0"/>
              </a:spcBef>
              <a:spcAft>
                <a:spcPts val="0"/>
              </a:spcAft>
              <a:buNone/>
            </a:pPr>
            <a:r>
              <a:rPr lang="en" sz="1050">
                <a:highlight>
                  <a:schemeClr val="lt1"/>
                </a:highlight>
                <a:latin typeface="Trebuchet MS"/>
                <a:ea typeface="Trebuchet MS"/>
                <a:cs typeface="Trebuchet MS"/>
                <a:sym typeface="Trebuchet MS"/>
              </a:rPr>
              <a:t>After - If your purpose is to convey a message and move someone to a specific action (in this case, the hire of two new employees), then this is much better.</a:t>
            </a:r>
            <a:endParaRPr sz="1050">
              <a:highlight>
                <a:schemeClr val="lt1"/>
              </a:highlight>
              <a:latin typeface="Trebuchet MS"/>
              <a:ea typeface="Trebuchet MS"/>
              <a:cs typeface="Trebuchet MS"/>
              <a:sym typeface="Trebuchet MS"/>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7a879df8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7a879df8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37a879df8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7a879df8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37a879df8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7a879df8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37a879df8e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7a879df8e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37a879df8e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7a879df8e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7a879df8e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7a879df8e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37a879df8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7a879df8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7a879df8e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7a879df8e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7a879df8e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7a879df8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png"/><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pn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56" name="Shape 56"/>
        <p:cNvGrpSpPr/>
        <p:nvPr/>
      </p:nvGrpSpPr>
      <p:grpSpPr>
        <a:xfrm>
          <a:off x="0" y="0"/>
          <a:ext cx="0" cy="0"/>
          <a:chOff x="0" y="0"/>
          <a:chExt cx="0" cy="0"/>
        </a:xfrm>
      </p:grpSpPr>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4"/>
          <p:cNvSpPr txBox="1"/>
          <p:nvPr/>
        </p:nvSpPr>
        <p:spPr>
          <a:xfrm>
            <a:off x="-1306779" y="57731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59" name="Google Shape;59;p14"/>
          <p:cNvPicPr preferRelativeResize="0"/>
          <p:nvPr/>
        </p:nvPicPr>
        <p:blipFill rotWithShape="1">
          <a:blip r:embed="rId2">
            <a:alphaModFix/>
          </a:blip>
          <a:srcRect b="0" l="0" r="0" t="0"/>
          <a:stretch/>
        </p:blipFill>
        <p:spPr>
          <a:xfrm>
            <a:off x="625249" y="32974"/>
            <a:ext cx="4772749" cy="4772749"/>
          </a:xfrm>
          <a:prstGeom prst="rect">
            <a:avLst/>
          </a:prstGeom>
          <a:noFill/>
          <a:ln>
            <a:noFill/>
          </a:ln>
        </p:spPr>
      </p:pic>
      <p:sp>
        <p:nvSpPr>
          <p:cNvPr id="60" name="Google Shape;60;p14"/>
          <p:cNvSpPr/>
          <p:nvPr/>
        </p:nvSpPr>
        <p:spPr>
          <a:xfrm>
            <a:off x="-135956" y="3351516"/>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pic>
        <p:nvPicPr>
          <p:cNvPr id="61" name="Google Shape;61;p14"/>
          <p:cNvPicPr preferRelativeResize="0"/>
          <p:nvPr/>
        </p:nvPicPr>
        <p:blipFill rotWithShape="1">
          <a:blip r:embed="rId3">
            <a:alphaModFix/>
          </a:blip>
          <a:srcRect b="0" l="0" r="0" t="0"/>
          <a:stretch/>
        </p:blipFill>
        <p:spPr>
          <a:xfrm>
            <a:off x="6188650" y="805900"/>
            <a:ext cx="2479076" cy="2479076"/>
          </a:xfrm>
          <a:prstGeom prst="rect">
            <a:avLst/>
          </a:prstGeom>
          <a:noFill/>
          <a:ln>
            <a:noFill/>
          </a:ln>
        </p:spPr>
      </p:pic>
      <p:sp>
        <p:nvSpPr>
          <p:cNvPr id="62" name="Google Shape;62;p14"/>
          <p:cNvSpPr txBox="1"/>
          <p:nvPr/>
        </p:nvSpPr>
        <p:spPr>
          <a:xfrm>
            <a:off x="5831900" y="3284976"/>
            <a:ext cx="4868400" cy="32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000" u="none" cap="none" strike="noStrike">
                <a:solidFill>
                  <a:srgbClr val="FFFF00"/>
                </a:solidFill>
                <a:latin typeface="Quicksand"/>
                <a:ea typeface="Quicksand"/>
                <a:cs typeface="Quicksand"/>
                <a:sym typeface="Quicksand"/>
              </a:rPr>
              <a:t>gatortechuf.com</a:t>
            </a:r>
            <a:endParaRPr b="1" sz="3000">
              <a:solidFill>
                <a:srgbClr val="FFFF00"/>
              </a:solidFill>
              <a:latin typeface="Quicksand"/>
              <a:ea typeface="Quicksand"/>
              <a:cs typeface="Quicksand"/>
              <a:sym typeface="Quicksan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63" name="Shape 63"/>
        <p:cNvGrpSpPr/>
        <p:nvPr/>
      </p:nvGrpSpPr>
      <p:grpSpPr>
        <a:xfrm>
          <a:off x="0" y="0"/>
          <a:ext cx="0" cy="0"/>
          <a:chOff x="0" y="0"/>
          <a:chExt cx="0" cy="0"/>
        </a:xfrm>
      </p:grpSpPr>
      <p:sp>
        <p:nvSpPr>
          <p:cNvPr id="64" name="Google Shape;64;p15"/>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65" name="Google Shape;65;p15"/>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66" name="Google Shape;66;p15"/>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67" name="Shape 67"/>
        <p:cNvGrpSpPr/>
        <p:nvPr/>
      </p:nvGrpSpPr>
      <p:grpSpPr>
        <a:xfrm>
          <a:off x="0" y="0"/>
          <a:ext cx="0" cy="0"/>
          <a:chOff x="0" y="0"/>
          <a:chExt cx="0" cy="0"/>
        </a:xfrm>
      </p:grpSpPr>
      <p:pic>
        <p:nvPicPr>
          <p:cNvPr id="68" name="Google Shape;68;p16"/>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69" name="Google Shape;69;p16"/>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70" name="Shape 70"/>
        <p:cNvGrpSpPr/>
        <p:nvPr/>
      </p:nvGrpSpPr>
      <p:grpSpPr>
        <a:xfrm>
          <a:off x="0" y="0"/>
          <a:ext cx="0" cy="0"/>
          <a:chOff x="0" y="0"/>
          <a:chExt cx="0" cy="0"/>
        </a:xfrm>
      </p:grpSpPr>
      <p:pic>
        <p:nvPicPr>
          <p:cNvPr id="71" name="Google Shape;71;p17"/>
          <p:cNvPicPr preferRelativeResize="0"/>
          <p:nvPr/>
        </p:nvPicPr>
        <p:blipFill>
          <a:blip r:embed="rId2">
            <a:alphaModFix/>
          </a:blip>
          <a:stretch>
            <a:fillRect/>
          </a:stretch>
        </p:blipFill>
        <p:spPr>
          <a:xfrm>
            <a:off x="-178800" y="70315"/>
            <a:ext cx="9144000" cy="514351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2" name="Shape 72"/>
        <p:cNvGrpSpPr/>
        <p:nvPr/>
      </p:nvGrpSpPr>
      <p:grpSpPr>
        <a:xfrm>
          <a:off x="0" y="0"/>
          <a:ext cx="0" cy="0"/>
          <a:chOff x="0" y="0"/>
          <a:chExt cx="0" cy="0"/>
        </a:xfrm>
      </p:grpSpPr>
      <p:sp>
        <p:nvSpPr>
          <p:cNvPr id="73" name="Google Shape;73;p1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74" name="Shape 74"/>
        <p:cNvGrpSpPr/>
        <p:nvPr/>
      </p:nvGrpSpPr>
      <p:grpSpPr>
        <a:xfrm>
          <a:off x="0" y="0"/>
          <a:ext cx="0" cy="0"/>
          <a:chOff x="0" y="0"/>
          <a:chExt cx="0" cy="0"/>
        </a:xfrm>
      </p:grpSpPr>
      <p:pic>
        <p:nvPicPr>
          <p:cNvPr id="75" name="Google Shape;75;p19"/>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76" name="Shape 76"/>
        <p:cNvGrpSpPr/>
        <p:nvPr/>
      </p:nvGrpSpPr>
      <p:grpSpPr>
        <a:xfrm>
          <a:off x="0" y="0"/>
          <a:ext cx="0" cy="0"/>
          <a:chOff x="0" y="0"/>
          <a:chExt cx="0" cy="0"/>
        </a:xfrm>
      </p:grpSpPr>
      <p:sp>
        <p:nvSpPr>
          <p:cNvPr id="77" name="Google Shape;77;p20"/>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 name="Google Shape;78;p20"/>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9" name="Google Shape;79;p20"/>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0" name="Google Shape;80;p20"/>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1"/>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4" name="Google Shape;84;p21"/>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5" name="Google Shape;85;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86" name="Shape 86"/>
        <p:cNvGrpSpPr/>
        <p:nvPr/>
      </p:nvGrpSpPr>
      <p:grpSpPr>
        <a:xfrm>
          <a:off x="0" y="0"/>
          <a:ext cx="0" cy="0"/>
          <a:chOff x="0" y="0"/>
          <a:chExt cx="0" cy="0"/>
        </a:xfrm>
      </p:grpSpPr>
      <p:sp>
        <p:nvSpPr>
          <p:cNvPr id="87" name="Google Shape;87;p2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88" name="Google Shape;88;p22"/>
          <p:cNvSpPr txBox="1"/>
          <p:nvPr/>
        </p:nvSpPr>
        <p:spPr>
          <a:xfrm>
            <a:off x="434348" y="1417510"/>
            <a:ext cx="4149900" cy="16836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join</a:t>
            </a:r>
            <a:r>
              <a:rPr b="1" i="0" lang="en" sz="2400" u="none" cap="none" strike="noStrike">
                <a:solidFill>
                  <a:schemeClr val="lt1"/>
                </a:solidFill>
                <a:latin typeface="Quicksand"/>
                <a:ea typeface="Quicksand"/>
                <a:cs typeface="Quicksand"/>
                <a:sym typeface="Quicksand"/>
              </a:rPr>
              <a:t> our slack workspace or the email list. </a:t>
            </a:r>
            <a:endParaRPr/>
          </a:p>
        </p:txBody>
      </p:sp>
      <p:cxnSp>
        <p:nvCxnSpPr>
          <p:cNvPr id="89" name="Google Shape;89;p2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90" name="Google Shape;90;p2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91" name="Google Shape;91;p22"/>
          <p:cNvPicPr preferRelativeResize="0"/>
          <p:nvPr/>
        </p:nvPicPr>
        <p:blipFill rotWithShape="1">
          <a:blip r:embed="rId3">
            <a:alphaModFix/>
          </a:blip>
          <a:srcRect b="0" l="0" r="0" t="0"/>
          <a:stretch/>
        </p:blipFill>
        <p:spPr>
          <a:xfrm>
            <a:off x="625511" y="3034743"/>
            <a:ext cx="1335038" cy="1335038"/>
          </a:xfrm>
          <a:prstGeom prst="rect">
            <a:avLst/>
          </a:prstGeom>
          <a:noFill/>
          <a:ln>
            <a:noFill/>
          </a:ln>
        </p:spPr>
      </p:pic>
      <p:pic>
        <p:nvPicPr>
          <p:cNvPr id="92" name="Google Shape;92;p22"/>
          <p:cNvPicPr preferRelativeResize="0"/>
          <p:nvPr/>
        </p:nvPicPr>
        <p:blipFill rotWithShape="1">
          <a:blip r:embed="rId4">
            <a:alphaModFix/>
          </a:blip>
          <a:srcRect b="0" l="0" r="0" t="0"/>
          <a:stretch/>
        </p:blipFill>
        <p:spPr>
          <a:xfrm>
            <a:off x="2629400" y="2855743"/>
            <a:ext cx="1763700" cy="1763684"/>
          </a:xfrm>
          <a:prstGeom prst="rect">
            <a:avLst/>
          </a:prstGeom>
          <a:noFill/>
          <a:ln>
            <a:noFill/>
          </a:ln>
        </p:spPr>
      </p:pic>
      <p:sp>
        <p:nvSpPr>
          <p:cNvPr id="93" name="Google Shape;93;p22"/>
          <p:cNvSpPr txBox="1"/>
          <p:nvPr/>
        </p:nvSpPr>
        <p:spPr>
          <a:xfrm>
            <a:off x="28084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94" name="Google Shape;94;p2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95" name="Google Shape;95;p22"/>
          <p:cNvSpPr txBox="1"/>
          <p:nvPr/>
        </p:nvSpPr>
        <p:spPr>
          <a:xfrm>
            <a:off x="6712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96" name="Google Shape;96;p2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EE6D2F"/>
        </a:solidFill>
      </p:bgPr>
    </p:bg>
    <p:spTree>
      <p:nvGrpSpPr>
        <p:cNvPr id="97" name="Shape 97"/>
        <p:cNvGrpSpPr/>
        <p:nvPr/>
      </p:nvGrpSpPr>
      <p:grpSpPr>
        <a:xfrm>
          <a:off x="0" y="0"/>
          <a:ext cx="0" cy="0"/>
          <a:chOff x="0" y="0"/>
          <a:chExt cx="0" cy="0"/>
        </a:xfrm>
      </p:grpSpPr>
      <p:sp>
        <p:nvSpPr>
          <p:cNvPr id="98" name="Google Shape;98;p23"/>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99" name="Google Shape;99;p23"/>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100" name="Google Shape;100;p23"/>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01" name="Google Shape;101;p23"/>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02" name="Google Shape;102;p23"/>
          <p:cNvPicPr preferRelativeResize="0"/>
          <p:nvPr/>
        </p:nvPicPr>
        <p:blipFill rotWithShape="1">
          <a:blip r:embed="rId3">
            <a:alphaModFix/>
          </a:blip>
          <a:srcRect b="0" l="0" r="0" t="0"/>
          <a:stretch/>
        </p:blipFill>
        <p:spPr>
          <a:xfrm>
            <a:off x="612648" y="3367055"/>
            <a:ext cx="1335038" cy="1335038"/>
          </a:xfrm>
          <a:prstGeom prst="rect">
            <a:avLst/>
          </a:prstGeom>
          <a:noFill/>
          <a:ln>
            <a:noFill/>
          </a:ln>
        </p:spPr>
      </p:pic>
      <p:pic>
        <p:nvPicPr>
          <p:cNvPr id="103" name="Google Shape;103;p23"/>
          <p:cNvPicPr preferRelativeResize="0"/>
          <p:nvPr/>
        </p:nvPicPr>
        <p:blipFill rotWithShape="1">
          <a:blip r:embed="rId4">
            <a:alphaModFix/>
          </a:blip>
          <a:srcRect b="0" l="0" r="0" t="0"/>
          <a:stretch/>
        </p:blipFill>
        <p:spPr>
          <a:xfrm>
            <a:off x="2068838" y="3203418"/>
            <a:ext cx="1763700" cy="176368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04" name="Shape 104"/>
        <p:cNvGrpSpPr/>
        <p:nvPr/>
      </p:nvGrpSpPr>
      <p:grpSpPr>
        <a:xfrm>
          <a:off x="0" y="0"/>
          <a:ext cx="0" cy="0"/>
          <a:chOff x="0" y="0"/>
          <a:chExt cx="0" cy="0"/>
        </a:xfrm>
      </p:grpSpPr>
      <p:pic>
        <p:nvPicPr>
          <p:cNvPr id="105" name="Google Shape;105;p2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06" name="Google Shape;106;p24"/>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111" name="Shape 111"/>
        <p:cNvGrpSpPr/>
        <p:nvPr/>
      </p:nvGrpSpPr>
      <p:grpSpPr>
        <a:xfrm>
          <a:off x="0" y="0"/>
          <a:ext cx="0" cy="0"/>
          <a:chOff x="0" y="0"/>
          <a:chExt cx="0" cy="0"/>
        </a:xfrm>
      </p:grpSpPr>
      <p:grpSp>
        <p:nvGrpSpPr>
          <p:cNvPr id="112" name="Google Shape;112;p26"/>
          <p:cNvGrpSpPr/>
          <p:nvPr/>
        </p:nvGrpSpPr>
        <p:grpSpPr>
          <a:xfrm>
            <a:off x="508196" y="-152401"/>
            <a:ext cx="8280000" cy="4772749"/>
            <a:chOff x="431996" y="-1"/>
            <a:chExt cx="8280000" cy="4772749"/>
          </a:xfrm>
        </p:grpSpPr>
        <p:sp>
          <p:nvSpPr>
            <p:cNvPr id="113" name="Google Shape;113;p26"/>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14" name="Google Shape;114;p26"/>
            <p:cNvPicPr preferRelativeResize="0"/>
            <p:nvPr/>
          </p:nvPicPr>
          <p:blipFill rotWithShape="1">
            <a:blip r:embed="rId2">
              <a:alphaModFix/>
            </a:blip>
            <a:srcRect b="0" l="0" r="0" t="0"/>
            <a:stretch/>
          </p:blipFill>
          <p:spPr>
            <a:xfrm>
              <a:off x="2185624" y="-1"/>
              <a:ext cx="4772749" cy="4772749"/>
            </a:xfrm>
            <a:prstGeom prst="rect">
              <a:avLst/>
            </a:prstGeom>
            <a:noFill/>
            <a:ln>
              <a:noFill/>
            </a:ln>
          </p:spPr>
        </p:pic>
        <p:sp>
          <p:nvSpPr>
            <p:cNvPr id="115" name="Google Shape;115;p26"/>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800">
                  <a:solidFill>
                    <a:srgbClr val="EE6D2F"/>
                  </a:solidFill>
                  <a:latin typeface="Quicksand"/>
                  <a:ea typeface="Quicksand"/>
                  <a:cs typeface="Quicksand"/>
                  <a:sym typeface="Quicksand"/>
                </a:rPr>
                <a:t>if it’s your first time</a:t>
              </a:r>
              <a:endParaRPr b="1" sz="2800">
                <a:solidFill>
                  <a:srgbClr val="EE6D2F"/>
                </a:solidFill>
                <a:latin typeface="Quicksand"/>
                <a:ea typeface="Quicksand"/>
                <a:cs typeface="Quicksand"/>
                <a:sym typeface="Quicksand"/>
              </a:endParaRPr>
            </a:p>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116" name="Shape 116"/>
        <p:cNvGrpSpPr/>
        <p:nvPr/>
      </p:nvGrpSpPr>
      <p:grpSpPr>
        <a:xfrm>
          <a:off x="0" y="0"/>
          <a:ext cx="0" cy="0"/>
          <a:chOff x="0" y="0"/>
          <a:chExt cx="0" cy="0"/>
        </a:xfrm>
      </p:grpSpPr>
      <p:sp>
        <p:nvSpPr>
          <p:cNvPr id="117" name="Google Shape;117;p27"/>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118" name="Google Shape;118;p27"/>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119" name="Google Shape;119;p27"/>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120" name="Shape 120"/>
        <p:cNvGrpSpPr/>
        <p:nvPr/>
      </p:nvGrpSpPr>
      <p:grpSpPr>
        <a:xfrm>
          <a:off x="0" y="0"/>
          <a:ext cx="0" cy="0"/>
          <a:chOff x="0" y="0"/>
          <a:chExt cx="0" cy="0"/>
        </a:xfrm>
      </p:grpSpPr>
      <p:pic>
        <p:nvPicPr>
          <p:cNvPr id="121" name="Google Shape;121;p28"/>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122" name="Google Shape;122;p28"/>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123" name="Shape 123"/>
        <p:cNvGrpSpPr/>
        <p:nvPr/>
      </p:nvGrpSpPr>
      <p:grpSpPr>
        <a:xfrm>
          <a:off x="0" y="0"/>
          <a:ext cx="0" cy="0"/>
          <a:chOff x="0" y="0"/>
          <a:chExt cx="0" cy="0"/>
        </a:xfrm>
      </p:grpSpPr>
      <p:pic>
        <p:nvPicPr>
          <p:cNvPr id="124" name="Google Shape;124;p29"/>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125" name="Shape 125"/>
        <p:cNvGrpSpPr/>
        <p:nvPr/>
      </p:nvGrpSpPr>
      <p:grpSpPr>
        <a:xfrm>
          <a:off x="0" y="0"/>
          <a:ext cx="0" cy="0"/>
          <a:chOff x="0" y="0"/>
          <a:chExt cx="0" cy="0"/>
        </a:xfrm>
      </p:grpSpPr>
      <p:sp>
        <p:nvSpPr>
          <p:cNvPr id="126" name="Google Shape;126;p3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127" name="Shape 127"/>
        <p:cNvGrpSpPr/>
        <p:nvPr/>
      </p:nvGrpSpPr>
      <p:grpSpPr>
        <a:xfrm>
          <a:off x="0" y="0"/>
          <a:ext cx="0" cy="0"/>
          <a:chOff x="0" y="0"/>
          <a:chExt cx="0" cy="0"/>
        </a:xfrm>
      </p:grpSpPr>
      <p:pic>
        <p:nvPicPr>
          <p:cNvPr id="128" name="Google Shape;128;p31"/>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129" name="Shape 129"/>
        <p:cNvGrpSpPr/>
        <p:nvPr/>
      </p:nvGrpSpPr>
      <p:grpSpPr>
        <a:xfrm>
          <a:off x="0" y="0"/>
          <a:ext cx="0" cy="0"/>
          <a:chOff x="0" y="0"/>
          <a:chExt cx="0" cy="0"/>
        </a:xfrm>
      </p:grpSpPr>
      <p:sp>
        <p:nvSpPr>
          <p:cNvPr id="130" name="Google Shape;130;p32"/>
          <p:cNvSpPr/>
          <p:nvPr/>
        </p:nvSpPr>
        <p:spPr>
          <a:xfrm>
            <a:off x="262950" y="1537975"/>
            <a:ext cx="2618700" cy="2893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1" name="Google Shape;131;p32"/>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132" name="Google Shape;132;p32"/>
          <p:cNvSpPr/>
          <p:nvPr/>
        </p:nvSpPr>
        <p:spPr>
          <a:xfrm>
            <a:off x="3262650" y="1537975"/>
            <a:ext cx="2618700" cy="2893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 name="Google Shape;133;p32"/>
          <p:cNvSpPr/>
          <p:nvPr/>
        </p:nvSpPr>
        <p:spPr>
          <a:xfrm>
            <a:off x="6262350" y="1537975"/>
            <a:ext cx="2618700" cy="2893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134" name="Shape 134"/>
        <p:cNvGrpSpPr/>
        <p:nvPr/>
      </p:nvGrpSpPr>
      <p:grpSpPr>
        <a:xfrm>
          <a:off x="0" y="0"/>
          <a:ext cx="0" cy="0"/>
          <a:chOff x="0" y="0"/>
          <a:chExt cx="0" cy="0"/>
        </a:xfrm>
      </p:grpSpPr>
      <p:sp>
        <p:nvSpPr>
          <p:cNvPr id="135" name="Google Shape;135;p33"/>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36" name="Google Shape;136;p33"/>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get</a:t>
            </a:r>
            <a:r>
              <a:rPr b="1" i="0" lang="en" sz="2400" u="none" cap="none" strike="noStrike">
                <a:solidFill>
                  <a:schemeClr val="lt1"/>
                </a:solidFill>
                <a:latin typeface="Quicksand"/>
                <a:ea typeface="Quicksand"/>
                <a:cs typeface="Quicksand"/>
                <a:sym typeface="Quicksand"/>
              </a:rPr>
              <a:t> on our slack workspace</a:t>
            </a:r>
            <a:r>
              <a:rPr b="1" lang="en" sz="2400">
                <a:solidFill>
                  <a:schemeClr val="lt1"/>
                </a:solidFill>
                <a:latin typeface="Quicksand"/>
                <a:ea typeface="Quicksand"/>
                <a:cs typeface="Quicksand"/>
                <a:sym typeface="Quicksand"/>
              </a:rPr>
              <a:t> and newsletter</a:t>
            </a:r>
            <a:endParaRPr/>
          </a:p>
        </p:txBody>
      </p:sp>
      <p:cxnSp>
        <p:nvCxnSpPr>
          <p:cNvPr id="137" name="Google Shape;137;p33"/>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38" name="Google Shape;138;p33"/>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39" name="Google Shape;139;p33"/>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140" name="Google Shape;140;p33"/>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141" name="Google Shape;141;p33"/>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142" name="Google Shape;142;p33"/>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143" name="Google Shape;143;p33"/>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144" name="Google Shape;144;p33"/>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45" name="Shape 145"/>
        <p:cNvGrpSpPr/>
        <p:nvPr/>
      </p:nvGrpSpPr>
      <p:grpSpPr>
        <a:xfrm>
          <a:off x="0" y="0"/>
          <a:ext cx="0" cy="0"/>
          <a:chOff x="0" y="0"/>
          <a:chExt cx="0" cy="0"/>
        </a:xfrm>
      </p:grpSpPr>
      <p:pic>
        <p:nvPicPr>
          <p:cNvPr id="146" name="Google Shape;146;p3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47" name="Google Shape;147;p34"/>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0"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107" name="Shape 107"/>
        <p:cNvGrpSpPr/>
        <p:nvPr/>
      </p:nvGrpSpPr>
      <p:grpSpPr>
        <a:xfrm>
          <a:off x="0" y="0"/>
          <a:ext cx="0" cy="0"/>
          <a:chOff x="0" y="0"/>
          <a:chExt cx="0" cy="0"/>
        </a:xfrm>
      </p:grpSpPr>
      <p:sp>
        <p:nvSpPr>
          <p:cNvPr id="108" name="Google Shape;108;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109" name="Google Shape;109;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110" name="Google Shape;11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35"/>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d</a:t>
            </a:r>
            <a:r>
              <a:rPr b="1" lang="en" sz="6800">
                <a:solidFill>
                  <a:schemeClr val="lt1"/>
                </a:solidFill>
                <a:latin typeface="Quicksand"/>
                <a:ea typeface="Quicksand"/>
                <a:cs typeface="Quicksand"/>
                <a:sym typeface="Quicksand"/>
              </a:rPr>
              <a:t>ata analytics</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44"/>
          <p:cNvSpPr txBox="1"/>
          <p:nvPr/>
        </p:nvSpPr>
        <p:spPr>
          <a:xfrm>
            <a:off x="404225" y="1383300"/>
            <a:ext cx="8377500" cy="2751000"/>
          </a:xfrm>
          <a:prstGeom prst="rect">
            <a:avLst/>
          </a:prstGeom>
          <a:noFill/>
          <a:ln>
            <a:noFill/>
          </a:ln>
        </p:spPr>
        <p:txBody>
          <a:bodyPr anchorCtr="0" anchor="t" bIns="34275" lIns="68575" spcFirstLastPara="1" rIns="68575" wrap="square" tIns="34275">
            <a:noAutofit/>
          </a:bodyPr>
          <a:lstStyle/>
          <a:p>
            <a:pPr indent="-355600" lvl="0" marL="457200" marR="0" rtl="0" algn="l">
              <a:lnSpc>
                <a:spcPct val="90000"/>
              </a:lnSpc>
              <a:spcBef>
                <a:spcPts val="80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A subfield of mathematics that deals with finding relationships between variables to predict the probability of certain outcomes.</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Statistical models embody a set of assumptions concerning the generation of the observed data and similar data from larger populations.</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Correlation is not causation</a:t>
            </a:r>
            <a:br>
              <a:rPr lang="en" sz="2000">
                <a:solidFill>
                  <a:schemeClr val="lt1"/>
                </a:solidFill>
                <a:latin typeface="Quicksand"/>
                <a:ea typeface="Quicksand"/>
                <a:cs typeface="Quicksand"/>
                <a:sym typeface="Quicksand"/>
              </a:rPr>
            </a:br>
            <a:endParaRPr i="0" sz="2000" u="none" cap="none" strike="noStrike">
              <a:solidFill>
                <a:schemeClr val="lt1"/>
              </a:solidFill>
              <a:latin typeface="Quicksand"/>
              <a:ea typeface="Quicksand"/>
              <a:cs typeface="Quicksand"/>
              <a:sym typeface="Quicksand"/>
            </a:endParaRPr>
          </a:p>
        </p:txBody>
      </p:sp>
      <p:sp>
        <p:nvSpPr>
          <p:cNvPr id="231" name="Google Shape;231;p4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statistical mining</a:t>
            </a:r>
            <a:endParaRPr sz="4000"/>
          </a:p>
        </p:txBody>
      </p:sp>
      <p:sp>
        <p:nvSpPr>
          <p:cNvPr id="232" name="Google Shape;232;p44"/>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33" name="Google Shape;233;p44"/>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34" name="Google Shape;234;p44"/>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44"/>
          <p:cNvPicPr preferRelativeResize="0"/>
          <p:nvPr/>
        </p:nvPicPr>
        <p:blipFill>
          <a:blip r:embed="rId3">
            <a:alphaModFix/>
          </a:blip>
          <a:stretch>
            <a:fillRect/>
          </a:stretch>
        </p:blipFill>
        <p:spPr>
          <a:xfrm>
            <a:off x="6458000" y="2883775"/>
            <a:ext cx="1531600" cy="1531600"/>
          </a:xfrm>
          <a:prstGeom prst="rect">
            <a:avLst/>
          </a:prstGeom>
          <a:noFill/>
          <a:ln>
            <a:noFill/>
          </a:ln>
        </p:spPr>
      </p:pic>
      <p:sp>
        <p:nvSpPr>
          <p:cNvPr id="236" name="Google Shape;236;p44"/>
          <p:cNvSpPr txBox="1"/>
          <p:nvPr/>
        </p:nvSpPr>
        <p:spPr>
          <a:xfrm rot="-5400000">
            <a:off x="5400200" y="3400422"/>
            <a:ext cx="16173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Quicksand"/>
                <a:ea typeface="Quicksand"/>
                <a:cs typeface="Quicksand"/>
                <a:sym typeface="Quicksand"/>
              </a:rPr>
              <a:t>Heat strokes</a:t>
            </a:r>
            <a:endParaRPr>
              <a:solidFill>
                <a:srgbClr val="666666"/>
              </a:solidFill>
              <a:latin typeface="Quicksand"/>
              <a:ea typeface="Quicksand"/>
              <a:cs typeface="Quicksand"/>
              <a:sym typeface="Quicksand"/>
            </a:endParaRPr>
          </a:p>
        </p:txBody>
      </p:sp>
      <p:sp>
        <p:nvSpPr>
          <p:cNvPr id="237" name="Google Shape;237;p44"/>
          <p:cNvSpPr txBox="1"/>
          <p:nvPr/>
        </p:nvSpPr>
        <p:spPr>
          <a:xfrm>
            <a:off x="6399700" y="4339175"/>
            <a:ext cx="1648200" cy="32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Quicksand"/>
                <a:ea typeface="Quicksand"/>
                <a:cs typeface="Quicksand"/>
                <a:sym typeface="Quicksand"/>
              </a:rPr>
              <a:t>Ice cream</a:t>
            </a:r>
            <a:endParaRPr>
              <a:solidFill>
                <a:srgbClr val="666666"/>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j</a:t>
            </a:r>
            <a:r>
              <a:rPr b="1" lang="en" sz="4000">
                <a:solidFill>
                  <a:schemeClr val="lt1"/>
                </a:solidFill>
                <a:latin typeface="Quicksand"/>
                <a:ea typeface="Quicksand"/>
                <a:cs typeface="Quicksand"/>
                <a:sym typeface="Quicksand"/>
              </a:rPr>
              <a:t>ack sparrow mines for gold</a:t>
            </a:r>
            <a:endParaRPr sz="4000"/>
          </a:p>
        </p:txBody>
      </p:sp>
      <p:sp>
        <p:nvSpPr>
          <p:cNvPr id="243" name="Google Shape;243;p45"/>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44" name="Google Shape;244;p45"/>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45" name="Google Shape;245;p45"/>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6" name="Google Shape;246;p45"/>
          <p:cNvPicPr preferRelativeResize="0"/>
          <p:nvPr/>
        </p:nvPicPr>
        <p:blipFill>
          <a:blip r:embed="rId3">
            <a:alphaModFix/>
          </a:blip>
          <a:stretch>
            <a:fillRect/>
          </a:stretch>
        </p:blipFill>
        <p:spPr>
          <a:xfrm>
            <a:off x="1403250" y="1558350"/>
            <a:ext cx="6337500" cy="263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6"/>
          <p:cNvSpPr txBox="1"/>
          <p:nvPr/>
        </p:nvSpPr>
        <p:spPr>
          <a:xfrm>
            <a:off x="404325" y="1592400"/>
            <a:ext cx="5182800" cy="2751000"/>
          </a:xfrm>
          <a:prstGeom prst="rect">
            <a:avLst/>
          </a:prstGeom>
          <a:noFill/>
          <a:ln>
            <a:noFill/>
          </a:ln>
        </p:spPr>
        <p:txBody>
          <a:bodyPr anchorCtr="0" anchor="t" bIns="34275" lIns="68575" spcFirstLastPara="1" rIns="68575" wrap="square" tIns="34275">
            <a:noAutofit/>
          </a:bodyPr>
          <a:lstStyle/>
          <a:p>
            <a:pPr indent="-355600" lvl="0" marL="457200" marR="0" rtl="0" algn="l">
              <a:lnSpc>
                <a:spcPct val="90000"/>
              </a:lnSpc>
              <a:spcBef>
                <a:spcPts val="80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Where treasure had been found by others in the past</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Ocean currents</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Weather patterns</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Sea floor</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Routes likely to be taken by the ship’s captains in that era</a:t>
            </a:r>
            <a:br>
              <a:rPr lang="en" sz="2000">
                <a:solidFill>
                  <a:schemeClr val="lt1"/>
                </a:solidFill>
                <a:latin typeface="Quicksand"/>
                <a:ea typeface="Quicksand"/>
                <a:cs typeface="Quicksand"/>
                <a:sym typeface="Quicksand"/>
              </a:rPr>
            </a:br>
            <a:endParaRPr i="0" sz="2000" u="none" cap="none" strike="noStrike">
              <a:solidFill>
                <a:schemeClr val="lt1"/>
              </a:solidFill>
              <a:latin typeface="Quicksand"/>
              <a:ea typeface="Quicksand"/>
              <a:cs typeface="Quicksand"/>
              <a:sym typeface="Quicksand"/>
            </a:endParaRPr>
          </a:p>
        </p:txBody>
      </p:sp>
      <p:sp>
        <p:nvSpPr>
          <p:cNvPr id="252" name="Google Shape;252;p4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w</a:t>
            </a:r>
            <a:r>
              <a:rPr b="1" lang="en" sz="4000">
                <a:solidFill>
                  <a:schemeClr val="lt1"/>
                </a:solidFill>
                <a:latin typeface="Quicksand"/>
                <a:ea typeface="Quicksand"/>
                <a:cs typeface="Quicksand"/>
                <a:sym typeface="Quicksand"/>
              </a:rPr>
              <a:t>here should he look?</a:t>
            </a:r>
            <a:endParaRPr sz="4000"/>
          </a:p>
        </p:txBody>
      </p:sp>
      <p:sp>
        <p:nvSpPr>
          <p:cNvPr id="253" name="Google Shape;253;p46"/>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54" name="Google Shape;254;p46"/>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55" name="Google Shape;255;p46"/>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46"/>
          <p:cNvPicPr preferRelativeResize="0"/>
          <p:nvPr/>
        </p:nvPicPr>
        <p:blipFill>
          <a:blip r:embed="rId3">
            <a:alphaModFix/>
          </a:blip>
          <a:stretch>
            <a:fillRect/>
          </a:stretch>
        </p:blipFill>
        <p:spPr>
          <a:xfrm>
            <a:off x="5587125" y="1672412"/>
            <a:ext cx="2887030" cy="2750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47"/>
          <p:cNvSpPr txBox="1"/>
          <p:nvPr/>
        </p:nvSpPr>
        <p:spPr>
          <a:xfrm>
            <a:off x="404325" y="1592400"/>
            <a:ext cx="5182800" cy="2751000"/>
          </a:xfrm>
          <a:prstGeom prst="rect">
            <a:avLst/>
          </a:prstGeom>
          <a:noFill/>
          <a:ln>
            <a:noFill/>
          </a:ln>
        </p:spPr>
        <p:txBody>
          <a:bodyPr anchorCtr="0" anchor="t" bIns="34275" lIns="68575" spcFirstLastPara="1" rIns="68575" wrap="square" tIns="34275">
            <a:noAutofit/>
          </a:bodyPr>
          <a:lstStyle/>
          <a:p>
            <a:pPr indent="-336550" lvl="0" marL="457200" marR="0" rtl="0" algn="l">
              <a:lnSpc>
                <a:spcPct val="90000"/>
              </a:lnSpc>
              <a:spcBef>
                <a:spcPts val="80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Machine learning is a subfield of Artificial Intelligence, a method for improving the performance of an intelligent agent over time, giving computers the ability to learn.</a:t>
            </a:r>
            <a:endParaRPr sz="1700">
              <a:solidFill>
                <a:schemeClr val="lt1"/>
              </a:solidFill>
              <a:latin typeface="Quicksand"/>
              <a:ea typeface="Quicksand"/>
              <a:cs typeface="Quicksand"/>
              <a:sym typeface="Quicksand"/>
            </a:endParaRPr>
          </a:p>
          <a:p>
            <a:pPr indent="-336550" lvl="0" marL="457200" marR="0" rtl="0" algn="l">
              <a:lnSpc>
                <a:spcPct val="90000"/>
              </a:lnSpc>
              <a:spcBef>
                <a:spcPts val="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Detects patterns in data and looks for new, similar patterns to form new conclusions.</a:t>
            </a:r>
            <a:endParaRPr sz="1700">
              <a:solidFill>
                <a:schemeClr val="lt1"/>
              </a:solidFill>
              <a:latin typeface="Quicksand"/>
              <a:ea typeface="Quicksand"/>
              <a:cs typeface="Quicksand"/>
              <a:sym typeface="Quicksand"/>
            </a:endParaRPr>
          </a:p>
          <a:p>
            <a:pPr indent="-336550" lvl="0" marL="457200" marR="0" rtl="0" algn="l">
              <a:lnSpc>
                <a:spcPct val="90000"/>
              </a:lnSpc>
              <a:spcBef>
                <a:spcPts val="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Includes subfields such as robotics and computer vision, concerned with issues of agency and cognition.</a:t>
            </a:r>
            <a:endParaRPr sz="1700">
              <a:solidFill>
                <a:schemeClr val="lt1"/>
              </a:solidFill>
              <a:latin typeface="Quicksand"/>
              <a:ea typeface="Quicksand"/>
              <a:cs typeface="Quicksand"/>
              <a:sym typeface="Quicksand"/>
            </a:endParaRPr>
          </a:p>
          <a:p>
            <a:pPr indent="-336550" lvl="0" marL="457200" marR="0" rtl="0" algn="l">
              <a:lnSpc>
                <a:spcPct val="90000"/>
              </a:lnSpc>
              <a:spcBef>
                <a:spcPts val="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Snapchat filters use Machine Learning</a:t>
            </a:r>
            <a:endParaRPr i="0" sz="1700" u="none" cap="none" strike="noStrike">
              <a:solidFill>
                <a:schemeClr val="lt1"/>
              </a:solidFill>
              <a:latin typeface="Quicksand"/>
              <a:ea typeface="Quicksand"/>
              <a:cs typeface="Quicksand"/>
              <a:sym typeface="Quicksand"/>
            </a:endParaRPr>
          </a:p>
        </p:txBody>
      </p:sp>
      <p:sp>
        <p:nvSpPr>
          <p:cNvPr id="262" name="Google Shape;262;p4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where should he look?</a:t>
            </a:r>
            <a:endParaRPr sz="4000"/>
          </a:p>
        </p:txBody>
      </p:sp>
      <p:sp>
        <p:nvSpPr>
          <p:cNvPr id="263" name="Google Shape;263;p47"/>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64" name="Google Shape;264;p47"/>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65" name="Google Shape;265;p47"/>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47"/>
          <p:cNvPicPr preferRelativeResize="0"/>
          <p:nvPr/>
        </p:nvPicPr>
        <p:blipFill>
          <a:blip r:embed="rId3">
            <a:alphaModFix/>
          </a:blip>
          <a:stretch>
            <a:fillRect/>
          </a:stretch>
        </p:blipFill>
        <p:spPr>
          <a:xfrm>
            <a:off x="5947900" y="1562100"/>
            <a:ext cx="1913725" cy="2864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8"/>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data visualization</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where should he look?</a:t>
            </a:r>
            <a:endParaRPr sz="4000"/>
          </a:p>
        </p:txBody>
      </p:sp>
      <p:sp>
        <p:nvSpPr>
          <p:cNvPr id="277" name="Google Shape;277;p49"/>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ANALYZE		</a:t>
            </a:r>
            <a:r>
              <a:rPr b="1" lang="en">
                <a:solidFill>
                  <a:srgbClr val="FFFFFF"/>
                </a:solidFill>
                <a:latin typeface="Quicksand"/>
                <a:ea typeface="Quicksand"/>
                <a:cs typeface="Quicksand"/>
                <a:sym typeface="Quicksand"/>
              </a:rPr>
              <a:t>VISUALIZE</a:t>
            </a:r>
            <a:endParaRPr b="1">
              <a:solidFill>
                <a:srgbClr val="FFFFFF"/>
              </a:solidFill>
              <a:latin typeface="Quicksand"/>
              <a:ea typeface="Quicksand"/>
              <a:cs typeface="Quicksand"/>
              <a:sym typeface="Quicksand"/>
            </a:endParaRPr>
          </a:p>
        </p:txBody>
      </p:sp>
      <p:cxnSp>
        <p:nvCxnSpPr>
          <p:cNvPr id="278" name="Google Shape;278;p49"/>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79" name="Google Shape;279;p49"/>
          <p:cNvSpPr/>
          <p:nvPr/>
        </p:nvSpPr>
        <p:spPr>
          <a:xfrm rot="10800000">
            <a:off x="72520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9"/>
          <p:cNvSpPr txBox="1"/>
          <p:nvPr/>
        </p:nvSpPr>
        <p:spPr>
          <a:xfrm>
            <a:off x="317500" y="1635125"/>
            <a:ext cx="2460600" cy="26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Quicksand"/>
                <a:ea typeface="Quicksand"/>
                <a:cs typeface="Quicksand"/>
                <a:sym typeface="Quicksand"/>
              </a:rPr>
              <a:t>What?</a:t>
            </a:r>
            <a:br>
              <a:rPr lang="en" sz="2000">
                <a:solidFill>
                  <a:srgbClr val="FFFFFF"/>
                </a:solidFill>
                <a:latin typeface="Quicksand"/>
                <a:ea typeface="Quicksand"/>
                <a:cs typeface="Quicksand"/>
                <a:sym typeface="Quicksand"/>
              </a:rPr>
            </a:br>
            <a:br>
              <a:rPr lang="en" sz="2000">
                <a:solidFill>
                  <a:srgbClr val="FFFFFF"/>
                </a:solidFill>
                <a:latin typeface="Quicksand"/>
                <a:ea typeface="Quicksand"/>
                <a:cs typeface="Quicksand"/>
                <a:sym typeface="Quicksand"/>
              </a:rPr>
            </a:br>
            <a:r>
              <a:rPr lang="en" sz="2000">
                <a:solidFill>
                  <a:srgbClr val="FFFFFF"/>
                </a:solidFill>
                <a:latin typeface="Quicksand"/>
                <a:ea typeface="Quicksand"/>
                <a:cs typeface="Quicksand"/>
                <a:sym typeface="Quicksand"/>
              </a:rPr>
              <a:t>Displaying data findings through visuals</a:t>
            </a:r>
            <a:endParaRPr sz="2000">
              <a:solidFill>
                <a:srgbClr val="FFFFFF"/>
              </a:solidFill>
              <a:latin typeface="Quicksand"/>
              <a:ea typeface="Quicksand"/>
              <a:cs typeface="Quicksand"/>
              <a:sym typeface="Quicksand"/>
            </a:endParaRPr>
          </a:p>
        </p:txBody>
      </p:sp>
      <p:sp>
        <p:nvSpPr>
          <p:cNvPr id="281" name="Google Shape;281;p49"/>
          <p:cNvSpPr txBox="1"/>
          <p:nvPr/>
        </p:nvSpPr>
        <p:spPr>
          <a:xfrm>
            <a:off x="3341700" y="1635125"/>
            <a:ext cx="2460600" cy="26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Quicksand"/>
                <a:ea typeface="Quicksand"/>
                <a:cs typeface="Quicksand"/>
                <a:sym typeface="Quicksand"/>
              </a:rPr>
              <a:t>Why?</a:t>
            </a:r>
            <a:br>
              <a:rPr lang="en" sz="2000">
                <a:solidFill>
                  <a:srgbClr val="FFFFFF"/>
                </a:solidFill>
                <a:latin typeface="Quicksand"/>
                <a:ea typeface="Quicksand"/>
                <a:cs typeface="Quicksand"/>
                <a:sym typeface="Quicksand"/>
              </a:rPr>
            </a:br>
            <a:br>
              <a:rPr lang="en" sz="2000">
                <a:solidFill>
                  <a:srgbClr val="FFFFFF"/>
                </a:solidFill>
                <a:latin typeface="Quicksand"/>
                <a:ea typeface="Quicksand"/>
                <a:cs typeface="Quicksand"/>
                <a:sym typeface="Quicksand"/>
              </a:rPr>
            </a:br>
            <a:r>
              <a:rPr lang="en" sz="2000">
                <a:solidFill>
                  <a:srgbClr val="FFFFFF"/>
                </a:solidFill>
                <a:latin typeface="Quicksand"/>
                <a:ea typeface="Quicksand"/>
                <a:cs typeface="Quicksand"/>
                <a:sym typeface="Quicksand"/>
              </a:rPr>
              <a:t>To use data to tell a story and show trends, focuses, etc. </a:t>
            </a:r>
            <a:br>
              <a:rPr lang="en" sz="2000">
                <a:solidFill>
                  <a:srgbClr val="FFFFFF"/>
                </a:solidFill>
                <a:latin typeface="Quicksand"/>
                <a:ea typeface="Quicksand"/>
                <a:cs typeface="Quicksand"/>
                <a:sym typeface="Quicksand"/>
              </a:rPr>
            </a:br>
            <a:r>
              <a:rPr lang="en" sz="2000">
                <a:solidFill>
                  <a:srgbClr val="FFFFFF"/>
                </a:solidFill>
                <a:latin typeface="Quicksand"/>
                <a:ea typeface="Quicksand"/>
                <a:cs typeface="Quicksand"/>
                <a:sym typeface="Quicksand"/>
              </a:rPr>
              <a:t>   for business people</a:t>
            </a:r>
            <a:endParaRPr sz="2000">
              <a:solidFill>
                <a:srgbClr val="FFFFFF"/>
              </a:solidFill>
              <a:latin typeface="Quicksand"/>
              <a:ea typeface="Quicksand"/>
              <a:cs typeface="Quicksand"/>
              <a:sym typeface="Quicksand"/>
            </a:endParaRPr>
          </a:p>
        </p:txBody>
      </p:sp>
      <p:sp>
        <p:nvSpPr>
          <p:cNvPr id="282" name="Google Shape;282;p49"/>
          <p:cNvSpPr txBox="1"/>
          <p:nvPr/>
        </p:nvSpPr>
        <p:spPr>
          <a:xfrm>
            <a:off x="6365900" y="1635125"/>
            <a:ext cx="2460600" cy="26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Quicksand"/>
                <a:ea typeface="Quicksand"/>
                <a:cs typeface="Quicksand"/>
                <a:sym typeface="Quicksand"/>
              </a:rPr>
              <a:t>How?</a:t>
            </a:r>
            <a:br>
              <a:rPr lang="en" sz="2000">
                <a:solidFill>
                  <a:srgbClr val="FFFFFF"/>
                </a:solidFill>
                <a:latin typeface="Quicksand"/>
                <a:ea typeface="Quicksand"/>
                <a:cs typeface="Quicksand"/>
                <a:sym typeface="Quicksand"/>
              </a:rPr>
            </a:br>
            <a:br>
              <a:rPr lang="en" sz="2000">
                <a:solidFill>
                  <a:srgbClr val="FFFFFF"/>
                </a:solidFill>
                <a:latin typeface="Quicksand"/>
                <a:ea typeface="Quicksand"/>
                <a:cs typeface="Quicksand"/>
                <a:sym typeface="Quicksand"/>
              </a:rPr>
            </a:br>
            <a:r>
              <a:rPr lang="en" sz="2000">
                <a:solidFill>
                  <a:srgbClr val="FFFFFF"/>
                </a:solidFill>
                <a:latin typeface="Quicksand"/>
                <a:ea typeface="Quicksand"/>
                <a:cs typeface="Quicksand"/>
                <a:sym typeface="Quicksand"/>
              </a:rPr>
              <a:t>Bar charts, maps, pie charts, scatter plot, histogram, line chart, tables, tree diagram, etc. Tableau</a:t>
            </a:r>
            <a:endParaRPr sz="2000">
              <a:solidFill>
                <a:srgbClr val="FFFFFF"/>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d</a:t>
            </a:r>
            <a:r>
              <a:rPr b="1" lang="en" sz="4000">
                <a:solidFill>
                  <a:schemeClr val="lt1"/>
                </a:solidFill>
                <a:latin typeface="Quicksand"/>
                <a:ea typeface="Quicksand"/>
                <a:cs typeface="Quicksand"/>
                <a:sym typeface="Quicksand"/>
              </a:rPr>
              <a:t>ata storytelling</a:t>
            </a:r>
            <a:endParaRPr sz="4000"/>
          </a:p>
        </p:txBody>
      </p:sp>
      <p:sp>
        <p:nvSpPr>
          <p:cNvPr id="288" name="Google Shape;288;p50"/>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ANALYZE		</a:t>
            </a:r>
            <a:r>
              <a:rPr b="1" lang="en">
                <a:solidFill>
                  <a:srgbClr val="FFFFFF"/>
                </a:solidFill>
                <a:latin typeface="Quicksand"/>
                <a:ea typeface="Quicksand"/>
                <a:cs typeface="Quicksand"/>
                <a:sym typeface="Quicksand"/>
              </a:rPr>
              <a:t>VISUALIZE</a:t>
            </a:r>
            <a:endParaRPr b="1">
              <a:solidFill>
                <a:srgbClr val="FFFFFF"/>
              </a:solidFill>
              <a:latin typeface="Quicksand"/>
              <a:ea typeface="Quicksand"/>
              <a:cs typeface="Quicksand"/>
              <a:sym typeface="Quicksand"/>
            </a:endParaRPr>
          </a:p>
        </p:txBody>
      </p:sp>
      <p:cxnSp>
        <p:nvCxnSpPr>
          <p:cNvPr id="289" name="Google Shape;289;p50"/>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90" name="Google Shape;290;p50"/>
          <p:cNvSpPr/>
          <p:nvPr/>
        </p:nvSpPr>
        <p:spPr>
          <a:xfrm rot="10800000">
            <a:off x="72520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50"/>
          <p:cNvPicPr preferRelativeResize="0"/>
          <p:nvPr/>
        </p:nvPicPr>
        <p:blipFill>
          <a:blip r:embed="rId3">
            <a:alphaModFix/>
          </a:blip>
          <a:stretch>
            <a:fillRect/>
          </a:stretch>
        </p:blipFill>
        <p:spPr>
          <a:xfrm>
            <a:off x="4997875" y="1535075"/>
            <a:ext cx="3357701" cy="2913651"/>
          </a:xfrm>
          <a:prstGeom prst="rect">
            <a:avLst/>
          </a:prstGeom>
          <a:noFill/>
          <a:ln>
            <a:noFill/>
          </a:ln>
        </p:spPr>
      </p:pic>
      <p:pic>
        <p:nvPicPr>
          <p:cNvPr id="292" name="Google Shape;292;p50"/>
          <p:cNvPicPr preferRelativeResize="0"/>
          <p:nvPr/>
        </p:nvPicPr>
        <p:blipFill>
          <a:blip r:embed="rId4">
            <a:alphaModFix/>
          </a:blip>
          <a:stretch>
            <a:fillRect/>
          </a:stretch>
        </p:blipFill>
        <p:spPr>
          <a:xfrm>
            <a:off x="714698" y="1535075"/>
            <a:ext cx="4054577" cy="2913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700">
                <a:solidFill>
                  <a:schemeClr val="lt1"/>
                </a:solidFill>
                <a:latin typeface="Quicksand"/>
                <a:ea typeface="Quicksand"/>
                <a:cs typeface="Quicksand"/>
                <a:sym typeface="Quicksand"/>
              </a:rPr>
              <a:t>t</a:t>
            </a:r>
            <a:r>
              <a:rPr b="1" lang="en" sz="3700">
                <a:solidFill>
                  <a:schemeClr val="lt1"/>
                </a:solidFill>
                <a:latin typeface="Quicksand"/>
                <a:ea typeface="Quicksand"/>
                <a:cs typeface="Quicksand"/>
                <a:sym typeface="Quicksand"/>
              </a:rPr>
              <a:t>ickets processed and received</a:t>
            </a:r>
            <a:endParaRPr sz="3700"/>
          </a:p>
        </p:txBody>
      </p:sp>
      <p:sp>
        <p:nvSpPr>
          <p:cNvPr id="298" name="Google Shape;298;p51"/>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ANALYZE		</a:t>
            </a:r>
            <a:r>
              <a:rPr b="1" lang="en">
                <a:solidFill>
                  <a:srgbClr val="FFFFFF"/>
                </a:solidFill>
                <a:latin typeface="Quicksand"/>
                <a:ea typeface="Quicksand"/>
                <a:cs typeface="Quicksand"/>
                <a:sym typeface="Quicksand"/>
              </a:rPr>
              <a:t>VISUALIZE</a:t>
            </a:r>
            <a:endParaRPr b="1">
              <a:solidFill>
                <a:srgbClr val="FFFFFF"/>
              </a:solidFill>
              <a:latin typeface="Quicksand"/>
              <a:ea typeface="Quicksand"/>
              <a:cs typeface="Quicksand"/>
              <a:sym typeface="Quicksand"/>
            </a:endParaRPr>
          </a:p>
        </p:txBody>
      </p:sp>
      <p:cxnSp>
        <p:nvCxnSpPr>
          <p:cNvPr id="299" name="Google Shape;299;p51"/>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300" name="Google Shape;300;p51"/>
          <p:cNvSpPr/>
          <p:nvPr/>
        </p:nvSpPr>
        <p:spPr>
          <a:xfrm rot="10800000">
            <a:off x="72520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51"/>
          <p:cNvPicPr preferRelativeResize="0"/>
          <p:nvPr/>
        </p:nvPicPr>
        <p:blipFill>
          <a:blip r:embed="rId3">
            <a:alphaModFix/>
          </a:blip>
          <a:stretch>
            <a:fillRect/>
          </a:stretch>
        </p:blipFill>
        <p:spPr>
          <a:xfrm>
            <a:off x="476250" y="1511212"/>
            <a:ext cx="3717219" cy="2961375"/>
          </a:xfrm>
          <a:prstGeom prst="rect">
            <a:avLst/>
          </a:prstGeom>
          <a:noFill/>
          <a:ln>
            <a:noFill/>
          </a:ln>
        </p:spPr>
      </p:pic>
      <p:pic>
        <p:nvPicPr>
          <p:cNvPr id="302" name="Google Shape;302;p51"/>
          <p:cNvPicPr preferRelativeResize="0"/>
          <p:nvPr/>
        </p:nvPicPr>
        <p:blipFill>
          <a:blip r:embed="rId4">
            <a:alphaModFix/>
          </a:blip>
          <a:stretch>
            <a:fillRect/>
          </a:stretch>
        </p:blipFill>
        <p:spPr>
          <a:xfrm>
            <a:off x="4885725" y="1513525"/>
            <a:ext cx="3858483" cy="2961374"/>
          </a:xfrm>
          <a:prstGeom prst="rect">
            <a:avLst/>
          </a:prstGeom>
          <a:noFill/>
          <a:ln>
            <a:noFill/>
          </a:ln>
        </p:spPr>
      </p:pic>
      <p:cxnSp>
        <p:nvCxnSpPr>
          <p:cNvPr id="303" name="Google Shape;303;p51"/>
          <p:cNvCxnSpPr/>
          <p:nvPr/>
        </p:nvCxnSpPr>
        <p:spPr>
          <a:xfrm>
            <a:off x="4568825" y="1622425"/>
            <a:ext cx="0" cy="2784600"/>
          </a:xfrm>
          <a:prstGeom prst="straightConnector1">
            <a:avLst/>
          </a:prstGeom>
          <a:noFill/>
          <a:ln cap="flat" cmpd="sng" w="38100">
            <a:solidFill>
              <a:schemeClr val="dk1"/>
            </a:solidFill>
            <a:prstDash val="dash"/>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3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analyzing data in business</a:t>
            </a:r>
            <a:endParaRPr b="1" sz="4500">
              <a:solidFill>
                <a:srgbClr val="FFFFFF"/>
              </a:solidFill>
              <a:latin typeface="Quicksand"/>
              <a:ea typeface="Quicksand"/>
              <a:cs typeface="Quicksand"/>
              <a:sym typeface="Quicksand"/>
            </a:endParaRPr>
          </a:p>
        </p:txBody>
      </p:sp>
      <p:pic>
        <p:nvPicPr>
          <p:cNvPr id="158" name="Google Shape;158;p36"/>
          <p:cNvPicPr preferRelativeResize="0"/>
          <p:nvPr/>
        </p:nvPicPr>
        <p:blipFill rotWithShape="1">
          <a:blip r:embed="rId3">
            <a:alphaModFix/>
          </a:blip>
          <a:srcRect b="16548" l="12693" r="11611" t="0"/>
          <a:stretch/>
        </p:blipFill>
        <p:spPr>
          <a:xfrm>
            <a:off x="741750" y="1438225"/>
            <a:ext cx="2907675" cy="1832474"/>
          </a:xfrm>
          <a:prstGeom prst="rect">
            <a:avLst/>
          </a:prstGeom>
          <a:noFill/>
          <a:ln>
            <a:noFill/>
          </a:ln>
        </p:spPr>
      </p:pic>
      <p:pic>
        <p:nvPicPr>
          <p:cNvPr id="159" name="Google Shape;159;p36"/>
          <p:cNvPicPr preferRelativeResize="0"/>
          <p:nvPr/>
        </p:nvPicPr>
        <p:blipFill>
          <a:blip r:embed="rId4">
            <a:alphaModFix/>
          </a:blip>
          <a:stretch>
            <a:fillRect/>
          </a:stretch>
        </p:blipFill>
        <p:spPr>
          <a:xfrm>
            <a:off x="2298300" y="2657223"/>
            <a:ext cx="2421370" cy="780912"/>
          </a:xfrm>
          <a:prstGeom prst="rect">
            <a:avLst/>
          </a:prstGeom>
          <a:noFill/>
          <a:ln>
            <a:noFill/>
          </a:ln>
        </p:spPr>
      </p:pic>
      <p:pic>
        <p:nvPicPr>
          <p:cNvPr id="160" name="Google Shape;160;p36"/>
          <p:cNvPicPr preferRelativeResize="0"/>
          <p:nvPr/>
        </p:nvPicPr>
        <p:blipFill>
          <a:blip r:embed="rId5">
            <a:alphaModFix/>
          </a:blip>
          <a:stretch>
            <a:fillRect/>
          </a:stretch>
        </p:blipFill>
        <p:spPr>
          <a:xfrm>
            <a:off x="164200" y="1551975"/>
            <a:ext cx="990225" cy="990225"/>
          </a:xfrm>
          <a:prstGeom prst="rect">
            <a:avLst/>
          </a:prstGeom>
          <a:noFill/>
          <a:ln>
            <a:noFill/>
          </a:ln>
        </p:spPr>
      </p:pic>
      <p:sp>
        <p:nvSpPr>
          <p:cNvPr id="161" name="Google Shape;161;p36"/>
          <p:cNvSpPr txBox="1"/>
          <p:nvPr/>
        </p:nvSpPr>
        <p:spPr>
          <a:xfrm>
            <a:off x="-13950" y="3303550"/>
            <a:ext cx="4460400" cy="12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solidFill>
                  <a:srgbClr val="FFFFFF"/>
                </a:solidFill>
                <a:latin typeface="Quicksand"/>
                <a:ea typeface="Quicksand"/>
                <a:cs typeface="Quicksand"/>
                <a:sym typeface="Quicksand"/>
              </a:rPr>
              <a:t>Ecommerce</a:t>
            </a:r>
            <a:endParaRPr b="1" sz="1500" u="sng">
              <a:solidFill>
                <a:srgbClr val="FFFFFF"/>
              </a:solidFill>
              <a:latin typeface="Quicksand"/>
              <a:ea typeface="Quicksand"/>
              <a:cs typeface="Quicksand"/>
              <a:sym typeface="Quicksand"/>
            </a:endParaRPr>
          </a:p>
          <a:p>
            <a:pPr indent="0" lvl="0" marL="0" rtl="0" algn="ctr">
              <a:spcBef>
                <a:spcPts val="0"/>
              </a:spcBef>
              <a:spcAft>
                <a:spcPts val="0"/>
              </a:spcAft>
              <a:buNone/>
            </a:pPr>
            <a:r>
              <a:rPr lang="en" sz="1500">
                <a:solidFill>
                  <a:srgbClr val="FFFFFF"/>
                </a:solidFill>
                <a:latin typeface="Quicksand"/>
                <a:ea typeface="Quicksand"/>
                <a:cs typeface="Quicksand"/>
                <a:sym typeface="Quicksand"/>
              </a:rPr>
              <a:t>Online retailers track products looked at </a:t>
            </a:r>
            <a:br>
              <a:rPr lang="en" sz="1500">
                <a:solidFill>
                  <a:srgbClr val="FFFFFF"/>
                </a:solidFill>
                <a:latin typeface="Quicksand"/>
                <a:ea typeface="Quicksand"/>
                <a:cs typeface="Quicksand"/>
                <a:sym typeface="Quicksand"/>
              </a:rPr>
            </a:br>
            <a:r>
              <a:rPr lang="en" sz="1500">
                <a:solidFill>
                  <a:srgbClr val="FFFFFF"/>
                </a:solidFill>
                <a:latin typeface="Quicksand"/>
                <a:ea typeface="Quicksand"/>
                <a:cs typeface="Quicksand"/>
                <a:sym typeface="Quicksand"/>
              </a:rPr>
              <a:t>when navigating through site, influenced by </a:t>
            </a:r>
            <a:br>
              <a:rPr lang="en" sz="1500">
                <a:solidFill>
                  <a:srgbClr val="FFFFFF"/>
                </a:solidFill>
                <a:latin typeface="Quicksand"/>
                <a:ea typeface="Quicksand"/>
                <a:cs typeface="Quicksand"/>
                <a:sym typeface="Quicksand"/>
              </a:rPr>
            </a:br>
            <a:r>
              <a:rPr lang="en" sz="1500">
                <a:solidFill>
                  <a:srgbClr val="FFFFFF"/>
                </a:solidFill>
                <a:latin typeface="Quicksand"/>
                <a:ea typeface="Quicksand"/>
                <a:cs typeface="Quicksand"/>
                <a:sym typeface="Quicksand"/>
              </a:rPr>
              <a:t>promotions, reviews, and page layouts;</a:t>
            </a:r>
            <a:br>
              <a:rPr lang="en" sz="1500">
                <a:solidFill>
                  <a:srgbClr val="FFFFFF"/>
                </a:solidFill>
                <a:latin typeface="Quicksand"/>
                <a:ea typeface="Quicksand"/>
                <a:cs typeface="Quicksand"/>
                <a:sym typeface="Quicksand"/>
              </a:rPr>
            </a:br>
            <a:r>
              <a:rPr lang="en" sz="1500">
                <a:solidFill>
                  <a:srgbClr val="FFFFFF"/>
                </a:solidFill>
                <a:latin typeface="Quicksand"/>
                <a:ea typeface="Quicksand"/>
                <a:cs typeface="Quicksand"/>
                <a:sym typeface="Quicksand"/>
              </a:rPr>
              <a:t>tracking similarities across people and groups</a:t>
            </a:r>
            <a:endParaRPr sz="1500">
              <a:solidFill>
                <a:srgbClr val="FFFFFF"/>
              </a:solidFill>
              <a:latin typeface="Quicksand"/>
              <a:ea typeface="Quicksand"/>
              <a:cs typeface="Quicksand"/>
              <a:sym typeface="Quicksand"/>
            </a:endParaRPr>
          </a:p>
        </p:txBody>
      </p:sp>
      <p:cxnSp>
        <p:nvCxnSpPr>
          <p:cNvPr id="162" name="Google Shape;162;p36"/>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163" name="Google Shape;163;p36"/>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OVERVIEW</a:t>
            </a:r>
            <a:r>
              <a:rPr lang="en">
                <a:solidFill>
                  <a:srgbClr val="FFFFFF"/>
                </a:solidFill>
                <a:latin typeface="Quicksand"/>
                <a:ea typeface="Quicksand"/>
                <a:cs typeface="Quicksand"/>
                <a:sym typeface="Quicksand"/>
              </a:rPr>
              <a:t>			STORE		ANALYZE		VISUALIZE</a:t>
            </a:r>
            <a:endParaRPr>
              <a:solidFill>
                <a:srgbClr val="FFFFFF"/>
              </a:solidFill>
              <a:latin typeface="Quicksand"/>
              <a:ea typeface="Quicksand"/>
              <a:cs typeface="Quicksand"/>
              <a:sym typeface="Quicksand"/>
            </a:endParaRPr>
          </a:p>
        </p:txBody>
      </p:sp>
      <p:sp>
        <p:nvSpPr>
          <p:cNvPr id="164" name="Google Shape;164;p36"/>
          <p:cNvSpPr/>
          <p:nvPr/>
        </p:nvSpPr>
        <p:spPr>
          <a:xfrm rot="10800000">
            <a:off x="2756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36"/>
          <p:cNvCxnSpPr/>
          <p:nvPr/>
        </p:nvCxnSpPr>
        <p:spPr>
          <a:xfrm flipH="1">
            <a:off x="4484713" y="1421625"/>
            <a:ext cx="21900" cy="3102600"/>
          </a:xfrm>
          <a:prstGeom prst="straightConnector1">
            <a:avLst/>
          </a:prstGeom>
          <a:noFill/>
          <a:ln cap="flat" cmpd="sng" w="28575">
            <a:solidFill>
              <a:srgbClr val="666666"/>
            </a:solidFill>
            <a:prstDash val="dash"/>
            <a:round/>
            <a:headEnd len="med" w="med" type="none"/>
            <a:tailEnd len="med" w="med" type="none"/>
          </a:ln>
        </p:spPr>
      </p:cxnSp>
      <p:sp>
        <p:nvSpPr>
          <p:cNvPr id="166" name="Google Shape;166;p36"/>
          <p:cNvSpPr/>
          <p:nvPr/>
        </p:nvSpPr>
        <p:spPr>
          <a:xfrm>
            <a:off x="4839450" y="2881750"/>
            <a:ext cx="4056600" cy="1617600"/>
          </a:xfrm>
          <a:prstGeom prst="roundRect">
            <a:avLst>
              <a:gd fmla="val 16667"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500">
                <a:solidFill>
                  <a:srgbClr val="FFFFFF"/>
                </a:solidFill>
                <a:latin typeface="Quicksand"/>
                <a:ea typeface="Quicksand"/>
                <a:cs typeface="Quicksand"/>
                <a:sym typeface="Quicksand"/>
              </a:rPr>
              <a:t>Using data to develop algorithms and </a:t>
            </a:r>
            <a:r>
              <a:rPr b="1" i="1" lang="en" sz="1500">
                <a:solidFill>
                  <a:srgbClr val="FFFFFF"/>
                </a:solidFill>
                <a:latin typeface="Quicksand"/>
                <a:ea typeface="Quicksand"/>
                <a:cs typeface="Quicksand"/>
                <a:sym typeface="Quicksand"/>
              </a:rPr>
              <a:t>recommend products</a:t>
            </a:r>
            <a:r>
              <a:rPr i="1" lang="en" sz="1500">
                <a:solidFill>
                  <a:srgbClr val="FFFFFF"/>
                </a:solidFill>
                <a:latin typeface="Quicksand"/>
                <a:ea typeface="Quicksand"/>
                <a:cs typeface="Quicksand"/>
                <a:sym typeface="Quicksand"/>
              </a:rPr>
              <a:t> to customers, ones that </a:t>
            </a:r>
            <a:r>
              <a:rPr b="1" i="1" lang="en" sz="1500">
                <a:solidFill>
                  <a:srgbClr val="FFFFFF"/>
                </a:solidFill>
                <a:latin typeface="Quicksand"/>
                <a:ea typeface="Quicksand"/>
                <a:cs typeface="Quicksand"/>
                <a:sym typeface="Quicksand"/>
              </a:rPr>
              <a:t>improve</a:t>
            </a:r>
            <a:r>
              <a:rPr i="1" lang="en" sz="1500">
                <a:solidFill>
                  <a:srgbClr val="FFFFFF"/>
                </a:solidFill>
                <a:latin typeface="Quicksand"/>
                <a:ea typeface="Quicksand"/>
                <a:cs typeface="Quicksand"/>
                <a:sym typeface="Quicksand"/>
              </a:rPr>
              <a:t> every time a customer responds to or ignores a recommendation - </a:t>
            </a:r>
            <a:r>
              <a:rPr b="1" i="1" lang="en" sz="1500">
                <a:solidFill>
                  <a:srgbClr val="FFFFFF"/>
                </a:solidFill>
                <a:latin typeface="Quicksand"/>
                <a:ea typeface="Quicksand"/>
                <a:cs typeface="Quicksand"/>
                <a:sym typeface="Quicksand"/>
              </a:rPr>
              <a:t>better understanding and retaining customers</a:t>
            </a:r>
            <a:endParaRPr i="1" sz="1500">
              <a:solidFill>
                <a:srgbClr val="FFFFFF"/>
              </a:solidFill>
              <a:latin typeface="Quicksand"/>
              <a:ea typeface="Quicksand"/>
              <a:cs typeface="Quicksand"/>
              <a:sym typeface="Quicksand"/>
            </a:endParaRPr>
          </a:p>
        </p:txBody>
      </p:sp>
      <p:sp>
        <p:nvSpPr>
          <p:cNvPr id="167" name="Google Shape;167;p36"/>
          <p:cNvSpPr txBox="1"/>
          <p:nvPr/>
        </p:nvSpPr>
        <p:spPr>
          <a:xfrm>
            <a:off x="4641700" y="1659800"/>
            <a:ext cx="4293300" cy="10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solidFill>
                  <a:srgbClr val="FFFFFF"/>
                </a:solidFill>
                <a:latin typeface="Quicksand"/>
                <a:ea typeface="Quicksand"/>
                <a:cs typeface="Quicksand"/>
                <a:sym typeface="Quicksand"/>
              </a:rPr>
              <a:t>Big Data</a:t>
            </a:r>
            <a:br>
              <a:rPr lang="en" sz="1500">
                <a:solidFill>
                  <a:srgbClr val="FFFFFF"/>
                </a:solidFill>
                <a:latin typeface="Quicksand"/>
                <a:ea typeface="Quicksand"/>
                <a:cs typeface="Quicksand"/>
                <a:sym typeface="Quicksand"/>
              </a:rPr>
            </a:br>
            <a:r>
              <a:rPr lang="en" sz="1500">
                <a:solidFill>
                  <a:srgbClr val="FFFFFF"/>
                </a:solidFill>
                <a:latin typeface="Quicksand"/>
                <a:ea typeface="Quicksand"/>
                <a:cs typeface="Quicksand"/>
                <a:sym typeface="Quicksand"/>
              </a:rPr>
              <a:t>Collections of data so large, varied in </a:t>
            </a:r>
            <a:br>
              <a:rPr lang="en" sz="1500">
                <a:solidFill>
                  <a:srgbClr val="FFFFFF"/>
                </a:solidFill>
                <a:latin typeface="Quicksand"/>
                <a:ea typeface="Quicksand"/>
                <a:cs typeface="Quicksand"/>
                <a:sym typeface="Quicksand"/>
              </a:rPr>
            </a:br>
            <a:r>
              <a:rPr lang="en" sz="1500">
                <a:solidFill>
                  <a:srgbClr val="FFFFFF"/>
                </a:solidFill>
                <a:latin typeface="Quicksand"/>
                <a:ea typeface="Quicksand"/>
                <a:cs typeface="Quicksand"/>
                <a:sym typeface="Quicksand"/>
              </a:rPr>
              <a:t>content, and fast to accumulate, that they’re difficult to store and analyze.</a:t>
            </a:r>
            <a:endParaRPr sz="1500">
              <a:solidFill>
                <a:srgbClr val="FFFFFF"/>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7"/>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data storage</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8"/>
          <p:cNvSpPr txBox="1"/>
          <p:nvPr/>
        </p:nvSpPr>
        <p:spPr>
          <a:xfrm>
            <a:off x="404225" y="1383300"/>
            <a:ext cx="8628300" cy="2751000"/>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800"/>
              </a:spcBef>
              <a:spcAft>
                <a:spcPts val="0"/>
              </a:spcAft>
              <a:buClr>
                <a:schemeClr val="dk1"/>
              </a:buClr>
              <a:buSzPts val="2100"/>
              <a:buFont typeface="Arial"/>
              <a:buNone/>
            </a:pPr>
            <a:r>
              <a:rPr lang="en" sz="2000">
                <a:solidFill>
                  <a:schemeClr val="lt1"/>
                </a:solidFill>
                <a:latin typeface="Quicksand"/>
                <a:ea typeface="Quicksand"/>
                <a:cs typeface="Quicksand"/>
                <a:sym typeface="Quicksand"/>
              </a:rPr>
              <a:t>There are multiples types of data collected - structured, unstructured, internal, and external data</a:t>
            </a:r>
            <a:br>
              <a:rPr lang="en" sz="2000">
                <a:solidFill>
                  <a:schemeClr val="lt1"/>
                </a:solidFill>
                <a:latin typeface="Quicksand"/>
                <a:ea typeface="Quicksand"/>
                <a:cs typeface="Quicksand"/>
                <a:sym typeface="Quicksand"/>
              </a:rPr>
            </a:br>
            <a:r>
              <a:rPr lang="en" sz="2000">
                <a:solidFill>
                  <a:schemeClr val="lt1"/>
                </a:solidFill>
                <a:latin typeface="Quicksand"/>
                <a:ea typeface="Quicksand"/>
                <a:cs typeface="Quicksand"/>
                <a:sym typeface="Quicksand"/>
              </a:rPr>
              <a:t>ETL Cycle:</a:t>
            </a:r>
            <a:br>
              <a:rPr lang="en" sz="2000">
                <a:solidFill>
                  <a:schemeClr val="lt1"/>
                </a:solidFill>
                <a:latin typeface="Quicksand"/>
                <a:ea typeface="Quicksand"/>
                <a:cs typeface="Quicksand"/>
                <a:sym typeface="Quicksand"/>
              </a:rPr>
            </a:br>
            <a:r>
              <a:rPr lang="en" sz="2000">
                <a:solidFill>
                  <a:schemeClr val="lt1"/>
                </a:solidFill>
                <a:latin typeface="Quicksand"/>
                <a:ea typeface="Quicksand"/>
                <a:cs typeface="Quicksand"/>
                <a:sym typeface="Quicksand"/>
              </a:rPr>
              <a:t>Extract - Data is analyzed and crawled through to retrieve relevant information from data sources in a specific pattern; drawn internally and externally from the company and can be defined or formatted differently.</a:t>
            </a:r>
            <a:br>
              <a:rPr lang="en" sz="2000">
                <a:solidFill>
                  <a:schemeClr val="lt1"/>
                </a:solidFill>
                <a:latin typeface="Quicksand"/>
                <a:ea typeface="Quicksand"/>
                <a:cs typeface="Quicksand"/>
                <a:sym typeface="Quicksand"/>
              </a:rPr>
            </a:br>
            <a:r>
              <a:rPr lang="en" sz="2000">
                <a:solidFill>
                  <a:schemeClr val="lt1"/>
                </a:solidFill>
                <a:latin typeface="Quicksand"/>
                <a:ea typeface="Quicksand"/>
                <a:cs typeface="Quicksand"/>
                <a:sym typeface="Quicksand"/>
              </a:rPr>
              <a:t>Transform - Data is transformed and cleansed to adhere to common data definitions.</a:t>
            </a:r>
            <a:br>
              <a:rPr lang="en" sz="2000">
                <a:solidFill>
                  <a:schemeClr val="lt1"/>
                </a:solidFill>
                <a:latin typeface="Quicksand"/>
                <a:ea typeface="Quicksand"/>
                <a:cs typeface="Quicksand"/>
                <a:sym typeface="Quicksand"/>
              </a:rPr>
            </a:br>
            <a:r>
              <a:rPr lang="en" sz="2000">
                <a:solidFill>
                  <a:schemeClr val="lt1"/>
                </a:solidFill>
                <a:latin typeface="Quicksand"/>
                <a:ea typeface="Quicksand"/>
                <a:cs typeface="Quicksand"/>
                <a:sym typeface="Quicksand"/>
              </a:rPr>
              <a:t>Load - Data is loaded into the data warehouse.</a:t>
            </a:r>
            <a:endParaRPr i="0" sz="2000" u="none" cap="none" strike="noStrike">
              <a:solidFill>
                <a:schemeClr val="lt1"/>
              </a:solidFill>
              <a:latin typeface="Quicksand"/>
              <a:ea typeface="Quicksand"/>
              <a:cs typeface="Quicksand"/>
              <a:sym typeface="Quicksand"/>
            </a:endParaRPr>
          </a:p>
        </p:txBody>
      </p:sp>
      <p:sp>
        <p:nvSpPr>
          <p:cNvPr id="178" name="Google Shape;178;p3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500">
                <a:solidFill>
                  <a:schemeClr val="lt1"/>
                </a:solidFill>
                <a:latin typeface="Quicksand"/>
                <a:ea typeface="Quicksand"/>
                <a:cs typeface="Quicksand"/>
                <a:sym typeface="Quicksand"/>
              </a:rPr>
              <a:t>d</a:t>
            </a:r>
            <a:r>
              <a:rPr b="1" lang="en" sz="3500">
                <a:solidFill>
                  <a:schemeClr val="lt1"/>
                </a:solidFill>
                <a:latin typeface="Quicksand"/>
                <a:ea typeface="Quicksand"/>
                <a:cs typeface="Quicksand"/>
                <a:sym typeface="Quicksand"/>
              </a:rPr>
              <a:t>ata collection and storage</a:t>
            </a:r>
            <a:endParaRPr sz="3500"/>
          </a:p>
        </p:txBody>
      </p:sp>
      <p:sp>
        <p:nvSpPr>
          <p:cNvPr id="179" name="Google Shape;179;p38"/>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a:t>
            </a:r>
            <a:r>
              <a:rPr b="1" lang="en">
                <a:solidFill>
                  <a:srgbClr val="FFFFFF"/>
                </a:solidFill>
                <a:latin typeface="Quicksand"/>
                <a:ea typeface="Quicksand"/>
                <a:cs typeface="Quicksand"/>
                <a:sym typeface="Quicksand"/>
              </a:rPr>
              <a:t>STORE</a:t>
            </a:r>
            <a:r>
              <a:rPr lang="en">
                <a:solidFill>
                  <a:srgbClr val="FFFFFF"/>
                </a:solidFill>
                <a:latin typeface="Quicksand"/>
                <a:ea typeface="Quicksand"/>
                <a:cs typeface="Quicksand"/>
                <a:sym typeface="Quicksand"/>
              </a:rPr>
              <a:t>		ANALYZE		VISUALIZE</a:t>
            </a:r>
            <a:endParaRPr>
              <a:solidFill>
                <a:srgbClr val="FFFFFF"/>
              </a:solidFill>
              <a:latin typeface="Quicksand"/>
              <a:ea typeface="Quicksand"/>
              <a:cs typeface="Quicksand"/>
              <a:sym typeface="Quicksand"/>
            </a:endParaRPr>
          </a:p>
        </p:txBody>
      </p:sp>
      <p:cxnSp>
        <p:nvCxnSpPr>
          <p:cNvPr id="180" name="Google Shape;180;p38"/>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181" name="Google Shape;181;p38"/>
          <p:cNvSpPr/>
          <p:nvPr/>
        </p:nvSpPr>
        <p:spPr>
          <a:xfrm rot="10800000">
            <a:off x="43564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9"/>
          <p:cNvSpPr txBox="1"/>
          <p:nvPr/>
        </p:nvSpPr>
        <p:spPr>
          <a:xfrm>
            <a:off x="404225" y="1383300"/>
            <a:ext cx="8377500" cy="2751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b="1" lang="en" sz="2000">
                <a:solidFill>
                  <a:schemeClr val="lt1"/>
                </a:solidFill>
                <a:latin typeface="Quicksand"/>
                <a:ea typeface="Quicksand"/>
                <a:cs typeface="Quicksand"/>
                <a:sym typeface="Quicksand"/>
              </a:rPr>
              <a:t>Relational (SQL) v nonrelational (NoSQL) databases:</a:t>
            </a:r>
            <a:endParaRPr sz="2000">
              <a:solidFill>
                <a:schemeClr val="lt1"/>
              </a:solidFill>
              <a:latin typeface="Quicksand"/>
              <a:ea typeface="Quicksand"/>
              <a:cs typeface="Quicksand"/>
              <a:sym typeface="Quicksand"/>
            </a:endParaRPr>
          </a:p>
          <a:p>
            <a:pPr indent="-355600" lvl="0" marL="457200" marR="0" rtl="0" algn="l">
              <a:lnSpc>
                <a:spcPct val="90000"/>
              </a:lnSpc>
              <a:spcBef>
                <a:spcPts val="80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Relational databases are when companies often use the same relational database management system for their data warehouse as they use their operational database, but loaded into a separate server and tuned for fast retrieval and reporting.</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Nonrelational databases does not use the same system. Typically designed to be easily scalable and able to handle unstructured data.</a:t>
            </a:r>
            <a:endParaRPr i="0" sz="2000" u="none" cap="none" strike="noStrike">
              <a:solidFill>
                <a:schemeClr val="lt1"/>
              </a:solidFill>
              <a:latin typeface="Quicksand"/>
              <a:ea typeface="Quicksand"/>
              <a:cs typeface="Quicksand"/>
              <a:sym typeface="Quicksand"/>
            </a:endParaRPr>
          </a:p>
        </p:txBody>
      </p:sp>
      <p:sp>
        <p:nvSpPr>
          <p:cNvPr id="187" name="Google Shape;187;p3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d</a:t>
            </a:r>
            <a:r>
              <a:rPr b="1" lang="en" sz="4000">
                <a:solidFill>
                  <a:schemeClr val="lt1"/>
                </a:solidFill>
                <a:latin typeface="Quicksand"/>
                <a:ea typeface="Quicksand"/>
                <a:cs typeface="Quicksand"/>
                <a:sym typeface="Quicksand"/>
              </a:rPr>
              <a:t>atabase types</a:t>
            </a:r>
            <a:endParaRPr sz="4000"/>
          </a:p>
        </p:txBody>
      </p:sp>
      <p:sp>
        <p:nvSpPr>
          <p:cNvPr id="188" name="Google Shape;188;p39"/>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a:t>
            </a:r>
            <a:r>
              <a:rPr b="1" lang="en">
                <a:solidFill>
                  <a:srgbClr val="FFFFFF"/>
                </a:solidFill>
                <a:latin typeface="Quicksand"/>
                <a:ea typeface="Quicksand"/>
                <a:cs typeface="Quicksand"/>
                <a:sym typeface="Quicksand"/>
              </a:rPr>
              <a:t>STORE</a:t>
            </a:r>
            <a:r>
              <a:rPr lang="en">
                <a:solidFill>
                  <a:srgbClr val="FFFFFF"/>
                </a:solidFill>
                <a:latin typeface="Quicksand"/>
                <a:ea typeface="Quicksand"/>
                <a:cs typeface="Quicksand"/>
                <a:sym typeface="Quicksand"/>
              </a:rPr>
              <a:t>		ANALYZE		VISUALIZE</a:t>
            </a:r>
            <a:endParaRPr>
              <a:solidFill>
                <a:srgbClr val="FFFFFF"/>
              </a:solidFill>
              <a:latin typeface="Quicksand"/>
              <a:ea typeface="Quicksand"/>
              <a:cs typeface="Quicksand"/>
              <a:sym typeface="Quicksand"/>
            </a:endParaRPr>
          </a:p>
        </p:txBody>
      </p:sp>
      <p:cxnSp>
        <p:nvCxnSpPr>
          <p:cNvPr id="189" name="Google Shape;189;p39"/>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190" name="Google Shape;190;p39"/>
          <p:cNvSpPr/>
          <p:nvPr/>
        </p:nvSpPr>
        <p:spPr>
          <a:xfrm rot="10800000">
            <a:off x="43564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40"/>
          <p:cNvSpPr txBox="1"/>
          <p:nvPr/>
        </p:nvSpPr>
        <p:spPr>
          <a:xfrm>
            <a:off x="404225" y="1519350"/>
            <a:ext cx="8586600" cy="2615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b="1" lang="en" sz="1800">
                <a:solidFill>
                  <a:schemeClr val="lt1"/>
                </a:solidFill>
                <a:latin typeface="Quicksand"/>
                <a:ea typeface="Quicksand"/>
                <a:cs typeface="Quicksand"/>
                <a:sym typeface="Quicksand"/>
              </a:rPr>
              <a:t>Hadoop:</a:t>
            </a:r>
            <a:br>
              <a:rPr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A scalable, open source software for file storage and local processing that supports processing of </a:t>
            </a:r>
            <a:r>
              <a:rPr b="1" lang="en" sz="1800">
                <a:solidFill>
                  <a:schemeClr val="lt1"/>
                </a:solidFill>
                <a:latin typeface="Quicksand"/>
                <a:ea typeface="Quicksand"/>
                <a:cs typeface="Quicksand"/>
                <a:sym typeface="Quicksand"/>
              </a:rPr>
              <a:t>big data</a:t>
            </a:r>
            <a:r>
              <a:rPr lang="en" sz="1800">
                <a:solidFill>
                  <a:schemeClr val="lt1"/>
                </a:solidFill>
                <a:latin typeface="Quicksand"/>
                <a:ea typeface="Quicksand"/>
                <a:cs typeface="Quicksand"/>
                <a:sym typeface="Quicksand"/>
              </a:rPr>
              <a:t> across up to thousands of computers in the </a:t>
            </a:r>
            <a:r>
              <a:rPr b="1" lang="en" sz="1800">
                <a:solidFill>
                  <a:schemeClr val="lt1"/>
                </a:solidFill>
                <a:latin typeface="Quicksand"/>
                <a:ea typeface="Quicksand"/>
                <a:cs typeface="Quicksand"/>
                <a:sym typeface="Quicksand"/>
              </a:rPr>
              <a:t>cloud</a:t>
            </a:r>
            <a:r>
              <a:rPr lang="en" sz="1800">
                <a:solidFill>
                  <a:schemeClr val="lt1"/>
                </a:solidFill>
                <a:latin typeface="Quicksand"/>
                <a:ea typeface="Quicksand"/>
                <a:cs typeface="Quicksand"/>
                <a:sym typeface="Quicksand"/>
              </a:rPr>
              <a:t>.</a:t>
            </a:r>
            <a:br>
              <a:rPr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	Pandora uses Hadoop to analyze billions of likes that users click when each </a:t>
            </a:r>
            <a:endParaRPr sz="1800">
              <a:solidFill>
                <a:schemeClr val="lt1"/>
              </a:solidFill>
              <a:latin typeface="Quicksand"/>
              <a:ea typeface="Quicksand"/>
              <a:cs typeface="Quicksand"/>
              <a:sym typeface="Quicksand"/>
            </a:endParaRPr>
          </a:p>
          <a:p>
            <a:pPr indent="457200" lvl="0" marL="0" marR="0" rtl="0" algn="l">
              <a:lnSpc>
                <a:spcPct val="90000"/>
              </a:lnSpc>
              <a:spcBef>
                <a:spcPts val="800"/>
              </a:spcBef>
              <a:spcAft>
                <a:spcPts val="0"/>
              </a:spcAft>
              <a:buNone/>
            </a:pPr>
            <a:r>
              <a:rPr lang="en" sz="1800">
                <a:solidFill>
                  <a:schemeClr val="lt1"/>
                </a:solidFill>
                <a:latin typeface="Quicksand"/>
                <a:ea typeface="Quicksand"/>
                <a:cs typeface="Quicksand"/>
                <a:sym typeface="Quicksand"/>
              </a:rPr>
              <a:t>song plays. The company can accurately predict customer preferences </a:t>
            </a:r>
            <a:endParaRPr sz="1800">
              <a:solidFill>
                <a:schemeClr val="lt1"/>
              </a:solidFill>
              <a:latin typeface="Quicksand"/>
              <a:ea typeface="Quicksand"/>
              <a:cs typeface="Quicksand"/>
              <a:sym typeface="Quicksand"/>
            </a:endParaRPr>
          </a:p>
          <a:p>
            <a:pPr indent="0" lvl="0" marL="457200" marR="0" rtl="0" algn="l">
              <a:lnSpc>
                <a:spcPct val="90000"/>
              </a:lnSpc>
              <a:spcBef>
                <a:spcPts val="800"/>
              </a:spcBef>
              <a:spcAft>
                <a:spcPts val="0"/>
              </a:spcAft>
              <a:buNone/>
            </a:pPr>
            <a:r>
              <a:rPr lang="en" sz="1800">
                <a:solidFill>
                  <a:schemeClr val="lt1"/>
                </a:solidFill>
                <a:latin typeface="Quicksand"/>
                <a:ea typeface="Quicksand"/>
                <a:cs typeface="Quicksand"/>
                <a:sym typeface="Quicksand"/>
              </a:rPr>
              <a:t>and create tailored playlists, same goes for spotify’s discover weekly!</a:t>
            </a:r>
            <a:endParaRPr sz="1800">
              <a:solidFill>
                <a:schemeClr val="lt1"/>
              </a:solidFill>
              <a:latin typeface="Quicksand"/>
              <a:ea typeface="Quicksand"/>
              <a:cs typeface="Quicksand"/>
              <a:sym typeface="Quicksand"/>
            </a:endParaRPr>
          </a:p>
          <a:p>
            <a:pPr indent="0" lvl="0" marL="0" marR="0" rtl="0" algn="l">
              <a:lnSpc>
                <a:spcPct val="90000"/>
              </a:lnSpc>
              <a:spcBef>
                <a:spcPts val="800"/>
              </a:spcBef>
              <a:spcAft>
                <a:spcPts val="0"/>
              </a:spcAft>
              <a:buNone/>
            </a:pPr>
            <a:r>
              <a:rPr lang="en" sz="1800">
                <a:solidFill>
                  <a:schemeClr val="lt1"/>
                </a:solidFill>
                <a:latin typeface="Quicksand"/>
                <a:ea typeface="Quicksand"/>
                <a:cs typeface="Quicksand"/>
                <a:sym typeface="Quicksand"/>
              </a:rPr>
              <a:t>Others: Virtual federated warehouse, data warehouse appliance, in-memory database, noSQL, data cubes</a:t>
            </a:r>
            <a:endParaRPr i="0" sz="1800" u="none" cap="none" strike="noStrike">
              <a:solidFill>
                <a:schemeClr val="lt1"/>
              </a:solidFill>
              <a:latin typeface="Quicksand"/>
              <a:ea typeface="Quicksand"/>
              <a:cs typeface="Quicksand"/>
              <a:sym typeface="Quicksand"/>
            </a:endParaRPr>
          </a:p>
        </p:txBody>
      </p:sp>
      <p:sp>
        <p:nvSpPr>
          <p:cNvPr id="196" name="Google Shape;196;p4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s</a:t>
            </a:r>
            <a:r>
              <a:rPr b="1" lang="en" sz="4000">
                <a:solidFill>
                  <a:schemeClr val="lt1"/>
                </a:solidFill>
                <a:latin typeface="Quicksand"/>
                <a:ea typeface="Quicksand"/>
                <a:cs typeface="Quicksand"/>
                <a:sym typeface="Quicksand"/>
              </a:rPr>
              <a:t>torage in architectures</a:t>
            </a:r>
            <a:endParaRPr sz="4000"/>
          </a:p>
        </p:txBody>
      </p:sp>
      <p:sp>
        <p:nvSpPr>
          <p:cNvPr id="197" name="Google Shape;197;p40"/>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a:t>
            </a:r>
            <a:r>
              <a:rPr b="1" lang="en">
                <a:solidFill>
                  <a:srgbClr val="FFFFFF"/>
                </a:solidFill>
                <a:latin typeface="Quicksand"/>
                <a:ea typeface="Quicksand"/>
                <a:cs typeface="Quicksand"/>
                <a:sym typeface="Quicksand"/>
              </a:rPr>
              <a:t>STORE</a:t>
            </a:r>
            <a:r>
              <a:rPr lang="en">
                <a:solidFill>
                  <a:srgbClr val="FFFFFF"/>
                </a:solidFill>
                <a:latin typeface="Quicksand"/>
                <a:ea typeface="Quicksand"/>
                <a:cs typeface="Quicksand"/>
                <a:sym typeface="Quicksand"/>
              </a:rPr>
              <a:t>		ANALYZE		VISUALIZE</a:t>
            </a:r>
            <a:endParaRPr>
              <a:solidFill>
                <a:srgbClr val="FFFFFF"/>
              </a:solidFill>
              <a:latin typeface="Quicksand"/>
              <a:ea typeface="Quicksand"/>
              <a:cs typeface="Quicksand"/>
              <a:sym typeface="Quicksand"/>
            </a:endParaRPr>
          </a:p>
        </p:txBody>
      </p:sp>
      <p:cxnSp>
        <p:nvCxnSpPr>
          <p:cNvPr id="198" name="Google Shape;198;p40"/>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199" name="Google Shape;199;p40"/>
          <p:cNvSpPr/>
          <p:nvPr/>
        </p:nvSpPr>
        <p:spPr>
          <a:xfrm rot="10800000">
            <a:off x="43564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40"/>
          <p:cNvPicPr preferRelativeResize="0"/>
          <p:nvPr/>
        </p:nvPicPr>
        <p:blipFill>
          <a:blip r:embed="rId3">
            <a:alphaModFix/>
          </a:blip>
          <a:stretch>
            <a:fillRect/>
          </a:stretch>
        </p:blipFill>
        <p:spPr>
          <a:xfrm>
            <a:off x="266875" y="2767350"/>
            <a:ext cx="472975" cy="472975"/>
          </a:xfrm>
          <a:prstGeom prst="rect">
            <a:avLst/>
          </a:prstGeom>
          <a:noFill/>
          <a:ln>
            <a:noFill/>
          </a:ln>
        </p:spPr>
      </p:pic>
      <p:pic>
        <p:nvPicPr>
          <p:cNvPr id="201" name="Google Shape;201;p40"/>
          <p:cNvPicPr preferRelativeResize="0"/>
          <p:nvPr/>
        </p:nvPicPr>
        <p:blipFill>
          <a:blip r:embed="rId4">
            <a:alphaModFix/>
          </a:blip>
          <a:stretch>
            <a:fillRect/>
          </a:stretch>
        </p:blipFill>
        <p:spPr>
          <a:xfrm>
            <a:off x="253900" y="3316525"/>
            <a:ext cx="498925" cy="49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41"/>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data analysis</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42"/>
          <p:cNvSpPr txBox="1"/>
          <p:nvPr/>
        </p:nvSpPr>
        <p:spPr>
          <a:xfrm>
            <a:off x="404225" y="1383300"/>
            <a:ext cx="8377500" cy="2751000"/>
          </a:xfrm>
          <a:prstGeom prst="rect">
            <a:avLst/>
          </a:prstGeom>
          <a:noFill/>
          <a:ln>
            <a:noFill/>
          </a:ln>
        </p:spPr>
        <p:txBody>
          <a:bodyPr anchorCtr="0" anchor="t" bIns="34275" lIns="68575" spcFirstLastPara="1" rIns="68575" wrap="square" tIns="34275">
            <a:noAutofit/>
          </a:bodyPr>
          <a:lstStyle/>
          <a:p>
            <a:pPr indent="-355600" lvl="0" marL="457200" marR="0" rtl="0" algn="l">
              <a:lnSpc>
                <a:spcPct val="90000"/>
              </a:lnSpc>
              <a:spcBef>
                <a:spcPts val="80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An analyst would use querying to </a:t>
            </a:r>
            <a:r>
              <a:rPr b="1" lang="en" sz="2000">
                <a:solidFill>
                  <a:schemeClr val="lt1"/>
                </a:solidFill>
                <a:latin typeface="Quicksand"/>
                <a:ea typeface="Quicksand"/>
                <a:cs typeface="Quicksand"/>
                <a:sym typeface="Quicksand"/>
              </a:rPr>
              <a:t>find trends</a:t>
            </a:r>
            <a:r>
              <a:rPr lang="en" sz="2000">
                <a:solidFill>
                  <a:schemeClr val="lt1"/>
                </a:solidFill>
                <a:latin typeface="Quicksand"/>
                <a:ea typeface="Quicksand"/>
                <a:cs typeface="Quicksand"/>
                <a:sym typeface="Quicksand"/>
              </a:rPr>
              <a:t> or </a:t>
            </a:r>
            <a:r>
              <a:rPr b="1" lang="en" sz="2000">
                <a:solidFill>
                  <a:schemeClr val="lt1"/>
                </a:solidFill>
                <a:latin typeface="Quicksand"/>
                <a:ea typeface="Quicksand"/>
                <a:cs typeface="Quicksand"/>
                <a:sym typeface="Quicksand"/>
              </a:rPr>
              <a:t>confirm a hypothesis </a:t>
            </a:r>
            <a:r>
              <a:rPr lang="en" sz="2000">
                <a:solidFill>
                  <a:schemeClr val="lt1"/>
                </a:solidFill>
                <a:latin typeface="Quicksand"/>
                <a:ea typeface="Quicksand"/>
                <a:cs typeface="Quicksand"/>
                <a:sym typeface="Quicksand"/>
              </a:rPr>
              <a:t>relevant to the business, retrieving all the information about them from the customers table in the database (typically structured data).</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b="1" lang="en" sz="2000">
                <a:solidFill>
                  <a:schemeClr val="lt1"/>
                </a:solidFill>
                <a:latin typeface="Quicksand"/>
                <a:ea typeface="Quicksand"/>
                <a:cs typeface="Quicksand"/>
                <a:sym typeface="Quicksand"/>
              </a:rPr>
              <a:t>SQL:</a:t>
            </a:r>
            <a:r>
              <a:rPr lang="en" sz="2000">
                <a:solidFill>
                  <a:schemeClr val="lt1"/>
                </a:solidFill>
                <a:latin typeface="Quicksand"/>
                <a:ea typeface="Quicksand"/>
                <a:cs typeface="Quicksand"/>
                <a:sym typeface="Quicksand"/>
              </a:rPr>
              <a:t> SELECT * FROM CUSTOMERS WHERE AGE &gt; 45 and SEX = ’M’ and DOMICILE = ‘NE’</a:t>
            </a:r>
            <a:br>
              <a:rPr lang="en" sz="2000">
                <a:solidFill>
                  <a:schemeClr val="lt1"/>
                </a:solidFill>
                <a:latin typeface="Quicksand"/>
                <a:ea typeface="Quicksand"/>
                <a:cs typeface="Quicksand"/>
                <a:sym typeface="Quicksand"/>
              </a:rPr>
            </a:br>
            <a:endParaRPr i="0" sz="2000" u="none" cap="none" strike="noStrike">
              <a:solidFill>
                <a:schemeClr val="lt1"/>
              </a:solidFill>
              <a:latin typeface="Quicksand"/>
              <a:ea typeface="Quicksand"/>
              <a:cs typeface="Quicksand"/>
              <a:sym typeface="Quicksand"/>
            </a:endParaRPr>
          </a:p>
        </p:txBody>
      </p:sp>
      <p:sp>
        <p:nvSpPr>
          <p:cNvPr id="212" name="Google Shape;212;p4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database querying</a:t>
            </a:r>
            <a:endParaRPr sz="4000"/>
          </a:p>
        </p:txBody>
      </p:sp>
      <p:sp>
        <p:nvSpPr>
          <p:cNvPr id="213" name="Google Shape;213;p42"/>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14" name="Google Shape;214;p42"/>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15" name="Google Shape;215;p42"/>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43"/>
          <p:cNvSpPr txBox="1"/>
          <p:nvPr/>
        </p:nvSpPr>
        <p:spPr>
          <a:xfrm>
            <a:off x="404225" y="1383300"/>
            <a:ext cx="8377500" cy="2751000"/>
          </a:xfrm>
          <a:prstGeom prst="rect">
            <a:avLst/>
          </a:prstGeom>
          <a:noFill/>
          <a:ln>
            <a:noFill/>
          </a:ln>
        </p:spPr>
        <p:txBody>
          <a:bodyPr anchorCtr="0" anchor="t" bIns="34275" lIns="68575" spcFirstLastPara="1" rIns="68575" wrap="square" tIns="34275">
            <a:noAutofit/>
          </a:bodyPr>
          <a:lstStyle/>
          <a:p>
            <a:pPr indent="-355600" lvl="0" marL="457200" marR="0" rtl="0" algn="l">
              <a:lnSpc>
                <a:spcPct val="90000"/>
              </a:lnSpc>
              <a:spcBef>
                <a:spcPts val="80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The practice of </a:t>
            </a:r>
            <a:r>
              <a:rPr b="1" lang="en" sz="2000">
                <a:solidFill>
                  <a:schemeClr val="lt1"/>
                </a:solidFill>
                <a:latin typeface="Quicksand"/>
                <a:ea typeface="Quicksand"/>
                <a:cs typeface="Quicksand"/>
                <a:sym typeface="Quicksand"/>
              </a:rPr>
              <a:t>examining large databases</a:t>
            </a:r>
            <a:r>
              <a:rPr lang="en" sz="2000">
                <a:solidFill>
                  <a:schemeClr val="lt1"/>
                </a:solidFill>
                <a:latin typeface="Quicksand"/>
                <a:ea typeface="Quicksand"/>
                <a:cs typeface="Quicksand"/>
                <a:sym typeface="Quicksand"/>
              </a:rPr>
              <a:t> in order to generate new information.</a:t>
            </a:r>
            <a:endParaRPr sz="2000">
              <a:solidFill>
                <a:schemeClr val="lt1"/>
              </a:solidFill>
              <a:latin typeface="Quicksand"/>
              <a:ea typeface="Quicksand"/>
              <a:cs typeface="Quicksand"/>
              <a:sym typeface="Quicksand"/>
            </a:endParaRPr>
          </a:p>
          <a:p>
            <a:pPr indent="-355600" lvl="0" marL="457200" marR="0" rtl="0" algn="l">
              <a:lnSpc>
                <a:spcPct val="90000"/>
              </a:lnSpc>
              <a:spcBef>
                <a:spcPts val="0"/>
              </a:spcBef>
              <a:spcAft>
                <a:spcPts val="0"/>
              </a:spcAft>
              <a:buClr>
                <a:schemeClr val="lt1"/>
              </a:buClr>
              <a:buSzPts val="2000"/>
              <a:buFont typeface="Quicksand"/>
              <a:buChar char="●"/>
            </a:pPr>
            <a:r>
              <a:rPr lang="en" sz="2000">
                <a:solidFill>
                  <a:schemeClr val="lt1"/>
                </a:solidFill>
                <a:latin typeface="Quicksand"/>
                <a:ea typeface="Quicksand"/>
                <a:cs typeface="Quicksand"/>
                <a:sym typeface="Quicksand"/>
              </a:rPr>
              <a:t>Used to </a:t>
            </a:r>
            <a:r>
              <a:rPr b="1" lang="en" sz="2000">
                <a:solidFill>
                  <a:schemeClr val="lt1"/>
                </a:solidFill>
                <a:latin typeface="Quicksand"/>
                <a:ea typeface="Quicksand"/>
                <a:cs typeface="Quicksand"/>
                <a:sym typeface="Quicksand"/>
              </a:rPr>
              <a:t>finding patterns and regularity</a:t>
            </a:r>
            <a:r>
              <a:rPr lang="en" sz="2000">
                <a:solidFill>
                  <a:schemeClr val="lt1"/>
                </a:solidFill>
                <a:latin typeface="Quicksand"/>
                <a:ea typeface="Quicksand"/>
                <a:cs typeface="Quicksand"/>
                <a:sym typeface="Quicksand"/>
              </a:rPr>
              <a:t> in the data.</a:t>
            </a:r>
            <a:endParaRPr sz="2000">
              <a:solidFill>
                <a:schemeClr val="lt1"/>
              </a:solidFill>
              <a:latin typeface="Quicksand"/>
              <a:ea typeface="Quicksand"/>
              <a:cs typeface="Quicksand"/>
              <a:sym typeface="Quicksand"/>
            </a:endParaRPr>
          </a:p>
          <a:p>
            <a:pPr indent="0" lvl="0" marL="914400" marR="0" rtl="0" algn="l">
              <a:lnSpc>
                <a:spcPct val="90000"/>
              </a:lnSpc>
              <a:spcBef>
                <a:spcPts val="800"/>
              </a:spcBef>
              <a:spcAft>
                <a:spcPts val="0"/>
              </a:spcAft>
              <a:buNone/>
            </a:pPr>
            <a:r>
              <a:rPr b="1" lang="en" sz="2000">
                <a:solidFill>
                  <a:schemeClr val="lt1"/>
                </a:solidFill>
                <a:latin typeface="Quicksand"/>
                <a:ea typeface="Quicksand"/>
                <a:cs typeface="Quicksand"/>
                <a:sym typeface="Quicksand"/>
              </a:rPr>
              <a:t>Facebook collects data on their users</a:t>
            </a:r>
            <a:r>
              <a:rPr lang="en" sz="2000">
                <a:solidFill>
                  <a:schemeClr val="lt1"/>
                </a:solidFill>
                <a:latin typeface="Quicksand"/>
                <a:ea typeface="Quicksand"/>
                <a:cs typeface="Quicksand"/>
                <a:sym typeface="Quicksand"/>
              </a:rPr>
              <a:t> - current friends, where you live, your workplace, and needs to find a way to say </a:t>
            </a:r>
            <a:r>
              <a:rPr b="1" lang="en" sz="2000">
                <a:solidFill>
                  <a:schemeClr val="lt1"/>
                </a:solidFill>
                <a:latin typeface="Quicksand"/>
                <a:ea typeface="Quicksand"/>
                <a:cs typeface="Quicksand"/>
                <a:sym typeface="Quicksand"/>
              </a:rPr>
              <a:t>person 1 probably knows person 2</a:t>
            </a:r>
            <a:r>
              <a:rPr lang="en" sz="2000">
                <a:solidFill>
                  <a:schemeClr val="lt1"/>
                </a:solidFill>
                <a:latin typeface="Quicksand"/>
                <a:ea typeface="Quicksand"/>
                <a:cs typeface="Quicksand"/>
                <a:sym typeface="Quicksand"/>
              </a:rPr>
              <a:t> - and that they should see each other in their recommended friend's list.</a:t>
            </a:r>
            <a:endParaRPr i="0" sz="2000" u="none" cap="none" strike="noStrike">
              <a:solidFill>
                <a:schemeClr val="lt1"/>
              </a:solidFill>
              <a:latin typeface="Quicksand"/>
              <a:ea typeface="Quicksand"/>
              <a:cs typeface="Quicksand"/>
              <a:sym typeface="Quicksand"/>
            </a:endParaRPr>
          </a:p>
        </p:txBody>
      </p:sp>
      <p:sp>
        <p:nvSpPr>
          <p:cNvPr id="221" name="Google Shape;221;p4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data mining finds patterns</a:t>
            </a:r>
            <a:endParaRPr sz="4000"/>
          </a:p>
        </p:txBody>
      </p:sp>
      <p:sp>
        <p:nvSpPr>
          <p:cNvPr id="222" name="Google Shape;222;p43"/>
          <p:cNvSpPr txBox="1"/>
          <p:nvPr/>
        </p:nvSpPr>
        <p:spPr>
          <a:xfrm>
            <a:off x="0" y="4726450"/>
            <a:ext cx="91440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DATA ANALYTICS:</a:t>
            </a:r>
            <a:r>
              <a:rPr b="1" lang="en">
                <a:solidFill>
                  <a:srgbClr val="FFFFFF"/>
                </a:solidFill>
                <a:latin typeface="Quicksand"/>
                <a:ea typeface="Quicksand"/>
                <a:cs typeface="Quicksand"/>
                <a:sym typeface="Quicksand"/>
              </a:rPr>
              <a:t>		</a:t>
            </a:r>
            <a:r>
              <a:rPr lang="en">
                <a:solidFill>
                  <a:srgbClr val="FFFFFF"/>
                </a:solidFill>
                <a:latin typeface="Quicksand"/>
                <a:ea typeface="Quicksand"/>
                <a:cs typeface="Quicksand"/>
                <a:sym typeface="Quicksand"/>
              </a:rPr>
              <a:t>OVERVIEW			STORE		</a:t>
            </a:r>
            <a:r>
              <a:rPr b="1" lang="en">
                <a:solidFill>
                  <a:srgbClr val="FFFFFF"/>
                </a:solidFill>
                <a:latin typeface="Quicksand"/>
                <a:ea typeface="Quicksand"/>
                <a:cs typeface="Quicksand"/>
                <a:sym typeface="Quicksand"/>
              </a:rPr>
              <a:t>ANALYZE</a:t>
            </a:r>
            <a:r>
              <a:rPr lang="en">
                <a:solidFill>
                  <a:srgbClr val="FFFFFF"/>
                </a:solidFill>
                <a:latin typeface="Quicksand"/>
                <a:ea typeface="Quicksand"/>
                <a:cs typeface="Quicksand"/>
                <a:sym typeface="Quicksand"/>
              </a:rPr>
              <a:t>		VISUALIZE</a:t>
            </a:r>
            <a:endParaRPr>
              <a:solidFill>
                <a:srgbClr val="FFFFFF"/>
              </a:solidFill>
              <a:latin typeface="Quicksand"/>
              <a:ea typeface="Quicksand"/>
              <a:cs typeface="Quicksand"/>
              <a:sym typeface="Quicksand"/>
            </a:endParaRPr>
          </a:p>
        </p:txBody>
      </p:sp>
      <p:cxnSp>
        <p:nvCxnSpPr>
          <p:cNvPr id="223" name="Google Shape;223;p43"/>
          <p:cNvCxnSpPr/>
          <p:nvPr/>
        </p:nvCxnSpPr>
        <p:spPr>
          <a:xfrm flipH="1" rot="10800000">
            <a:off x="0" y="4713550"/>
            <a:ext cx="7989600" cy="12900"/>
          </a:xfrm>
          <a:prstGeom prst="straightConnector1">
            <a:avLst/>
          </a:prstGeom>
          <a:noFill/>
          <a:ln cap="flat" cmpd="sng" w="38100">
            <a:solidFill>
              <a:schemeClr val="dk1"/>
            </a:solidFill>
            <a:prstDash val="solid"/>
            <a:round/>
            <a:headEnd len="med" w="med" type="none"/>
            <a:tailEnd len="med" w="med" type="none"/>
          </a:ln>
        </p:spPr>
      </p:cxnSp>
      <p:sp>
        <p:nvSpPr>
          <p:cNvPr id="224" name="Google Shape;224;p43"/>
          <p:cNvSpPr/>
          <p:nvPr/>
        </p:nvSpPr>
        <p:spPr>
          <a:xfrm rot="10800000">
            <a:off x="5804200" y="4619050"/>
            <a:ext cx="248400" cy="214800"/>
          </a:xfrm>
          <a:prstGeom prst="triangle">
            <a:avLst>
              <a:gd fmla="val 5000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43"/>
          <p:cNvPicPr preferRelativeResize="0"/>
          <p:nvPr/>
        </p:nvPicPr>
        <p:blipFill rotWithShape="1">
          <a:blip r:embed="rId3">
            <a:alphaModFix/>
          </a:blip>
          <a:srcRect b="15067" l="7957" r="7661" t="13692"/>
          <a:stretch/>
        </p:blipFill>
        <p:spPr>
          <a:xfrm>
            <a:off x="97350" y="2718104"/>
            <a:ext cx="1091350" cy="921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