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roxima Nova"/>
      <p:regular r:id="rId24"/>
      <p:bold r:id="rId25"/>
      <p:italic r:id="rId26"/>
      <p:boldItalic r:id="rId27"/>
    </p:embeddedFont>
    <p:embeddedFont>
      <p:font typeface="Quicksand"/>
      <p:bold r:id="rId28"/>
    </p:embeddedFont>
    <p:embeddedFont>
      <p:font typeface="Alfa Slab One"/>
      <p:regular r:id="rId29"/>
    </p:embeddedFont>
    <p:embeddedFont>
      <p:font typeface="Comforta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28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roximaNov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Quicksand-bold.fntdata"/><Relationship Id="rId27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lfaSlab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fortaa-bold.fntdata"/><Relationship Id="rId3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rtjoker.net/blog/top-10-fintech-and-banking-apps-how-to-develop-fintech-and-banking-apps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nline.wharton.upenn.edu/uncategorized/5-fintech-trends-to-watch-in-2019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lh.io/seasons/na-2019/events" TargetMode="External"/><Relationship Id="rId3" Type="http://schemas.openxmlformats.org/officeDocument/2006/relationships/hyperlink" Target="https://shellhacks.net/" TargetMode="External"/><Relationship Id="rId4" Type="http://schemas.openxmlformats.org/officeDocument/2006/relationships/hyperlink" Target="http://hackgsu.com/" TargetMode="External"/><Relationship Id="rId5" Type="http://schemas.openxmlformats.org/officeDocument/2006/relationships/hyperlink" Target="https://2018.hack.gt/" TargetMode="External"/><Relationship Id="rId6" Type="http://schemas.openxmlformats.org/officeDocument/2006/relationships/hyperlink" Target="https://2019.swamphacks.com/" TargetMode="External"/><Relationship Id="rId7" Type="http://schemas.openxmlformats.org/officeDocument/2006/relationships/hyperlink" Target="https://mangohacks.com/" TargetMode="External"/><Relationship Id="rId8" Type="http://schemas.openxmlformats.org/officeDocument/2006/relationships/hyperlink" Target="https://knighthacks.org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093874b9d_6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093874b9d_6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what gatortech is.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0b50fcd2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0b50fcd2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0b50fcd2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0b50fcd2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Whether it's the introduction of credit cards in the 1950s or ATMs, electronic trading floors, personal finance apps and high-frequency trading in the decades that followed.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0b50fcd2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0b50fcd2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0b50fcd2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0b50fcd2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https://artjoker.net/blog/top-10-fintech-and-banking-apps-how-to-develop-fintech-and-banking-apps/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0b50fcd2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0b50fcd2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0b50fcd2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0b50fcd2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https://online.wharton.upenn.edu/uncategorized/5-fintech-trends-to-watch-in-2019/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0b50fcd2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0b50fcd2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0b50fcd2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0b50fcd2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93874b9d_6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093874b9d_6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93874b9d_6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93874b9d_6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the mods/content that will be covered this semester.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7844021b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7844021b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mentimeter for the polls.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Hackathons: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https://mlh.io/seasons/na-2019/events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ShellHacks: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https://shellhacks.net/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HackGSU: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http://hackgsu.com/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HackGT: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https://2018.hack.gt/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SwampHacks: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https://2019.swamphacks.com/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MangoHacks: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https://mangohacks.com/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KnightHacks: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https://knighthacks.org/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093874b9d_6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093874b9d_6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dea342a620b654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dea342a620b654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0ba60a85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0ba60a85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0ba60a85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0ba60a85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093874b9d_6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093874b9d_6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0b50fcd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0b50fcd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https://create.kahoot.it/share/fintech-intro/9b677231-139f-4b1d-ad9a-79cefd4d581b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1996" y="-254926"/>
            <a:ext cx="8280000" cy="4772749"/>
            <a:chOff x="431996" y="42474"/>
            <a:chExt cx="8280000" cy="4772749"/>
          </a:xfrm>
        </p:grpSpPr>
        <p:sp>
          <p:nvSpPr>
            <p:cNvPr id="11" name="Google Shape;11;p2"/>
            <p:cNvSpPr txBox="1"/>
            <p:nvPr/>
          </p:nvSpPr>
          <p:spPr>
            <a:xfrm>
              <a:off x="431996" y="494260"/>
              <a:ext cx="8280000" cy="41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5000" u="none" cap="none" strike="noStrike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welcome to</a:t>
              </a:r>
              <a:endParaRPr sz="5000">
                <a:solidFill>
                  <a:srgbClr val="FFFFFF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12" name="Google Shape;1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85624" y="42474"/>
              <a:ext cx="4772749" cy="4772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3;p2"/>
            <p:cNvSpPr/>
            <p:nvPr/>
          </p:nvSpPr>
          <p:spPr>
            <a:xfrm>
              <a:off x="1523994" y="3537091"/>
              <a:ext cx="60960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600" u="none" cap="none" strike="noStrike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please check-in at</a:t>
              </a:r>
              <a:r>
                <a:rPr b="1" lang="en" sz="360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 gatortechuf.com</a:t>
              </a:r>
              <a:endParaRPr b="1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 Corner Content">
  <p:cSld name="MAIN_POINT_1">
    <p:bg>
      <p:bgPr>
        <a:solidFill>
          <a:srgbClr val="17E7C3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/>
          <p:nvPr/>
        </p:nvSpPr>
        <p:spPr>
          <a:xfrm>
            <a:off x="1074775" y="1607648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1"/>
          <p:cNvSpPr txBox="1"/>
          <p:nvPr/>
        </p:nvSpPr>
        <p:spPr>
          <a:xfrm>
            <a:off x="1526797" y="256619"/>
            <a:ext cx="72813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this week in tech…</a:t>
            </a:r>
            <a:endParaRPr sz="5500"/>
          </a:p>
        </p:txBody>
      </p:sp>
      <p:sp>
        <p:nvSpPr>
          <p:cNvPr id="42" name="Google Shape;42;p11"/>
          <p:cNvSpPr/>
          <p:nvPr/>
        </p:nvSpPr>
        <p:spPr>
          <a:xfrm>
            <a:off x="5158400" y="1607648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nect with us">
  <p:cSld name="CAPTION_ONLY_1">
    <p:bg>
      <p:bgPr>
        <a:solidFill>
          <a:srgbClr val="FF9F1A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45" name="Google Shape;45;p12"/>
          <p:cNvSpPr txBox="1"/>
          <p:nvPr/>
        </p:nvSpPr>
        <p:spPr>
          <a:xfrm>
            <a:off x="434350" y="1489450"/>
            <a:ext cx="41967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We meet in Heavener 220 every Tuesday 6:30-7:30</a:t>
            </a:r>
            <a:endParaRPr b="1" sz="2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6" name="Google Shape;46;p12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 txBox="1"/>
          <p:nvPr/>
        </p:nvSpPr>
        <p:spPr>
          <a:xfrm>
            <a:off x="29388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" name="Google Shape;51;p12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2" name="Google Shape;52;p12"/>
          <p:cNvSpPr txBox="1"/>
          <p:nvPr/>
        </p:nvSpPr>
        <p:spPr>
          <a:xfrm>
            <a:off x="8016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" name="Google Shape;53;p12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">
  <p:cSld name="BLANK_2">
    <p:bg>
      <p:bgPr>
        <a:solidFill>
          <a:schemeClr val="accent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 amt="30000"/>
          </a:blip>
          <a:srcRect b="0" l="0" r="-5674" t="0"/>
          <a:stretch/>
        </p:blipFill>
        <p:spPr>
          <a:xfrm>
            <a:off x="-271067" y="242486"/>
            <a:ext cx="10141829" cy="444381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1593073" y="1359188"/>
            <a:ext cx="5990400" cy="2403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12700">
            <a:solidFill>
              <a:srgbClr val="1022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_ONLY_2">
  <p:cSld name="CAPTION_ONLY_2">
    <p:bg>
      <p:bgPr>
        <a:solidFill>
          <a:srgbClr val="EE6D2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lang="en" sz="5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thank you!</a:t>
            </a:r>
            <a:endParaRPr/>
          </a:p>
        </p:txBody>
      </p:sp>
      <p:sp>
        <p:nvSpPr>
          <p:cNvPr id="61" name="Google Shape;61;p15"/>
          <p:cNvSpPr txBox="1"/>
          <p:nvPr/>
        </p:nvSpPr>
        <p:spPr>
          <a:xfrm>
            <a:off x="151625" y="1503900"/>
            <a:ext cx="5049000" cy="13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We meet in Heavener 150 on Tuesdays 6:30-7:30</a:t>
            </a:r>
            <a:endParaRPr b="1" sz="3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sz="1000" u="sng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Or visit </a:t>
            </a:r>
            <a:r>
              <a:rPr b="1" lang="en" sz="1800" u="sng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gatortechuf.com </a:t>
            </a:r>
            <a:r>
              <a:rPr b="1" lang="en" sz="1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for more info!</a:t>
            </a:r>
            <a:endParaRPr b="1" sz="1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62" name="Google Shape;62;p15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29388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8016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EE6D2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content</a:t>
            </a:r>
            <a:endParaRPr sz="11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_ONLY_3">
  <p:cSld name="CAPTION_ONLY_3">
    <p:bg>
      <p:bgPr>
        <a:solidFill>
          <a:srgbClr val="EE6D2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434350" y="1489450"/>
            <a:ext cx="41967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2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What’s the tech meme of the week?</a:t>
            </a:r>
            <a:endParaRPr sz="2800"/>
          </a:p>
        </p:txBody>
      </p:sp>
      <p:cxnSp>
        <p:nvCxnSpPr>
          <p:cNvPr id="75" name="Google Shape;75;p17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29388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8016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nnouncements" type="secHead">
  <p:cSld name="SECTION_HEADER">
    <p:bg>
      <p:bgPr>
        <a:solidFill>
          <a:srgbClr val="05F2D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 flipH="1" rot="10800000">
            <a:off x="417000" y="1246350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FFAB4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nnouncements 1">
  <p:cSld name="SECTION_HEADER_1">
    <p:bg>
      <p:bgPr>
        <a:solidFill>
          <a:srgbClr val="05F2D0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announcements</a:t>
            </a:r>
            <a:endParaRPr b="1" sz="7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1" name="Google Shape;21;p4"/>
          <p:cNvCxnSpPr/>
          <p:nvPr/>
        </p:nvCxnSpPr>
        <p:spPr>
          <a:xfrm flipH="1" rot="10800000">
            <a:off x="417000" y="1246350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FFAB4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OTM">
  <p:cSld name="TITLE_AND_BODY_1">
    <p:bg>
      <p:bgPr>
        <a:solidFill>
          <a:srgbClr val="FF9F1A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75" y="-40187"/>
            <a:ext cx="9221700" cy="507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ebreaker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151" y="-250525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/>
          <p:nvPr/>
        </p:nvSpPr>
        <p:spPr>
          <a:xfrm>
            <a:off x="216750" y="4056700"/>
            <a:ext cx="8710500" cy="9591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 type="twoColTx">
  <p:cSld name="TITLE_AND_TWO_COLUMNS">
    <p:bg>
      <p:bgPr>
        <a:solidFill>
          <a:srgbClr val="FF9F1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1">
  <p:cSld name="TITLE_AND_TWO_COLUMNS_1">
    <p:bg>
      <p:bgPr>
        <a:solidFill>
          <a:srgbClr val="FF9F1A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" name="Google Shape;33;p8"/>
          <p:cNvCxnSpPr/>
          <p:nvPr/>
        </p:nvCxnSpPr>
        <p:spPr>
          <a:xfrm flipH="1" rot="10800000">
            <a:off x="417000" y="1246350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05F2D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 Corner Title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9"/>
          <p:cNvCxnSpPr/>
          <p:nvPr/>
        </p:nvCxnSpPr>
        <p:spPr>
          <a:xfrm flipH="1" rot="10800000">
            <a:off x="417000" y="1246350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FFAB4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 Corner Title 1">
  <p:cSld name="ONE_COLUMN_TEXT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25" y="185575"/>
            <a:ext cx="8938253" cy="46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0"/>
          <p:cNvSpPr/>
          <p:nvPr/>
        </p:nvSpPr>
        <p:spPr>
          <a:xfrm>
            <a:off x="1441275" y="3920750"/>
            <a:ext cx="6406200" cy="518400"/>
          </a:xfrm>
          <a:prstGeom prst="rect">
            <a:avLst/>
          </a:prstGeom>
          <a:solidFill>
            <a:srgbClr val="05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hyperlink" Target="https://www.fintechnews.org/mastercard-and-r3-partner-to-develop-new-blockchain-powered-cross-border-payments-solution/" TargetMode="External"/><Relationship Id="rId5" Type="http://schemas.openxmlformats.org/officeDocument/2006/relationships/hyperlink" Target="https://www.theverge.com/2019/9/13/20865080/free-stock-trading-square-cash-app-robinhood-rumor" TargetMode="External"/><Relationship Id="rId6" Type="http://schemas.openxmlformats.org/officeDocument/2006/relationships/hyperlink" Target="https://www.theverge.com/2019/9/13/20865080/free-stock-trading-square-cash-app-robinhood-rumor" TargetMode="External"/><Relationship Id="rId7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hyperlink" Target="http://www.menti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what is fintech?</a:t>
            </a:r>
            <a:endParaRPr b="1" sz="6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256075" y="1494125"/>
            <a:ext cx="87585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 combination of the terms “finance” and “technology”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Refers to any business that uses technology to enhance or automate financial services and processes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758" y="2667000"/>
            <a:ext cx="384048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how does it work?</a:t>
            </a:r>
            <a:endParaRPr b="1" sz="6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179875" y="1494125"/>
            <a:ext cx="45780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Technology has, to some degree, always been part of the financial world.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Some of the newest advances, however, are utilizing machine learning algorithms, blockchain and data science.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04" y="1494125"/>
            <a:ext cx="4364075" cy="31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industries in fintech</a:t>
            </a:r>
            <a:endParaRPr b="1" sz="6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408475" y="1494125"/>
            <a:ext cx="34257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Banking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Cryptocurrency &amp; Blockchain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Personal Finance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Machine Learning &amp; Trading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Insurance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 many more...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0524" y="1494125"/>
            <a:ext cx="4208449" cy="34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popular fintech apps</a:t>
            </a:r>
            <a:endParaRPr b="1" sz="6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00" y="1884350"/>
            <a:ext cx="2810150" cy="187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363" y="1884350"/>
            <a:ext cx="2314482" cy="187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 rotWithShape="1">
          <a:blip r:embed="rId5">
            <a:alphaModFix/>
          </a:blip>
          <a:srcRect b="12020" l="15526" r="14724" t="12473"/>
          <a:stretch/>
        </p:blipFill>
        <p:spPr>
          <a:xfrm>
            <a:off x="6394725" y="1884350"/>
            <a:ext cx="2314475" cy="187914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/>
        </p:nvSpPr>
        <p:spPr>
          <a:xfrm>
            <a:off x="431900" y="3891675"/>
            <a:ext cx="28101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Personal Finance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mint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3643325" y="3891675"/>
            <a:ext cx="23145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Insurance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Lemonade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6412500" y="3891675"/>
            <a:ext cx="23145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Banking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Starling Bank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popular fintech apps</a:t>
            </a:r>
            <a:endParaRPr b="1" sz="6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925" y="1614262"/>
            <a:ext cx="1876426" cy="225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4676" y="1614263"/>
            <a:ext cx="3386390" cy="2257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/>
        </p:nvSpPr>
        <p:spPr>
          <a:xfrm>
            <a:off x="1026088" y="4071275"/>
            <a:ext cx="28101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Cryptocurrency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Coinbase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4552825" y="3984200"/>
            <a:ext cx="28101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Investment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Robinhood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trends in fintech</a:t>
            </a:r>
            <a:endParaRPr b="1" sz="6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256075" y="1494125"/>
            <a:ext cx="87585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AutoNum type="arabicPeriod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Robo Advising for Financial Advisors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AutoNum type="arabicPeriod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Security Token Offerings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AutoNum type="arabicPeriod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Blockchain in Lending and Investing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AutoNum type="arabicPeriod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Increase in Mobile Wallet Transactions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AutoNum type="arabicPeriod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Global Fintech Regulation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700" y="3057774"/>
            <a:ext cx="3717299" cy="18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076" y="1942025"/>
            <a:ext cx="2300225" cy="15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4"/>
          <p:cNvSpPr txBox="1"/>
          <p:nvPr/>
        </p:nvSpPr>
        <p:spPr>
          <a:xfrm>
            <a:off x="1026088" y="3842675"/>
            <a:ext cx="28101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Mastercard and R3 partnership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5146488" y="3842675"/>
            <a:ext cx="28101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5"/>
              </a:rPr>
              <a:t>Cryptocurrency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6"/>
              </a:rPr>
              <a:t>Coinbase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11" name="Google Shape;211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1437" y="2039732"/>
            <a:ext cx="2300224" cy="153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fall 2019 mods</a:t>
            </a:r>
            <a:endParaRPr b="1" sz="7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900" y="1350300"/>
            <a:ext cx="3515574" cy="181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1425" y="1353362"/>
            <a:ext cx="3515577" cy="181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 rotWithShape="1">
          <a:blip r:embed="rId6">
            <a:alphaModFix/>
          </a:blip>
          <a:srcRect b="0" l="0" r="931" t="0"/>
          <a:stretch/>
        </p:blipFill>
        <p:spPr>
          <a:xfrm>
            <a:off x="2814200" y="3221125"/>
            <a:ext cx="3515575" cy="18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256075" y="1494125"/>
            <a:ext cx="87585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Check-in on </a:t>
            </a:r>
            <a:r>
              <a:rPr b="1" lang="en" sz="1800" u="sng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gatortechuf.com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Coordinator applications are open! Applications close 9/22. </a:t>
            </a:r>
            <a:r>
              <a:rPr b="1" lang="en" sz="1800" u="sng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https://bit.ly/2k7RuTG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Socials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icksand"/>
              <a:buChar char="○"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TODAY! - MOD pizza dinner social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Polls: Socials, Hackathons, Workshops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icksand"/>
              <a:buChar char="○"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Go to </a:t>
            </a:r>
            <a:r>
              <a:rPr b="1" lang="en" sz="18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www.menti.com</a:t>
            </a: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94C8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261425" y="3934500"/>
            <a:ext cx="8612400" cy="1018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4 Corners</a:t>
            </a:r>
            <a:endParaRPr sz="7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>
            <a:off x="-70450" y="-70475"/>
            <a:ext cx="9371100" cy="521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b="1"/>
          </a:p>
        </p:txBody>
      </p:sp>
      <p:sp>
        <p:nvSpPr>
          <p:cNvPr id="110" name="Google Shape;110;p22"/>
          <p:cNvSpPr txBox="1"/>
          <p:nvPr/>
        </p:nvSpPr>
        <p:spPr>
          <a:xfrm>
            <a:off x="469725" y="352300"/>
            <a:ext cx="1103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Strongly agree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469725" y="4002200"/>
            <a:ext cx="1103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Somewhat agree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7656275" y="4060650"/>
            <a:ext cx="1103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Somewhat disagree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7656275" y="516450"/>
            <a:ext cx="1103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Strongly disagree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3387700" y="305300"/>
            <a:ext cx="2454300" cy="78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Front of the Room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3452475" y="4049200"/>
            <a:ext cx="2454300" cy="78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Back of the Room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947200" y="1790975"/>
            <a:ext cx="7335300" cy="1282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Do you think that mobile payment will become the most common form of payment in the next decade?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/>
          <p:nvPr/>
        </p:nvSpPr>
        <p:spPr>
          <a:xfrm>
            <a:off x="-70450" y="-70475"/>
            <a:ext cx="9371100" cy="521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b="1"/>
          </a:p>
        </p:txBody>
      </p:sp>
      <p:sp>
        <p:nvSpPr>
          <p:cNvPr id="122" name="Google Shape;122;p23"/>
          <p:cNvSpPr txBox="1"/>
          <p:nvPr/>
        </p:nvSpPr>
        <p:spPr>
          <a:xfrm>
            <a:off x="469725" y="352300"/>
            <a:ext cx="1103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Strongly agree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469725" y="4002200"/>
            <a:ext cx="1103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Somewhat agree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7656275" y="4060650"/>
            <a:ext cx="1103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Somewhat disagree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7656275" y="516450"/>
            <a:ext cx="1103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Strongly disagree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3387700" y="305300"/>
            <a:ext cx="2454300" cy="78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Front of the Room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3452475" y="4049200"/>
            <a:ext cx="2454300" cy="78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Back of the Room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904350" y="1980488"/>
            <a:ext cx="7335300" cy="925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Finance will be transformed radically by technology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-70450" y="-70475"/>
            <a:ext cx="9371100" cy="521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b="1"/>
          </a:p>
        </p:txBody>
      </p:sp>
      <p:sp>
        <p:nvSpPr>
          <p:cNvPr id="134" name="Google Shape;134;p24"/>
          <p:cNvSpPr txBox="1"/>
          <p:nvPr/>
        </p:nvSpPr>
        <p:spPr>
          <a:xfrm>
            <a:off x="469725" y="352300"/>
            <a:ext cx="1103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Zero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469725" y="4002200"/>
            <a:ext cx="1103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4-6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7656275" y="4060650"/>
            <a:ext cx="1103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All day erryday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7656275" y="516450"/>
            <a:ext cx="1103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1-3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3387700" y="305300"/>
            <a:ext cx="2454300" cy="78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Front of the Room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3452475" y="4049200"/>
            <a:ext cx="2454300" cy="78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Back of the Room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873200" y="1814088"/>
            <a:ext cx="7335300" cy="9291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How many times do you use mobile payment per week?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/>
        </p:nvSpPr>
        <p:spPr>
          <a:xfrm>
            <a:off x="2187150" y="1718400"/>
            <a:ext cx="4769700" cy="17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fintech</a:t>
            </a:r>
            <a:endParaRPr sz="9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Kahoot</a:t>
            </a:r>
            <a:endParaRPr b="1" sz="7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407500" y="1494125"/>
            <a:ext cx="83193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Go to kahoot.it</a:t>
            </a:r>
            <a:endParaRPr b="1"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tortech 2019-2020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