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Proxima Nova"/>
      <p:regular r:id="rId28"/>
      <p:bold r:id="rId29"/>
      <p:italic r:id="rId30"/>
      <p:boldItalic r:id="rId31"/>
    </p:embeddedFont>
    <p:embeddedFont>
      <p:font typeface="Quicksand"/>
      <p:bold r:id="rId32"/>
    </p:embeddedFont>
    <p:embeddedFont>
      <p:font typeface="Barlow"/>
      <p:regular r:id="rId33"/>
      <p:bold r:id="rId34"/>
      <p:italic r:id="rId35"/>
      <p:boldItalic r:id="rId36"/>
    </p:embeddedFont>
    <p:embeddedFont>
      <p:font typeface="Alfa Slab One"/>
      <p:regular r:id="rId37"/>
    </p:embeddedFont>
    <p:embeddedFont>
      <p:font typeface="Comfortaa"/>
      <p:regular r:id="rId38"/>
      <p:bold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72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728"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ProximaNova-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roximaNova-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roximaNova-boldItalic.fntdata"/><Relationship Id="rId30" Type="http://schemas.openxmlformats.org/officeDocument/2006/relationships/font" Target="fonts/ProximaNova-italic.fntdata"/><Relationship Id="rId11" Type="http://schemas.openxmlformats.org/officeDocument/2006/relationships/slide" Target="slides/slide6.xml"/><Relationship Id="rId33" Type="http://schemas.openxmlformats.org/officeDocument/2006/relationships/font" Target="fonts/Barlow-regular.fntdata"/><Relationship Id="rId10" Type="http://schemas.openxmlformats.org/officeDocument/2006/relationships/slide" Target="slides/slide5.xml"/><Relationship Id="rId32" Type="http://schemas.openxmlformats.org/officeDocument/2006/relationships/font" Target="fonts/Quicksand-bold.fntdata"/><Relationship Id="rId13" Type="http://schemas.openxmlformats.org/officeDocument/2006/relationships/slide" Target="slides/slide8.xml"/><Relationship Id="rId35" Type="http://schemas.openxmlformats.org/officeDocument/2006/relationships/font" Target="fonts/Barlow-italic.fntdata"/><Relationship Id="rId12" Type="http://schemas.openxmlformats.org/officeDocument/2006/relationships/slide" Target="slides/slide7.xml"/><Relationship Id="rId34" Type="http://schemas.openxmlformats.org/officeDocument/2006/relationships/font" Target="fonts/Barlow-bold.fntdata"/><Relationship Id="rId15" Type="http://schemas.openxmlformats.org/officeDocument/2006/relationships/slide" Target="slides/slide10.xml"/><Relationship Id="rId37" Type="http://schemas.openxmlformats.org/officeDocument/2006/relationships/font" Target="fonts/AlfaSlabOne-regular.fntdata"/><Relationship Id="rId14" Type="http://schemas.openxmlformats.org/officeDocument/2006/relationships/slide" Target="slides/slide9.xml"/><Relationship Id="rId36" Type="http://schemas.openxmlformats.org/officeDocument/2006/relationships/font" Target="fonts/Barlow-boldItalic.fntdata"/><Relationship Id="rId17" Type="http://schemas.openxmlformats.org/officeDocument/2006/relationships/slide" Target="slides/slide12.xml"/><Relationship Id="rId39" Type="http://schemas.openxmlformats.org/officeDocument/2006/relationships/font" Target="fonts/Comfortaa-bold.fntdata"/><Relationship Id="rId16" Type="http://schemas.openxmlformats.org/officeDocument/2006/relationships/slide" Target="slides/slide11.xml"/><Relationship Id="rId38" Type="http://schemas.openxmlformats.org/officeDocument/2006/relationships/font" Target="fonts/Comfortaa-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M4xJaXLE_98?t=184"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lh.io/seasons/na-2019/events" TargetMode="External"/><Relationship Id="rId3" Type="http://schemas.openxmlformats.org/officeDocument/2006/relationships/hyperlink" Target="https://shellhacks.net/" TargetMode="External"/><Relationship Id="rId4" Type="http://schemas.openxmlformats.org/officeDocument/2006/relationships/hyperlink" Target="http://hackgsu.com/" TargetMode="External"/><Relationship Id="rId9" Type="http://schemas.openxmlformats.org/officeDocument/2006/relationships/hyperlink" Target="https://knighthacks.org/" TargetMode="External"/><Relationship Id="rId5" Type="http://schemas.openxmlformats.org/officeDocument/2006/relationships/hyperlink" Target="https://2018.hack.gt/" TargetMode="External"/><Relationship Id="rId6" Type="http://schemas.openxmlformats.org/officeDocument/2006/relationships/hyperlink" Target="https://hackfsu.com/" TargetMode="External"/><Relationship Id="rId7" Type="http://schemas.openxmlformats.org/officeDocument/2006/relationships/hyperlink" Target="https://2019.swamphacks.com/" TargetMode="External"/><Relationship Id="rId8" Type="http://schemas.openxmlformats.org/officeDocument/2006/relationships/hyperlink" Target="https://mangohacks.com/"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amecareerguide.com/features/1415/the_game_design_process.php"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6093874b9d_6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6093874b9d_6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Explain what gatortech is.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g6533cfe22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6533cfe22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Both Mario and Shovel knights are platformers and share many similarities</a:t>
            </a:r>
            <a:endParaRPr/>
          </a:p>
          <a:p>
            <a:pPr indent="0" lvl="0" marL="0" rtl="0" algn="l">
              <a:spcBef>
                <a:spcPts val="0"/>
              </a:spcBef>
              <a:spcAft>
                <a:spcPts val="0"/>
              </a:spcAft>
              <a:buNone/>
            </a:pPr>
            <a:r>
              <a:rPr lang="en"/>
              <a:t>They both have the same quest to rescue someone precious to them</a:t>
            </a:r>
            <a:endParaRPr/>
          </a:p>
          <a:p>
            <a:pPr indent="0" lvl="0" marL="0" rtl="0" algn="l">
              <a:spcBef>
                <a:spcPts val="0"/>
              </a:spcBef>
              <a:spcAft>
                <a:spcPts val="0"/>
              </a:spcAft>
              <a:buNone/>
            </a:pPr>
            <a:r>
              <a:rPr lang="en"/>
              <a:t>But we can see how different their aesthetic are</a:t>
            </a:r>
            <a:endParaRPr/>
          </a:p>
          <a:p>
            <a:pPr indent="0" lvl="0" marL="0" rtl="0" algn="l">
              <a:spcBef>
                <a:spcPts val="0"/>
              </a:spcBef>
              <a:spcAft>
                <a:spcPts val="0"/>
              </a:spcAft>
              <a:buNone/>
            </a:pPr>
            <a:r>
              <a:rPr lang="en"/>
              <a:t>Mario is much more brighter and jovial while Shovel Knight is a more grim and darker theme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70bfafcb17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70bfafcb17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70bfafcb17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70bfafcb17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70bfafcb17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70bfafcb17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Mesh: a form of modeling that stores information about vertices, edges, and faces to construct model</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https://youtu.be/M4xJaXLE_98?t=184</a:t>
            </a:r>
            <a:r>
              <a:rPr lang="en"/>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70bfafcb17_1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70bfafcb17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70bfafcb17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70bfafcb17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70c5718ca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70c5718ca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63ac748455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63ac748455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 week design an area/character, and then basic modeling/hud</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60b50fcd27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60b50fcd27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60b50fcd27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60b50fcd27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47844021b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47844021b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 to mentimeter for the polls.</a:t>
            </a:r>
            <a:endParaRPr/>
          </a:p>
          <a:p>
            <a:pPr indent="0" lvl="0" marL="0" rtl="0" algn="l">
              <a:spcBef>
                <a:spcPts val="0"/>
              </a:spcBef>
              <a:spcAft>
                <a:spcPts val="0"/>
              </a:spcAft>
              <a:buNone/>
            </a:pPr>
            <a:r>
              <a:rPr lang="en"/>
              <a:t>Hackathons: </a:t>
            </a:r>
            <a:r>
              <a:rPr lang="en" u="sng">
                <a:solidFill>
                  <a:schemeClr val="hlink"/>
                </a:solidFill>
                <a:hlinkClick r:id="rId2"/>
              </a:rPr>
              <a:t>https://mlh.io/seasons/na-2019/events</a:t>
            </a:r>
            <a:endParaRPr/>
          </a:p>
          <a:p>
            <a:pPr indent="-298450" lvl="0" marL="457200" rtl="0" algn="l">
              <a:spcBef>
                <a:spcPts val="0"/>
              </a:spcBef>
              <a:spcAft>
                <a:spcPts val="0"/>
              </a:spcAft>
              <a:buSzPts val="1100"/>
              <a:buChar char="-"/>
            </a:pPr>
            <a:r>
              <a:rPr lang="en"/>
              <a:t>ShellHacks: </a:t>
            </a:r>
            <a:r>
              <a:rPr lang="en" u="sng">
                <a:solidFill>
                  <a:schemeClr val="hlink"/>
                </a:solidFill>
                <a:hlinkClick r:id="rId3"/>
              </a:rPr>
              <a:t>https://shellhacks.net/</a:t>
            </a:r>
            <a:endParaRPr/>
          </a:p>
          <a:p>
            <a:pPr indent="-298450" lvl="0" marL="457200" rtl="0" algn="l">
              <a:spcBef>
                <a:spcPts val="0"/>
              </a:spcBef>
              <a:spcAft>
                <a:spcPts val="0"/>
              </a:spcAft>
              <a:buSzPts val="1100"/>
              <a:buChar char="-"/>
            </a:pPr>
            <a:r>
              <a:rPr lang="en"/>
              <a:t>HackGSU: </a:t>
            </a:r>
            <a:r>
              <a:rPr lang="en" u="sng">
                <a:solidFill>
                  <a:schemeClr val="hlink"/>
                </a:solidFill>
                <a:hlinkClick r:id="rId4"/>
              </a:rPr>
              <a:t>http://hackgsu.com/</a:t>
            </a:r>
            <a:endParaRPr/>
          </a:p>
          <a:p>
            <a:pPr indent="-298450" lvl="0" marL="457200" rtl="0" algn="l">
              <a:spcBef>
                <a:spcPts val="0"/>
              </a:spcBef>
              <a:spcAft>
                <a:spcPts val="0"/>
              </a:spcAft>
              <a:buSzPts val="1100"/>
              <a:buChar char="-"/>
            </a:pPr>
            <a:r>
              <a:rPr lang="en"/>
              <a:t>HackGT: </a:t>
            </a:r>
            <a:r>
              <a:rPr lang="en" u="sng">
                <a:solidFill>
                  <a:schemeClr val="hlink"/>
                </a:solidFill>
                <a:hlinkClick r:id="rId5"/>
              </a:rPr>
              <a:t>https://2018.hack.gt/</a:t>
            </a:r>
            <a:endParaRPr/>
          </a:p>
          <a:p>
            <a:pPr indent="-298450" lvl="0" marL="457200" rtl="0" algn="l">
              <a:spcBef>
                <a:spcPts val="0"/>
              </a:spcBef>
              <a:spcAft>
                <a:spcPts val="0"/>
              </a:spcAft>
              <a:buSzPts val="1100"/>
              <a:buChar char="-"/>
            </a:pPr>
            <a:r>
              <a:rPr lang="en"/>
              <a:t>HackFSU: </a:t>
            </a:r>
            <a:r>
              <a:rPr lang="en" u="sng">
                <a:solidFill>
                  <a:schemeClr val="hlink"/>
                </a:solidFill>
                <a:hlinkClick r:id="rId6"/>
              </a:rPr>
              <a:t>https://hackfsu.com/</a:t>
            </a:r>
            <a:endParaRPr/>
          </a:p>
          <a:p>
            <a:pPr indent="-298450" lvl="0" marL="457200" rtl="0" algn="l">
              <a:spcBef>
                <a:spcPts val="0"/>
              </a:spcBef>
              <a:spcAft>
                <a:spcPts val="0"/>
              </a:spcAft>
              <a:buSzPts val="1100"/>
              <a:buChar char="-"/>
            </a:pPr>
            <a:r>
              <a:rPr lang="en"/>
              <a:t>SwampHacks: </a:t>
            </a:r>
            <a:r>
              <a:rPr lang="en" u="sng">
                <a:solidFill>
                  <a:schemeClr val="hlink"/>
                </a:solidFill>
                <a:hlinkClick r:id="rId7"/>
              </a:rPr>
              <a:t>https://2019.swamphacks.com/</a:t>
            </a:r>
            <a:endParaRPr/>
          </a:p>
          <a:p>
            <a:pPr indent="-298450" lvl="0" marL="457200" rtl="0" algn="l">
              <a:spcBef>
                <a:spcPts val="0"/>
              </a:spcBef>
              <a:spcAft>
                <a:spcPts val="0"/>
              </a:spcAft>
              <a:buSzPts val="1100"/>
              <a:buChar char="-"/>
            </a:pPr>
            <a:r>
              <a:rPr lang="en"/>
              <a:t>MangoHacks: </a:t>
            </a:r>
            <a:r>
              <a:rPr lang="en" u="sng">
                <a:solidFill>
                  <a:schemeClr val="hlink"/>
                </a:solidFill>
                <a:hlinkClick r:id="rId8"/>
              </a:rPr>
              <a:t>https://mangohacks.com/</a:t>
            </a:r>
            <a:endParaRPr/>
          </a:p>
          <a:p>
            <a:pPr indent="-298450" lvl="0" marL="457200" rtl="0" algn="l">
              <a:spcBef>
                <a:spcPts val="0"/>
              </a:spcBef>
              <a:spcAft>
                <a:spcPts val="0"/>
              </a:spcAft>
              <a:buSzPts val="1100"/>
              <a:buChar char="-"/>
            </a:pPr>
            <a:r>
              <a:rPr lang="en"/>
              <a:t>KnightHacks: </a:t>
            </a:r>
            <a:r>
              <a:rPr lang="en" u="sng">
                <a:solidFill>
                  <a:schemeClr val="hlink"/>
                </a:solidFill>
                <a:hlinkClick r:id="rId9"/>
              </a:rPr>
              <a:t>https://knighthacks.org/</a:t>
            </a:r>
            <a:r>
              <a:rPr lang="en"/>
              <a: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63d48c4e94_6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63d48c4e94_6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647822ca6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647822ca6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6093874b9d_6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6093874b9d_6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6093874b9d_6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6093874b9d_6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647822ca60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647822ca60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highlight>
                <a:srgbClr val="FFFFFF"/>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6093874b9d_6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6093874b9d_6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g63d48c4e94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63d48c4e94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Game-design is concept creation, while game-development is the execution of this creative vision.</a:t>
            </a:r>
            <a:endParaRPr/>
          </a:p>
          <a:p>
            <a:pPr indent="0" lvl="0" marL="0" rtl="0" algn="l">
              <a:spcBef>
                <a:spcPts val="0"/>
              </a:spcBef>
              <a:spcAft>
                <a:spcPts val="0"/>
              </a:spcAft>
              <a:buNone/>
            </a:pPr>
            <a:r>
              <a:rPr lang="en"/>
              <a:t>Game-designers are creative and can see the big picture, they normally know what gamers want in a game and what makes the game fun, challenging, and unique.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70bfafcb1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70bfafcb1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Describes the vision of your game and outlines the details.</a:t>
            </a:r>
            <a:endParaRPr/>
          </a:p>
          <a:p>
            <a:pPr indent="0" lvl="0" marL="0" rtl="0" algn="l">
              <a:spcBef>
                <a:spcPts val="0"/>
              </a:spcBef>
              <a:spcAft>
                <a:spcPts val="0"/>
              </a:spcAft>
              <a:buNone/>
            </a:pPr>
            <a:r>
              <a:rPr lang="en"/>
              <a:t>Pillars: defining features that should be focused on. What makes the game unique</a:t>
            </a:r>
            <a:endParaRPr/>
          </a:p>
          <a:p>
            <a:pPr indent="0" lvl="0" marL="0" rtl="0" algn="l">
              <a:spcBef>
                <a:spcPts val="0"/>
              </a:spcBef>
              <a:spcAft>
                <a:spcPts val="0"/>
              </a:spcAft>
              <a:buNone/>
            </a:pPr>
            <a:r>
              <a:rPr lang="en"/>
              <a:t>Gameplay: the systems, how the game is gonna work, the structure and goals, components</a:t>
            </a:r>
            <a:endParaRPr/>
          </a:p>
          <a:p>
            <a:pPr indent="0" lvl="0" marL="0" rtl="0" algn="l">
              <a:spcBef>
                <a:spcPts val="0"/>
              </a:spcBef>
              <a:spcAft>
                <a:spcPts val="0"/>
              </a:spcAft>
              <a:buNone/>
            </a:pPr>
            <a:r>
              <a:rPr lang="en"/>
              <a:t>GDD shouldn’t be super strict so that it doesn’t limit and hinder development when something doesn’t work as planned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63d48c4e94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63d48c4e94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https://www.gamecareerguide.com/features/1415/the_game_design_process.php</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640731f5a8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640731f5a8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Character and component concept creation is important for game design, this is usually done in Maya for 3D models and Adobe Illustrator for 2D art. Placeholders can be made prior to the final models so that the game can be tested without </a:t>
            </a:r>
            <a:r>
              <a:rPr lang="en"/>
              <a:t>committing</a:t>
            </a:r>
            <a:r>
              <a:rPr lang="en"/>
              <a:t> too many resources. </a:t>
            </a:r>
            <a:endParaRPr/>
          </a:p>
          <a:p>
            <a:pPr indent="0" lvl="0" marL="0" rtl="0" algn="l">
              <a:spcBef>
                <a:spcPts val="0"/>
              </a:spcBef>
              <a:spcAft>
                <a:spcPts val="0"/>
              </a:spcAft>
              <a:buNone/>
            </a:pPr>
            <a:r>
              <a:rPr lang="en"/>
              <a:t>Photoshop is normally used for designing levels and making assets (such as sprites).</a:t>
            </a:r>
            <a:endParaRPr/>
          </a:p>
          <a:p>
            <a:pPr indent="0" lvl="0" marL="0" rtl="0" algn="l">
              <a:spcBef>
                <a:spcPts val="0"/>
              </a:spcBef>
              <a:spcAft>
                <a:spcPts val="0"/>
              </a:spcAft>
              <a:buNone/>
            </a:pPr>
            <a:r>
              <a:rPr lang="en"/>
              <a:t>Unity / Unreal / Gamemaker, which we talked about last week, can be used to create prototypes of games before achieving the final product.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3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4.png"/><Relationship Id="rId4" Type="http://schemas.openxmlformats.org/officeDocument/2006/relationships/image" Target="../media/image3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3.png"/><Relationship Id="rId4" Type="http://schemas.openxmlformats.org/officeDocument/2006/relationships/image" Target="../media/image3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2.png"/><Relationship Id="rId4" Type="http://schemas.openxmlformats.org/officeDocument/2006/relationships/image" Target="../media/image3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3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grpSp>
        <p:nvGrpSpPr>
          <p:cNvPr id="10" name="Google Shape;10;p2"/>
          <p:cNvGrpSpPr/>
          <p:nvPr/>
        </p:nvGrpSpPr>
        <p:grpSpPr>
          <a:xfrm>
            <a:off x="431996" y="-254926"/>
            <a:ext cx="8280000" cy="4772749"/>
            <a:chOff x="431996" y="42474"/>
            <a:chExt cx="8280000" cy="4772749"/>
          </a:xfrm>
        </p:grpSpPr>
        <p:sp>
          <p:nvSpPr>
            <p:cNvPr id="11" name="Google Shape;11;p2"/>
            <p:cNvSpPr txBox="1"/>
            <p:nvPr/>
          </p:nvSpPr>
          <p:spPr>
            <a:xfrm>
              <a:off x="431996" y="494260"/>
              <a:ext cx="8280000" cy="4155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5000" u="none" cap="none" strike="noStrike">
                  <a:solidFill>
                    <a:srgbClr val="FFFFFF"/>
                  </a:solidFill>
                  <a:latin typeface="Quicksand"/>
                  <a:ea typeface="Quicksand"/>
                  <a:cs typeface="Quicksand"/>
                  <a:sym typeface="Quicksand"/>
                </a:rPr>
                <a:t>welcome to</a:t>
              </a:r>
              <a:endParaRPr sz="5000">
                <a:solidFill>
                  <a:srgbClr val="FFFFFF"/>
                </a:solidFill>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p:txBody>
        </p:sp>
        <p:pic>
          <p:nvPicPr>
            <p:cNvPr id="12" name="Google Shape;12;p2"/>
            <p:cNvPicPr preferRelativeResize="0"/>
            <p:nvPr/>
          </p:nvPicPr>
          <p:blipFill rotWithShape="1">
            <a:blip r:embed="rId3">
              <a:alphaModFix/>
            </a:blip>
            <a:srcRect b="0" l="0" r="0" t="0"/>
            <a:stretch/>
          </p:blipFill>
          <p:spPr>
            <a:xfrm>
              <a:off x="2185624" y="42474"/>
              <a:ext cx="4772749" cy="4772749"/>
            </a:xfrm>
            <a:prstGeom prst="rect">
              <a:avLst/>
            </a:prstGeom>
            <a:noFill/>
            <a:ln>
              <a:noFill/>
            </a:ln>
          </p:spPr>
        </p:pic>
        <p:sp>
          <p:nvSpPr>
            <p:cNvPr id="13" name="Google Shape;13;p2"/>
            <p:cNvSpPr/>
            <p:nvPr/>
          </p:nvSpPr>
          <p:spPr>
            <a:xfrm>
              <a:off x="1523994" y="3537091"/>
              <a:ext cx="6096000" cy="101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3600" u="none" cap="none" strike="noStrike">
                  <a:solidFill>
                    <a:srgbClr val="FFFFFF"/>
                  </a:solidFill>
                  <a:latin typeface="Quicksand"/>
                  <a:ea typeface="Quicksand"/>
                  <a:cs typeface="Quicksand"/>
                  <a:sym typeface="Quicksand"/>
                </a:rPr>
                <a:t>please check-in at</a:t>
              </a:r>
              <a:r>
                <a:rPr b="1" lang="en" sz="3600">
                  <a:solidFill>
                    <a:srgbClr val="FFFFFF"/>
                  </a:solidFill>
                  <a:latin typeface="Quicksand"/>
                  <a:ea typeface="Quicksand"/>
                  <a:cs typeface="Quicksand"/>
                  <a:sym typeface="Quicksand"/>
                </a:rPr>
                <a:t> gatortechuf.com</a:t>
              </a:r>
              <a:endParaRPr b="1" sz="3600">
                <a:solidFill>
                  <a:srgbClr val="FFFFFF"/>
                </a:solidFill>
                <a:latin typeface="Quicksand"/>
                <a:ea typeface="Quicksand"/>
                <a:cs typeface="Quicksand"/>
                <a:sym typeface="Quicksand"/>
              </a:endParaRPr>
            </a:p>
          </p:txBody>
        </p:sp>
      </p:gr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ch Corner Content">
  <p:cSld name="MAIN_POINT_1">
    <p:bg>
      <p:bgPr>
        <a:solidFill>
          <a:srgbClr val="17E7C3"/>
        </a:solidFill>
      </p:bgPr>
    </p:bg>
    <p:spTree>
      <p:nvGrpSpPr>
        <p:cNvPr id="39" name="Shape 39"/>
        <p:cNvGrpSpPr/>
        <p:nvPr/>
      </p:nvGrpSpPr>
      <p:grpSpPr>
        <a:xfrm>
          <a:off x="0" y="0"/>
          <a:ext cx="0" cy="0"/>
          <a:chOff x="0" y="0"/>
          <a:chExt cx="0" cy="0"/>
        </a:xfrm>
      </p:grpSpPr>
      <p:sp>
        <p:nvSpPr>
          <p:cNvPr id="40" name="Google Shape;40;p11"/>
          <p:cNvSpPr/>
          <p:nvPr/>
        </p:nvSpPr>
        <p:spPr>
          <a:xfrm>
            <a:off x="1074775" y="1607648"/>
            <a:ext cx="2712900" cy="3192000"/>
          </a:xfrm>
          <a:prstGeom prst="roundRect">
            <a:avLst>
              <a:gd fmla="val 16667" name="adj"/>
            </a:avLst>
          </a:prstGeom>
          <a:solidFill>
            <a:srgbClr val="FFAB40"/>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1" name="Google Shape;41;p11"/>
          <p:cNvSpPr txBox="1"/>
          <p:nvPr/>
        </p:nvSpPr>
        <p:spPr>
          <a:xfrm>
            <a:off x="1526797" y="256619"/>
            <a:ext cx="7281300" cy="382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5500">
                <a:solidFill>
                  <a:srgbClr val="FFFFFF"/>
                </a:solidFill>
                <a:latin typeface="Quicksand"/>
                <a:ea typeface="Quicksand"/>
                <a:cs typeface="Quicksand"/>
                <a:sym typeface="Quicksand"/>
              </a:rPr>
              <a:t>this week in tech…</a:t>
            </a:r>
            <a:endParaRPr sz="5500"/>
          </a:p>
        </p:txBody>
      </p:sp>
      <p:sp>
        <p:nvSpPr>
          <p:cNvPr id="42" name="Google Shape;42;p11"/>
          <p:cNvSpPr/>
          <p:nvPr/>
        </p:nvSpPr>
        <p:spPr>
          <a:xfrm>
            <a:off x="5158400" y="1607648"/>
            <a:ext cx="2712900" cy="3192000"/>
          </a:xfrm>
          <a:prstGeom prst="roundRect">
            <a:avLst>
              <a:gd fmla="val 16667" name="adj"/>
            </a:avLst>
          </a:prstGeom>
          <a:solidFill>
            <a:srgbClr val="FFAB40"/>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nect with us">
  <p:cSld name="CAPTION_ONLY_1">
    <p:bg>
      <p:bgPr>
        <a:solidFill>
          <a:srgbClr val="FF9F1A"/>
        </a:solidFill>
      </p:bgPr>
    </p:bg>
    <p:spTree>
      <p:nvGrpSpPr>
        <p:cNvPr id="43" name="Shape 43"/>
        <p:cNvGrpSpPr/>
        <p:nvPr/>
      </p:nvGrpSpPr>
      <p:grpSpPr>
        <a:xfrm>
          <a:off x="0" y="0"/>
          <a:ext cx="0" cy="0"/>
          <a:chOff x="0" y="0"/>
          <a:chExt cx="0" cy="0"/>
        </a:xfrm>
      </p:grpSpPr>
      <p:sp>
        <p:nvSpPr>
          <p:cNvPr id="44" name="Google Shape;44;p12"/>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i="0" lang="en" sz="5400" u="none" cap="none" strike="noStrike">
                <a:solidFill>
                  <a:schemeClr val="lt1"/>
                </a:solidFill>
                <a:latin typeface="Quicksand"/>
                <a:ea typeface="Quicksand"/>
                <a:cs typeface="Quicksand"/>
                <a:sym typeface="Quicksand"/>
              </a:rPr>
              <a:t>connect with us</a:t>
            </a:r>
            <a:endParaRPr/>
          </a:p>
        </p:txBody>
      </p:sp>
      <p:sp>
        <p:nvSpPr>
          <p:cNvPr id="45" name="Google Shape;45;p12"/>
          <p:cNvSpPr txBox="1"/>
          <p:nvPr/>
        </p:nvSpPr>
        <p:spPr>
          <a:xfrm>
            <a:off x="434350" y="1489450"/>
            <a:ext cx="4196700" cy="15453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2400"/>
              <a:buFont typeface="Arial"/>
              <a:buNone/>
            </a:pPr>
            <a:r>
              <a:rPr b="1" lang="en" sz="3000">
                <a:solidFill>
                  <a:schemeClr val="lt1"/>
                </a:solidFill>
                <a:latin typeface="Quicksand"/>
                <a:ea typeface="Quicksand"/>
                <a:cs typeface="Quicksand"/>
                <a:sym typeface="Quicksand"/>
              </a:rPr>
              <a:t>We meet in Heavener 220 every Tuesday 6:30-7:30</a:t>
            </a:r>
            <a:endParaRPr b="1" sz="2800">
              <a:solidFill>
                <a:schemeClr val="lt1"/>
              </a:solidFill>
              <a:latin typeface="Quicksand"/>
              <a:ea typeface="Quicksand"/>
              <a:cs typeface="Quicksand"/>
              <a:sym typeface="Quicksand"/>
            </a:endParaRPr>
          </a:p>
        </p:txBody>
      </p:sp>
      <p:cxnSp>
        <p:nvCxnSpPr>
          <p:cNvPr id="46" name="Google Shape;46;p12"/>
          <p:cNvCxnSpPr/>
          <p:nvPr/>
        </p:nvCxnSpPr>
        <p:spPr>
          <a:xfrm>
            <a:off x="434340" y="1300639"/>
            <a:ext cx="8298300" cy="0"/>
          </a:xfrm>
          <a:prstGeom prst="straightConnector1">
            <a:avLst/>
          </a:prstGeom>
          <a:noFill/>
          <a:ln cap="flat" cmpd="sng" w="76200">
            <a:solidFill>
              <a:srgbClr val="17E7C3"/>
            </a:solidFill>
            <a:prstDash val="solid"/>
            <a:miter lim="800000"/>
            <a:headEnd len="sm" w="sm" type="none"/>
            <a:tailEnd len="sm" w="sm" type="none"/>
          </a:ln>
        </p:spPr>
      </p:cxnSp>
      <p:pic>
        <p:nvPicPr>
          <p:cNvPr id="47" name="Google Shape;47;p12"/>
          <p:cNvPicPr preferRelativeResize="0"/>
          <p:nvPr/>
        </p:nvPicPr>
        <p:blipFill rotWithShape="1">
          <a:blip r:embed="rId2">
            <a:alphaModFix/>
          </a:blip>
          <a:srcRect b="0" l="0" r="0" t="0"/>
          <a:stretch/>
        </p:blipFill>
        <p:spPr>
          <a:xfrm>
            <a:off x="4914899" y="2007623"/>
            <a:ext cx="3976538" cy="3976538"/>
          </a:xfrm>
          <a:prstGeom prst="rect">
            <a:avLst/>
          </a:prstGeom>
          <a:noFill/>
          <a:ln>
            <a:noFill/>
          </a:ln>
        </p:spPr>
      </p:pic>
      <p:pic>
        <p:nvPicPr>
          <p:cNvPr id="48" name="Google Shape;48;p12"/>
          <p:cNvPicPr preferRelativeResize="0"/>
          <p:nvPr/>
        </p:nvPicPr>
        <p:blipFill rotWithShape="1">
          <a:blip r:embed="rId3">
            <a:alphaModFix/>
          </a:blip>
          <a:srcRect b="0" l="0" r="0" t="0"/>
          <a:stretch/>
        </p:blipFill>
        <p:spPr>
          <a:xfrm>
            <a:off x="755911" y="3034743"/>
            <a:ext cx="1335038" cy="1335038"/>
          </a:xfrm>
          <a:prstGeom prst="rect">
            <a:avLst/>
          </a:prstGeom>
          <a:noFill/>
          <a:ln>
            <a:noFill/>
          </a:ln>
        </p:spPr>
      </p:pic>
      <p:pic>
        <p:nvPicPr>
          <p:cNvPr id="49" name="Google Shape;49;p12"/>
          <p:cNvPicPr preferRelativeResize="0"/>
          <p:nvPr/>
        </p:nvPicPr>
        <p:blipFill rotWithShape="1">
          <a:blip r:embed="rId4">
            <a:alphaModFix/>
          </a:blip>
          <a:srcRect b="0" l="0" r="0" t="0"/>
          <a:stretch/>
        </p:blipFill>
        <p:spPr>
          <a:xfrm>
            <a:off x="2759800" y="2855743"/>
            <a:ext cx="1763700" cy="1763684"/>
          </a:xfrm>
          <a:prstGeom prst="rect">
            <a:avLst/>
          </a:prstGeom>
          <a:noFill/>
          <a:ln>
            <a:noFill/>
          </a:ln>
        </p:spPr>
      </p:pic>
      <p:sp>
        <p:nvSpPr>
          <p:cNvPr id="50" name="Google Shape;50;p12"/>
          <p:cNvSpPr txBox="1"/>
          <p:nvPr/>
        </p:nvSpPr>
        <p:spPr>
          <a:xfrm>
            <a:off x="2938850" y="4192525"/>
            <a:ext cx="1451400" cy="8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gatortechuf@gmail.com</a:t>
            </a:r>
            <a:endParaRPr b="1">
              <a:solidFill>
                <a:schemeClr val="lt1"/>
              </a:solidFill>
              <a:latin typeface="Quicksand"/>
              <a:ea typeface="Quicksand"/>
              <a:cs typeface="Quicksand"/>
              <a:sym typeface="Quicksand"/>
            </a:endParaRPr>
          </a:p>
        </p:txBody>
      </p:sp>
      <p:sp>
        <p:nvSpPr>
          <p:cNvPr id="51" name="Google Shape;51;p12"/>
          <p:cNvSpPr txBox="1"/>
          <p:nvPr/>
        </p:nvSpPr>
        <p:spPr>
          <a:xfrm>
            <a:off x="5802625" y="3959650"/>
            <a:ext cx="30888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Comfortaa"/>
                <a:ea typeface="Comfortaa"/>
                <a:cs typeface="Comfortaa"/>
                <a:sym typeface="Comfortaa"/>
              </a:rPr>
              <a:t>@</a:t>
            </a:r>
            <a:r>
              <a:rPr b="1" lang="en" sz="2500">
                <a:solidFill>
                  <a:srgbClr val="FFFFFF"/>
                </a:solidFill>
                <a:latin typeface="Quicksand"/>
                <a:ea typeface="Quicksand"/>
                <a:cs typeface="Quicksand"/>
                <a:sym typeface="Quicksand"/>
              </a:rPr>
              <a:t> GATORTECH UF</a:t>
            </a:r>
            <a:endParaRPr b="1" sz="2500">
              <a:solidFill>
                <a:srgbClr val="FFFFFF"/>
              </a:solidFill>
              <a:latin typeface="Quicksand"/>
              <a:ea typeface="Quicksand"/>
              <a:cs typeface="Quicksand"/>
              <a:sym typeface="Quicksand"/>
            </a:endParaRPr>
          </a:p>
        </p:txBody>
      </p:sp>
      <p:sp>
        <p:nvSpPr>
          <p:cNvPr id="52" name="Google Shape;52;p12"/>
          <p:cNvSpPr txBox="1"/>
          <p:nvPr/>
        </p:nvSpPr>
        <p:spPr>
          <a:xfrm>
            <a:off x="801663" y="4291875"/>
            <a:ext cx="1243500" cy="3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gatortechuf.slack.com</a:t>
            </a:r>
            <a:endParaRPr b="1">
              <a:solidFill>
                <a:srgbClr val="FFFFFF"/>
              </a:solidFill>
              <a:latin typeface="Quicksand"/>
              <a:ea typeface="Quicksand"/>
              <a:cs typeface="Quicksand"/>
              <a:sym typeface="Quicksand"/>
            </a:endParaRPr>
          </a:p>
        </p:txBody>
      </p:sp>
      <p:sp>
        <p:nvSpPr>
          <p:cNvPr id="53" name="Google Shape;53;p12"/>
          <p:cNvSpPr/>
          <p:nvPr/>
        </p:nvSpPr>
        <p:spPr>
          <a:xfrm>
            <a:off x="5049100" y="3898000"/>
            <a:ext cx="695700" cy="695700"/>
          </a:xfrm>
          <a:prstGeom prst="ellipse">
            <a:avLst/>
          </a:prstGeom>
          <a:solidFill>
            <a:srgbClr val="17E7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rgbClr val="EE6D2F"/>
                </a:solidFill>
                <a:latin typeface="Quicksand"/>
                <a:ea typeface="Quicksand"/>
                <a:cs typeface="Quicksand"/>
                <a:sym typeface="Quicksand"/>
              </a:rPr>
              <a:t>in</a:t>
            </a:r>
            <a:endParaRPr b="1" sz="2600">
              <a:solidFill>
                <a:srgbClr val="EE6D2F"/>
              </a:solidFill>
              <a:latin typeface="Quicksand"/>
              <a:ea typeface="Quicksand"/>
              <a:cs typeface="Quicksand"/>
              <a:sym typeface="Quicksan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4" name="Shape 54"/>
        <p:cNvGrpSpPr/>
        <p:nvPr/>
      </p:nvGrpSpPr>
      <p:grpSpPr>
        <a:xfrm>
          <a:off x="0" y="0"/>
          <a:ext cx="0" cy="0"/>
          <a:chOff x="0" y="0"/>
          <a:chExt cx="0" cy="0"/>
        </a:xfrm>
      </p:grpSpPr>
      <p:sp>
        <p:nvSpPr>
          <p:cNvPr id="55" name="Google Shape;55;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ransition">
  <p:cSld name="BLANK_2">
    <p:bg>
      <p:bgPr>
        <a:solidFill>
          <a:schemeClr val="accent5"/>
        </a:solidFill>
      </p:bgPr>
    </p:bg>
    <p:spTree>
      <p:nvGrpSpPr>
        <p:cNvPr id="56" name="Shape 56"/>
        <p:cNvGrpSpPr/>
        <p:nvPr/>
      </p:nvGrpSpPr>
      <p:grpSpPr>
        <a:xfrm>
          <a:off x="0" y="0"/>
          <a:ext cx="0" cy="0"/>
          <a:chOff x="0" y="0"/>
          <a:chExt cx="0" cy="0"/>
        </a:xfrm>
      </p:grpSpPr>
      <p:pic>
        <p:nvPicPr>
          <p:cNvPr id="57" name="Google Shape;57;p14"/>
          <p:cNvPicPr preferRelativeResize="0"/>
          <p:nvPr/>
        </p:nvPicPr>
        <p:blipFill rotWithShape="1">
          <a:blip r:embed="rId2">
            <a:alphaModFix amt="30000"/>
          </a:blip>
          <a:srcRect b="0" l="0" r="-5674" t="0"/>
          <a:stretch/>
        </p:blipFill>
        <p:spPr>
          <a:xfrm>
            <a:off x="-271067" y="242486"/>
            <a:ext cx="10141829" cy="4443815"/>
          </a:xfrm>
          <a:prstGeom prst="rect">
            <a:avLst/>
          </a:prstGeom>
          <a:noFill/>
          <a:ln>
            <a:noFill/>
          </a:ln>
        </p:spPr>
      </p:pic>
      <p:sp>
        <p:nvSpPr>
          <p:cNvPr id="58" name="Google Shape;58;p14"/>
          <p:cNvSpPr/>
          <p:nvPr/>
        </p:nvSpPr>
        <p:spPr>
          <a:xfrm>
            <a:off x="1593073" y="1359188"/>
            <a:ext cx="5990400" cy="2403600"/>
          </a:xfrm>
          <a:prstGeom prst="roundRect">
            <a:avLst>
              <a:gd fmla="val 16667" name="adj"/>
            </a:avLst>
          </a:prstGeom>
          <a:solidFill>
            <a:schemeClr val="accent5"/>
          </a:solidFill>
          <a:ln cap="flat" cmpd="sng" w="12700">
            <a:solidFill>
              <a:srgbClr val="10226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_ONLY_2">
  <p:cSld name="CAPTION_ONLY_2">
    <p:bg>
      <p:bgPr>
        <a:solidFill>
          <a:srgbClr val="EE6D2F"/>
        </a:solidFill>
      </p:bgPr>
    </p:bg>
    <p:spTree>
      <p:nvGrpSpPr>
        <p:cNvPr id="59" name="Shape 59"/>
        <p:cNvGrpSpPr/>
        <p:nvPr/>
      </p:nvGrpSpPr>
      <p:grpSpPr>
        <a:xfrm>
          <a:off x="0" y="0"/>
          <a:ext cx="0" cy="0"/>
          <a:chOff x="0" y="0"/>
          <a:chExt cx="0" cy="0"/>
        </a:xfrm>
      </p:grpSpPr>
      <p:sp>
        <p:nvSpPr>
          <p:cNvPr id="60" name="Google Shape;60;p15"/>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lang="en" sz="5400">
                <a:solidFill>
                  <a:schemeClr val="lt1"/>
                </a:solidFill>
                <a:latin typeface="Quicksand"/>
                <a:ea typeface="Quicksand"/>
                <a:cs typeface="Quicksand"/>
                <a:sym typeface="Quicksand"/>
              </a:rPr>
              <a:t>thank you!</a:t>
            </a:r>
            <a:endParaRPr/>
          </a:p>
        </p:txBody>
      </p:sp>
      <p:sp>
        <p:nvSpPr>
          <p:cNvPr id="61" name="Google Shape;61;p15"/>
          <p:cNvSpPr txBox="1"/>
          <p:nvPr/>
        </p:nvSpPr>
        <p:spPr>
          <a:xfrm>
            <a:off x="151625" y="1503900"/>
            <a:ext cx="5049000" cy="1396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2400"/>
              <a:buFont typeface="Arial"/>
              <a:buNone/>
            </a:pPr>
            <a:r>
              <a:rPr b="1" lang="en" sz="3000">
                <a:solidFill>
                  <a:schemeClr val="lt1"/>
                </a:solidFill>
                <a:latin typeface="Quicksand"/>
                <a:ea typeface="Quicksand"/>
                <a:cs typeface="Quicksand"/>
                <a:sym typeface="Quicksand"/>
              </a:rPr>
              <a:t>We meet in Heavener 150 on Tuesdays 6:30-7:30</a:t>
            </a:r>
            <a:endParaRPr b="1" sz="3000">
              <a:solidFill>
                <a:schemeClr val="lt1"/>
              </a:solidFill>
              <a:latin typeface="Quicksand"/>
              <a:ea typeface="Quicksand"/>
              <a:cs typeface="Quicksand"/>
              <a:sym typeface="Quicksand"/>
            </a:endParaRPr>
          </a:p>
          <a:p>
            <a:pPr indent="0" lvl="0" marL="0" marR="0" rtl="0" algn="ctr">
              <a:lnSpc>
                <a:spcPct val="90000"/>
              </a:lnSpc>
              <a:spcBef>
                <a:spcPts val="0"/>
              </a:spcBef>
              <a:spcAft>
                <a:spcPts val="0"/>
              </a:spcAft>
              <a:buClr>
                <a:schemeClr val="lt1"/>
              </a:buClr>
              <a:buSzPts val="2400"/>
              <a:buFont typeface="Arial"/>
              <a:buNone/>
            </a:pPr>
            <a:r>
              <a:t/>
            </a:r>
            <a:endParaRPr b="1" sz="1000" u="sng">
              <a:solidFill>
                <a:schemeClr val="lt1"/>
              </a:solidFill>
              <a:latin typeface="Quicksand"/>
              <a:ea typeface="Quicksand"/>
              <a:cs typeface="Quicksand"/>
              <a:sym typeface="Quicksand"/>
            </a:endParaRPr>
          </a:p>
          <a:p>
            <a:pPr indent="0" lvl="0" marL="0" marR="0" rtl="0" algn="ctr">
              <a:lnSpc>
                <a:spcPct val="90000"/>
              </a:lnSpc>
              <a:spcBef>
                <a:spcPts val="0"/>
              </a:spcBef>
              <a:spcAft>
                <a:spcPts val="0"/>
              </a:spcAft>
              <a:buClr>
                <a:schemeClr val="lt1"/>
              </a:buClr>
              <a:buSzPts val="2400"/>
              <a:buFont typeface="Arial"/>
              <a:buNone/>
            </a:pPr>
            <a:r>
              <a:rPr b="1" lang="en" sz="1800">
                <a:solidFill>
                  <a:schemeClr val="lt1"/>
                </a:solidFill>
                <a:latin typeface="Quicksand"/>
                <a:ea typeface="Quicksand"/>
                <a:cs typeface="Quicksand"/>
                <a:sym typeface="Quicksand"/>
              </a:rPr>
              <a:t>Or visit </a:t>
            </a:r>
            <a:r>
              <a:rPr b="1" lang="en" sz="1800" u="sng">
                <a:solidFill>
                  <a:schemeClr val="lt1"/>
                </a:solidFill>
                <a:latin typeface="Quicksand"/>
                <a:ea typeface="Quicksand"/>
                <a:cs typeface="Quicksand"/>
                <a:sym typeface="Quicksand"/>
              </a:rPr>
              <a:t>gatortechuf.com </a:t>
            </a:r>
            <a:r>
              <a:rPr b="1" lang="en" sz="1800">
                <a:solidFill>
                  <a:schemeClr val="lt1"/>
                </a:solidFill>
                <a:latin typeface="Quicksand"/>
                <a:ea typeface="Quicksand"/>
                <a:cs typeface="Quicksand"/>
                <a:sym typeface="Quicksand"/>
              </a:rPr>
              <a:t>for more info!</a:t>
            </a:r>
            <a:endParaRPr b="1" sz="1800">
              <a:solidFill>
                <a:schemeClr val="lt1"/>
              </a:solidFill>
              <a:latin typeface="Quicksand"/>
              <a:ea typeface="Quicksand"/>
              <a:cs typeface="Quicksand"/>
              <a:sym typeface="Quicksand"/>
            </a:endParaRPr>
          </a:p>
        </p:txBody>
      </p:sp>
      <p:cxnSp>
        <p:nvCxnSpPr>
          <p:cNvPr id="62" name="Google Shape;62;p15"/>
          <p:cNvCxnSpPr/>
          <p:nvPr/>
        </p:nvCxnSpPr>
        <p:spPr>
          <a:xfrm>
            <a:off x="434340" y="1300639"/>
            <a:ext cx="8298300" cy="0"/>
          </a:xfrm>
          <a:prstGeom prst="straightConnector1">
            <a:avLst/>
          </a:prstGeom>
          <a:noFill/>
          <a:ln cap="flat" cmpd="sng" w="76200">
            <a:solidFill>
              <a:srgbClr val="17E7C3"/>
            </a:solidFill>
            <a:prstDash val="solid"/>
            <a:miter lim="800000"/>
            <a:headEnd len="sm" w="sm" type="none"/>
            <a:tailEnd len="sm" w="sm" type="none"/>
          </a:ln>
        </p:spPr>
      </p:cxnSp>
      <p:pic>
        <p:nvPicPr>
          <p:cNvPr id="63" name="Google Shape;63;p15"/>
          <p:cNvPicPr preferRelativeResize="0"/>
          <p:nvPr/>
        </p:nvPicPr>
        <p:blipFill rotWithShape="1">
          <a:blip r:embed="rId2">
            <a:alphaModFix/>
          </a:blip>
          <a:srcRect b="0" l="0" r="0" t="0"/>
          <a:stretch/>
        </p:blipFill>
        <p:spPr>
          <a:xfrm>
            <a:off x="4914899" y="2007623"/>
            <a:ext cx="3976538" cy="3976538"/>
          </a:xfrm>
          <a:prstGeom prst="rect">
            <a:avLst/>
          </a:prstGeom>
          <a:noFill/>
          <a:ln>
            <a:noFill/>
          </a:ln>
        </p:spPr>
      </p:pic>
      <p:pic>
        <p:nvPicPr>
          <p:cNvPr id="64" name="Google Shape;64;p15"/>
          <p:cNvPicPr preferRelativeResize="0"/>
          <p:nvPr/>
        </p:nvPicPr>
        <p:blipFill rotWithShape="1">
          <a:blip r:embed="rId3">
            <a:alphaModFix/>
          </a:blip>
          <a:srcRect b="0" l="0" r="0" t="0"/>
          <a:stretch/>
        </p:blipFill>
        <p:spPr>
          <a:xfrm>
            <a:off x="755911" y="3034743"/>
            <a:ext cx="1335038" cy="1335038"/>
          </a:xfrm>
          <a:prstGeom prst="rect">
            <a:avLst/>
          </a:prstGeom>
          <a:noFill/>
          <a:ln>
            <a:noFill/>
          </a:ln>
        </p:spPr>
      </p:pic>
      <p:pic>
        <p:nvPicPr>
          <p:cNvPr id="65" name="Google Shape;65;p15"/>
          <p:cNvPicPr preferRelativeResize="0"/>
          <p:nvPr/>
        </p:nvPicPr>
        <p:blipFill rotWithShape="1">
          <a:blip r:embed="rId4">
            <a:alphaModFix/>
          </a:blip>
          <a:srcRect b="0" l="0" r="0" t="0"/>
          <a:stretch/>
        </p:blipFill>
        <p:spPr>
          <a:xfrm>
            <a:off x="2759800" y="2855743"/>
            <a:ext cx="1763700" cy="1763684"/>
          </a:xfrm>
          <a:prstGeom prst="rect">
            <a:avLst/>
          </a:prstGeom>
          <a:noFill/>
          <a:ln>
            <a:noFill/>
          </a:ln>
        </p:spPr>
      </p:pic>
      <p:sp>
        <p:nvSpPr>
          <p:cNvPr id="66" name="Google Shape;66;p15"/>
          <p:cNvSpPr txBox="1"/>
          <p:nvPr/>
        </p:nvSpPr>
        <p:spPr>
          <a:xfrm>
            <a:off x="2938850" y="4192525"/>
            <a:ext cx="1451400" cy="8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gatortechuf@gmail.com</a:t>
            </a:r>
            <a:endParaRPr b="1">
              <a:solidFill>
                <a:schemeClr val="lt1"/>
              </a:solidFill>
              <a:latin typeface="Quicksand"/>
              <a:ea typeface="Quicksand"/>
              <a:cs typeface="Quicksand"/>
              <a:sym typeface="Quicksand"/>
            </a:endParaRPr>
          </a:p>
        </p:txBody>
      </p:sp>
      <p:sp>
        <p:nvSpPr>
          <p:cNvPr id="67" name="Google Shape;67;p15"/>
          <p:cNvSpPr txBox="1"/>
          <p:nvPr/>
        </p:nvSpPr>
        <p:spPr>
          <a:xfrm>
            <a:off x="5802625" y="3959650"/>
            <a:ext cx="30888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Comfortaa"/>
                <a:ea typeface="Comfortaa"/>
                <a:cs typeface="Comfortaa"/>
                <a:sym typeface="Comfortaa"/>
              </a:rPr>
              <a:t>@</a:t>
            </a:r>
            <a:r>
              <a:rPr b="1" lang="en" sz="2500">
                <a:solidFill>
                  <a:srgbClr val="FFFFFF"/>
                </a:solidFill>
                <a:latin typeface="Quicksand"/>
                <a:ea typeface="Quicksand"/>
                <a:cs typeface="Quicksand"/>
                <a:sym typeface="Quicksand"/>
              </a:rPr>
              <a:t> GATORTECH UF</a:t>
            </a:r>
            <a:endParaRPr b="1" sz="2500">
              <a:solidFill>
                <a:srgbClr val="FFFFFF"/>
              </a:solidFill>
              <a:latin typeface="Quicksand"/>
              <a:ea typeface="Quicksand"/>
              <a:cs typeface="Quicksand"/>
              <a:sym typeface="Quicksand"/>
            </a:endParaRPr>
          </a:p>
        </p:txBody>
      </p:sp>
      <p:sp>
        <p:nvSpPr>
          <p:cNvPr id="68" name="Google Shape;68;p15"/>
          <p:cNvSpPr txBox="1"/>
          <p:nvPr/>
        </p:nvSpPr>
        <p:spPr>
          <a:xfrm>
            <a:off x="801663" y="4291875"/>
            <a:ext cx="1243500" cy="3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gatortechuf.slack.com</a:t>
            </a:r>
            <a:endParaRPr b="1">
              <a:solidFill>
                <a:srgbClr val="FFFFFF"/>
              </a:solidFill>
              <a:latin typeface="Quicksand"/>
              <a:ea typeface="Quicksand"/>
              <a:cs typeface="Quicksand"/>
              <a:sym typeface="Quicksand"/>
            </a:endParaRPr>
          </a:p>
        </p:txBody>
      </p:sp>
      <p:sp>
        <p:nvSpPr>
          <p:cNvPr id="69" name="Google Shape;69;p15"/>
          <p:cNvSpPr/>
          <p:nvPr/>
        </p:nvSpPr>
        <p:spPr>
          <a:xfrm>
            <a:off x="5049100" y="3898000"/>
            <a:ext cx="695700" cy="695700"/>
          </a:xfrm>
          <a:prstGeom prst="ellipse">
            <a:avLst/>
          </a:prstGeom>
          <a:solidFill>
            <a:srgbClr val="17E7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rgbClr val="EE6D2F"/>
                </a:solidFill>
                <a:latin typeface="Quicksand"/>
                <a:ea typeface="Quicksand"/>
                <a:cs typeface="Quicksand"/>
                <a:sym typeface="Quicksand"/>
              </a:rPr>
              <a:t>in</a:t>
            </a:r>
            <a:endParaRPr b="1" sz="2600">
              <a:solidFill>
                <a:srgbClr val="EE6D2F"/>
              </a:solidFill>
              <a:latin typeface="Quicksand"/>
              <a:ea typeface="Quicksand"/>
              <a:cs typeface="Quicksand"/>
              <a:sym typeface="Quicksan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solidFill>
          <a:srgbClr val="EE6D2F"/>
        </a:solidFill>
      </p:bgPr>
    </p:bg>
    <p:spTree>
      <p:nvGrpSpPr>
        <p:cNvPr id="70" name="Shape 70"/>
        <p:cNvGrpSpPr/>
        <p:nvPr/>
      </p:nvGrpSpPr>
      <p:grpSpPr>
        <a:xfrm>
          <a:off x="0" y="0"/>
          <a:ext cx="0" cy="0"/>
          <a:chOff x="0" y="0"/>
          <a:chExt cx="0" cy="0"/>
        </a:xfrm>
      </p:grpSpPr>
      <p:sp>
        <p:nvSpPr>
          <p:cNvPr id="71" name="Google Shape;71;p16"/>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chemeClr val="lt1"/>
                </a:solidFill>
                <a:latin typeface="Quicksand"/>
                <a:ea typeface="Quicksand"/>
                <a:cs typeface="Quicksand"/>
                <a:sym typeface="Quicksand"/>
              </a:rPr>
              <a:t>content</a:t>
            </a:r>
            <a:endParaRPr sz="110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_ONLY_3">
  <p:cSld name="CAPTION_ONLY_3">
    <p:bg>
      <p:bgPr>
        <a:solidFill>
          <a:srgbClr val="EE6D2F"/>
        </a:solidFill>
      </p:bgPr>
    </p:bg>
    <p:spTree>
      <p:nvGrpSpPr>
        <p:cNvPr id="72" name="Shape 72"/>
        <p:cNvGrpSpPr/>
        <p:nvPr/>
      </p:nvGrpSpPr>
      <p:grpSpPr>
        <a:xfrm>
          <a:off x="0" y="0"/>
          <a:ext cx="0" cy="0"/>
          <a:chOff x="0" y="0"/>
          <a:chExt cx="0" cy="0"/>
        </a:xfrm>
      </p:grpSpPr>
      <p:sp>
        <p:nvSpPr>
          <p:cNvPr id="73" name="Google Shape;73;p17"/>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i="0" lang="en" sz="5400" u="none" cap="none" strike="noStrike">
                <a:solidFill>
                  <a:schemeClr val="lt1"/>
                </a:solidFill>
                <a:latin typeface="Quicksand"/>
                <a:ea typeface="Quicksand"/>
                <a:cs typeface="Quicksand"/>
                <a:sym typeface="Quicksand"/>
              </a:rPr>
              <a:t>connect with us</a:t>
            </a:r>
            <a:endParaRPr/>
          </a:p>
        </p:txBody>
      </p:sp>
      <p:sp>
        <p:nvSpPr>
          <p:cNvPr id="74" name="Google Shape;74;p17"/>
          <p:cNvSpPr txBox="1"/>
          <p:nvPr/>
        </p:nvSpPr>
        <p:spPr>
          <a:xfrm>
            <a:off x="434350" y="1489450"/>
            <a:ext cx="4196700" cy="15453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2400"/>
              <a:buFont typeface="Arial"/>
              <a:buNone/>
            </a:pPr>
            <a:r>
              <a:rPr b="1" lang="en" sz="2800">
                <a:solidFill>
                  <a:schemeClr val="lt1"/>
                </a:solidFill>
                <a:latin typeface="Quicksand"/>
                <a:ea typeface="Quicksand"/>
                <a:cs typeface="Quicksand"/>
                <a:sym typeface="Quicksand"/>
              </a:rPr>
              <a:t>What’s the tech meme of the week?</a:t>
            </a:r>
            <a:endParaRPr sz="2800"/>
          </a:p>
        </p:txBody>
      </p:sp>
      <p:cxnSp>
        <p:nvCxnSpPr>
          <p:cNvPr id="75" name="Google Shape;75;p17"/>
          <p:cNvCxnSpPr/>
          <p:nvPr/>
        </p:nvCxnSpPr>
        <p:spPr>
          <a:xfrm>
            <a:off x="434340" y="1300639"/>
            <a:ext cx="8298300" cy="0"/>
          </a:xfrm>
          <a:prstGeom prst="straightConnector1">
            <a:avLst/>
          </a:prstGeom>
          <a:noFill/>
          <a:ln cap="flat" cmpd="sng" w="76200">
            <a:solidFill>
              <a:srgbClr val="17E7C3"/>
            </a:solidFill>
            <a:prstDash val="solid"/>
            <a:miter lim="800000"/>
            <a:headEnd len="sm" w="sm" type="none"/>
            <a:tailEnd len="sm" w="sm" type="none"/>
          </a:ln>
        </p:spPr>
      </p:cxnSp>
      <p:pic>
        <p:nvPicPr>
          <p:cNvPr id="76" name="Google Shape;76;p17"/>
          <p:cNvPicPr preferRelativeResize="0"/>
          <p:nvPr/>
        </p:nvPicPr>
        <p:blipFill rotWithShape="1">
          <a:blip r:embed="rId2">
            <a:alphaModFix/>
          </a:blip>
          <a:srcRect b="0" l="0" r="0" t="0"/>
          <a:stretch/>
        </p:blipFill>
        <p:spPr>
          <a:xfrm>
            <a:off x="4914899" y="2007623"/>
            <a:ext cx="3976538" cy="3976538"/>
          </a:xfrm>
          <a:prstGeom prst="rect">
            <a:avLst/>
          </a:prstGeom>
          <a:noFill/>
          <a:ln>
            <a:noFill/>
          </a:ln>
        </p:spPr>
      </p:pic>
      <p:pic>
        <p:nvPicPr>
          <p:cNvPr id="77" name="Google Shape;77;p17"/>
          <p:cNvPicPr preferRelativeResize="0"/>
          <p:nvPr/>
        </p:nvPicPr>
        <p:blipFill rotWithShape="1">
          <a:blip r:embed="rId3">
            <a:alphaModFix/>
          </a:blip>
          <a:srcRect b="0" l="0" r="0" t="0"/>
          <a:stretch/>
        </p:blipFill>
        <p:spPr>
          <a:xfrm>
            <a:off x="755911" y="3034743"/>
            <a:ext cx="1335038" cy="1335038"/>
          </a:xfrm>
          <a:prstGeom prst="rect">
            <a:avLst/>
          </a:prstGeom>
          <a:noFill/>
          <a:ln>
            <a:noFill/>
          </a:ln>
        </p:spPr>
      </p:pic>
      <p:pic>
        <p:nvPicPr>
          <p:cNvPr id="78" name="Google Shape;78;p17"/>
          <p:cNvPicPr preferRelativeResize="0"/>
          <p:nvPr/>
        </p:nvPicPr>
        <p:blipFill rotWithShape="1">
          <a:blip r:embed="rId4">
            <a:alphaModFix/>
          </a:blip>
          <a:srcRect b="0" l="0" r="0" t="0"/>
          <a:stretch/>
        </p:blipFill>
        <p:spPr>
          <a:xfrm>
            <a:off x="2759800" y="2855743"/>
            <a:ext cx="1763700" cy="1763684"/>
          </a:xfrm>
          <a:prstGeom prst="rect">
            <a:avLst/>
          </a:prstGeom>
          <a:noFill/>
          <a:ln>
            <a:noFill/>
          </a:ln>
        </p:spPr>
      </p:pic>
      <p:sp>
        <p:nvSpPr>
          <p:cNvPr id="79" name="Google Shape;79;p17"/>
          <p:cNvSpPr txBox="1"/>
          <p:nvPr/>
        </p:nvSpPr>
        <p:spPr>
          <a:xfrm>
            <a:off x="2938850" y="4192525"/>
            <a:ext cx="1451400" cy="8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gatortechuf@gmail.com</a:t>
            </a:r>
            <a:endParaRPr b="1">
              <a:solidFill>
                <a:schemeClr val="lt1"/>
              </a:solidFill>
              <a:latin typeface="Quicksand"/>
              <a:ea typeface="Quicksand"/>
              <a:cs typeface="Quicksand"/>
              <a:sym typeface="Quicksand"/>
            </a:endParaRPr>
          </a:p>
        </p:txBody>
      </p:sp>
      <p:sp>
        <p:nvSpPr>
          <p:cNvPr id="80" name="Google Shape;80;p17"/>
          <p:cNvSpPr txBox="1"/>
          <p:nvPr/>
        </p:nvSpPr>
        <p:spPr>
          <a:xfrm>
            <a:off x="5802625" y="3959650"/>
            <a:ext cx="30888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Comfortaa"/>
                <a:ea typeface="Comfortaa"/>
                <a:cs typeface="Comfortaa"/>
                <a:sym typeface="Comfortaa"/>
              </a:rPr>
              <a:t>@</a:t>
            </a:r>
            <a:r>
              <a:rPr b="1" lang="en" sz="2500">
                <a:solidFill>
                  <a:srgbClr val="FFFFFF"/>
                </a:solidFill>
                <a:latin typeface="Quicksand"/>
                <a:ea typeface="Quicksand"/>
                <a:cs typeface="Quicksand"/>
                <a:sym typeface="Quicksand"/>
              </a:rPr>
              <a:t> GATORTECH UF</a:t>
            </a:r>
            <a:endParaRPr b="1" sz="2500">
              <a:solidFill>
                <a:srgbClr val="FFFFFF"/>
              </a:solidFill>
              <a:latin typeface="Quicksand"/>
              <a:ea typeface="Quicksand"/>
              <a:cs typeface="Quicksand"/>
              <a:sym typeface="Quicksand"/>
            </a:endParaRPr>
          </a:p>
        </p:txBody>
      </p:sp>
      <p:sp>
        <p:nvSpPr>
          <p:cNvPr id="81" name="Google Shape;81;p17"/>
          <p:cNvSpPr txBox="1"/>
          <p:nvPr/>
        </p:nvSpPr>
        <p:spPr>
          <a:xfrm>
            <a:off x="801663" y="4291875"/>
            <a:ext cx="1243500" cy="3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gatortechuf.slack.com</a:t>
            </a:r>
            <a:endParaRPr b="1">
              <a:solidFill>
                <a:srgbClr val="FFFFFF"/>
              </a:solidFill>
              <a:latin typeface="Quicksand"/>
              <a:ea typeface="Quicksand"/>
              <a:cs typeface="Quicksand"/>
              <a:sym typeface="Quicksand"/>
            </a:endParaRPr>
          </a:p>
        </p:txBody>
      </p:sp>
      <p:sp>
        <p:nvSpPr>
          <p:cNvPr id="82" name="Google Shape;82;p17"/>
          <p:cNvSpPr/>
          <p:nvPr/>
        </p:nvSpPr>
        <p:spPr>
          <a:xfrm>
            <a:off x="5049100" y="3898000"/>
            <a:ext cx="695700" cy="695700"/>
          </a:xfrm>
          <a:prstGeom prst="ellipse">
            <a:avLst/>
          </a:prstGeom>
          <a:solidFill>
            <a:srgbClr val="17E7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rgbClr val="EE6D2F"/>
                </a:solidFill>
                <a:latin typeface="Quicksand"/>
                <a:ea typeface="Quicksand"/>
                <a:cs typeface="Quicksand"/>
                <a:sym typeface="Quicksand"/>
              </a:rPr>
              <a:t>in</a:t>
            </a:r>
            <a:endParaRPr b="1" sz="2600">
              <a:solidFill>
                <a:srgbClr val="EE6D2F"/>
              </a:solidFill>
              <a:latin typeface="Quicksand"/>
              <a:ea typeface="Quicksand"/>
              <a:cs typeface="Quicksand"/>
              <a:sym typeface="Quicksan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nnouncements" type="secHead">
  <p:cSld name="SECTION_HEADER">
    <p:bg>
      <p:bgPr>
        <a:solidFill>
          <a:srgbClr val="05F2D0"/>
        </a:solidFill>
      </p:bgPr>
    </p:bg>
    <p:spTree>
      <p:nvGrpSpPr>
        <p:cNvPr id="15" name="Shape 15"/>
        <p:cNvGrpSpPr/>
        <p:nvPr/>
      </p:nvGrpSpPr>
      <p:grpSpPr>
        <a:xfrm>
          <a:off x="0" y="0"/>
          <a:ext cx="0" cy="0"/>
          <a:chOff x="0" y="0"/>
          <a:chExt cx="0" cy="0"/>
        </a:xfrm>
      </p:grpSpPr>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cxnSp>
        <p:nvCxnSpPr>
          <p:cNvPr id="17" name="Google Shape;17;p3"/>
          <p:cNvCxnSpPr/>
          <p:nvPr/>
        </p:nvCxnSpPr>
        <p:spPr>
          <a:xfrm flipH="1" rot="10800000">
            <a:off x="417000" y="1246350"/>
            <a:ext cx="8310000" cy="27600"/>
          </a:xfrm>
          <a:prstGeom prst="straightConnector1">
            <a:avLst/>
          </a:prstGeom>
          <a:noFill/>
          <a:ln cap="flat" cmpd="sng" w="76200">
            <a:solidFill>
              <a:srgbClr val="FFAB40"/>
            </a:solidFill>
            <a:prstDash val="solid"/>
            <a:miter lim="800000"/>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nnouncements 1">
  <p:cSld name="SECTION_HEADER_1">
    <p:bg>
      <p:bgPr>
        <a:solidFill>
          <a:srgbClr val="05F2D0"/>
        </a:solidFill>
      </p:bgPr>
    </p:bg>
    <p:spTree>
      <p:nvGrpSpPr>
        <p:cNvPr id="18" name="Shape 18"/>
        <p:cNvGrpSpPr/>
        <p:nvPr/>
      </p:nvGrpSpPr>
      <p:grpSpPr>
        <a:xfrm>
          <a:off x="0" y="0"/>
          <a:ext cx="0" cy="0"/>
          <a:chOff x="0" y="0"/>
          <a:chExt cx="0" cy="0"/>
        </a:xfrm>
      </p:grpSpPr>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0" name="Google Shape;20;p4"/>
          <p:cNvSpPr txBox="1"/>
          <p:nvPr/>
        </p:nvSpPr>
        <p:spPr>
          <a:xfrm>
            <a:off x="206400" y="751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500">
                <a:solidFill>
                  <a:srgbClr val="FFFFFF"/>
                </a:solidFill>
                <a:latin typeface="Quicksand"/>
                <a:ea typeface="Quicksand"/>
                <a:cs typeface="Quicksand"/>
                <a:sym typeface="Quicksand"/>
              </a:rPr>
              <a:t>announcements</a:t>
            </a:r>
            <a:endParaRPr b="1" sz="7500">
              <a:solidFill>
                <a:srgbClr val="FFFFFF"/>
              </a:solidFill>
              <a:latin typeface="Quicksand"/>
              <a:ea typeface="Quicksand"/>
              <a:cs typeface="Quicksand"/>
              <a:sym typeface="Quicksand"/>
            </a:endParaRPr>
          </a:p>
        </p:txBody>
      </p:sp>
      <p:cxnSp>
        <p:nvCxnSpPr>
          <p:cNvPr id="21" name="Google Shape;21;p4"/>
          <p:cNvCxnSpPr/>
          <p:nvPr/>
        </p:nvCxnSpPr>
        <p:spPr>
          <a:xfrm flipH="1" rot="10800000">
            <a:off x="417000" y="1246350"/>
            <a:ext cx="8310000" cy="27600"/>
          </a:xfrm>
          <a:prstGeom prst="straightConnector1">
            <a:avLst/>
          </a:prstGeom>
          <a:noFill/>
          <a:ln cap="flat" cmpd="sng" w="76200">
            <a:solidFill>
              <a:srgbClr val="FFAB40"/>
            </a:solidFill>
            <a:prstDash val="solid"/>
            <a:miter lim="800000"/>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OTM">
  <p:cSld name="TITLE_AND_BODY_1">
    <p:bg>
      <p:bgPr>
        <a:solidFill>
          <a:srgbClr val="FF9F1A"/>
        </a:solidFill>
      </p:bgPr>
    </p:bg>
    <p:spTree>
      <p:nvGrpSpPr>
        <p:cNvPr id="22" name="Shape 22"/>
        <p:cNvGrpSpPr/>
        <p:nvPr/>
      </p:nvGrpSpPr>
      <p:grpSpPr>
        <a:xfrm>
          <a:off x="0" y="0"/>
          <a:ext cx="0" cy="0"/>
          <a:chOff x="0" y="0"/>
          <a:chExt cx="0" cy="0"/>
        </a:xfrm>
      </p:grpSpPr>
      <p:pic>
        <p:nvPicPr>
          <p:cNvPr id="23" name="Google Shape;23;p5"/>
          <p:cNvPicPr preferRelativeResize="0"/>
          <p:nvPr/>
        </p:nvPicPr>
        <p:blipFill>
          <a:blip r:embed="rId2">
            <a:alphaModFix/>
          </a:blip>
          <a:stretch>
            <a:fillRect/>
          </a:stretch>
        </p:blipFill>
        <p:spPr>
          <a:xfrm>
            <a:off x="20075" y="-40187"/>
            <a:ext cx="9221700" cy="507147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cebreaker" type="tx">
  <p:cSld name="TITLE_AND_BODY">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6" name="Google Shape;26;p6"/>
          <p:cNvPicPr preferRelativeResize="0"/>
          <p:nvPr/>
        </p:nvPicPr>
        <p:blipFill>
          <a:blip r:embed="rId3">
            <a:alphaModFix/>
          </a:blip>
          <a:stretch>
            <a:fillRect/>
          </a:stretch>
        </p:blipFill>
        <p:spPr>
          <a:xfrm>
            <a:off x="-87151" y="-250525"/>
            <a:ext cx="9144000" cy="5143496"/>
          </a:xfrm>
          <a:prstGeom prst="rect">
            <a:avLst/>
          </a:prstGeom>
          <a:noFill/>
          <a:ln>
            <a:noFill/>
          </a:ln>
        </p:spPr>
      </p:pic>
      <p:sp>
        <p:nvSpPr>
          <p:cNvPr id="27" name="Google Shape;27;p6"/>
          <p:cNvSpPr/>
          <p:nvPr/>
        </p:nvSpPr>
        <p:spPr>
          <a:xfrm>
            <a:off x="216750" y="4056700"/>
            <a:ext cx="8710500" cy="9591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3600">
              <a:solidFill>
                <a:srgbClr val="FFFFFF"/>
              </a:solidFill>
              <a:latin typeface="Quicksand"/>
              <a:ea typeface="Quicksand"/>
              <a:cs typeface="Quicksand"/>
              <a:sym typeface="Quicksan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type="twoColTx">
  <p:cSld name="TITLE_AND_TWO_COLUMNS">
    <p:bg>
      <p:bgPr>
        <a:solidFill>
          <a:srgbClr val="FF9F1A"/>
        </a:solidFill>
      </p:bgPr>
    </p:bg>
    <p:spTree>
      <p:nvGrpSpPr>
        <p:cNvPr id="28" name="Shape 28"/>
        <p:cNvGrpSpPr/>
        <p:nvPr/>
      </p:nvGrpSpPr>
      <p:grpSpPr>
        <a:xfrm>
          <a:off x="0" y="0"/>
          <a:ext cx="0" cy="0"/>
          <a:chOff x="0" y="0"/>
          <a:chExt cx="0" cy="0"/>
        </a:xfrm>
      </p:grpSpPr>
      <p:sp>
        <p:nvSpPr>
          <p:cNvPr id="29" name="Google Shape;29;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0" name="Google Shape;30;p7"/>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1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1">
  <p:cSld name="TITLE_AND_TWO_COLUMNS_1">
    <p:bg>
      <p:bgPr>
        <a:solidFill>
          <a:srgbClr val="FF9F1A"/>
        </a:solidFill>
      </p:bgPr>
    </p:bg>
    <p:spTree>
      <p:nvGrpSpPr>
        <p:cNvPr id="31" name="Shape 31"/>
        <p:cNvGrpSpPr/>
        <p:nvPr/>
      </p:nvGrpSpPr>
      <p:grpSpPr>
        <a:xfrm>
          <a:off x="0" y="0"/>
          <a:ext cx="0" cy="0"/>
          <a:chOff x="0" y="0"/>
          <a:chExt cx="0" cy="0"/>
        </a:xfrm>
      </p:grpSpPr>
      <p:sp>
        <p:nvSpPr>
          <p:cNvPr id="32" name="Google Shape;32;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33" name="Google Shape;33;p8"/>
          <p:cNvCxnSpPr/>
          <p:nvPr/>
        </p:nvCxnSpPr>
        <p:spPr>
          <a:xfrm flipH="1" rot="10800000">
            <a:off x="417000" y="1246350"/>
            <a:ext cx="8310000" cy="27600"/>
          </a:xfrm>
          <a:prstGeom prst="straightConnector1">
            <a:avLst/>
          </a:prstGeom>
          <a:noFill/>
          <a:ln cap="flat" cmpd="sng" w="76200">
            <a:solidFill>
              <a:srgbClr val="05F2D0"/>
            </a:solidFill>
            <a:prstDash val="solid"/>
            <a:miter lim="800000"/>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ch Corner Title">
  <p:cSld name="ONE_COLUMN_TEXT_1">
    <p:bg>
      <p:bgPr>
        <a:blipFill>
          <a:blip r:embed="rId2">
            <a:alphaModFix/>
          </a:blip>
          <a:stretch>
            <a:fillRect/>
          </a:stretch>
        </a:blipFill>
      </p:bgPr>
    </p:bg>
    <p:spTree>
      <p:nvGrpSpPr>
        <p:cNvPr id="34" name="Shape 34"/>
        <p:cNvGrpSpPr/>
        <p:nvPr/>
      </p:nvGrpSpPr>
      <p:grpSpPr>
        <a:xfrm>
          <a:off x="0" y="0"/>
          <a:ext cx="0" cy="0"/>
          <a:chOff x="0" y="0"/>
          <a:chExt cx="0" cy="0"/>
        </a:xfrm>
      </p:grpSpPr>
      <p:cxnSp>
        <p:nvCxnSpPr>
          <p:cNvPr id="35" name="Google Shape;35;p9"/>
          <p:cNvCxnSpPr/>
          <p:nvPr/>
        </p:nvCxnSpPr>
        <p:spPr>
          <a:xfrm flipH="1" rot="10800000">
            <a:off x="417000" y="1246350"/>
            <a:ext cx="8310000" cy="27600"/>
          </a:xfrm>
          <a:prstGeom prst="straightConnector1">
            <a:avLst/>
          </a:prstGeom>
          <a:noFill/>
          <a:ln cap="flat" cmpd="sng" w="76200">
            <a:solidFill>
              <a:srgbClr val="FFAB40"/>
            </a:solidFill>
            <a:prstDash val="solid"/>
            <a:miter lim="800000"/>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ch Corner Title 1">
  <p:cSld name="ONE_COLUMN_TEXT_1_1">
    <p:bg>
      <p:bgPr>
        <a:blipFill>
          <a:blip r:embed="rId2">
            <a:alphaModFix/>
          </a:blip>
          <a:stretch>
            <a:fillRect/>
          </a:stretch>
        </a:blipFill>
      </p:bgPr>
    </p:bg>
    <p:spTree>
      <p:nvGrpSpPr>
        <p:cNvPr id="36" name="Shape 36"/>
        <p:cNvGrpSpPr/>
        <p:nvPr/>
      </p:nvGrpSpPr>
      <p:grpSpPr>
        <a:xfrm>
          <a:off x="0" y="0"/>
          <a:ext cx="0" cy="0"/>
          <a:chOff x="0" y="0"/>
          <a:chExt cx="0" cy="0"/>
        </a:xfrm>
      </p:grpSpPr>
      <p:pic>
        <p:nvPicPr>
          <p:cNvPr id="37" name="Google Shape;37;p10"/>
          <p:cNvPicPr preferRelativeResize="0"/>
          <p:nvPr/>
        </p:nvPicPr>
        <p:blipFill rotWithShape="1">
          <a:blip r:embed="rId3">
            <a:alphaModFix/>
          </a:blip>
          <a:srcRect b="0" l="0" r="0" t="0"/>
          <a:stretch/>
        </p:blipFill>
        <p:spPr>
          <a:xfrm>
            <a:off x="88925" y="185575"/>
            <a:ext cx="8938253" cy="4678600"/>
          </a:xfrm>
          <a:prstGeom prst="rect">
            <a:avLst/>
          </a:prstGeom>
          <a:noFill/>
          <a:ln>
            <a:noFill/>
          </a:ln>
        </p:spPr>
      </p:pic>
      <p:sp>
        <p:nvSpPr>
          <p:cNvPr id="38" name="Google Shape;38;p10"/>
          <p:cNvSpPr/>
          <p:nvPr/>
        </p:nvSpPr>
        <p:spPr>
          <a:xfrm>
            <a:off x="1441275" y="3920750"/>
            <a:ext cx="6406200" cy="518400"/>
          </a:xfrm>
          <a:prstGeom prst="rect">
            <a:avLst/>
          </a:prstGeom>
          <a:solidFill>
            <a:srgbClr val="05F2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game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9.jp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38.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20.png"/><Relationship Id="rId5"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hyperlink" Target="https://techcrunch.com/2019/10/10/porsche-and-boeing-are-partnering-to-develop-premium-electric-flying-cars/" TargetMode="External"/><Relationship Id="rId4" Type="http://schemas.openxmlformats.org/officeDocument/2006/relationships/hyperlink" Target="https://www.opb.org/news/article/portland-manufacturing-company-vigor-wave-energy-device/" TargetMode="External"/><Relationship Id="rId5" Type="http://schemas.openxmlformats.org/officeDocument/2006/relationships/image" Target="../media/image18.png"/><Relationship Id="rId6"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34.png"/><Relationship Id="rId4" Type="http://schemas.openxmlformats.org/officeDocument/2006/relationships/hyperlink" Target="https://www.newsweek.com/facebook-news-boss-campbell-brown-website-attacking-elizabeth-warren-1471054" TargetMode="External"/><Relationship Id="rId5" Type="http://schemas.openxmlformats.org/officeDocument/2006/relationships/hyperlink" Target="https://www.wired.com/story/google-is-slurping-up-health-dataand-it-looks-totally-legal/" TargetMode="External"/><Relationship Id="rId6" Type="http://schemas.openxmlformats.org/officeDocument/2006/relationships/hyperlink" Target="https://www.wired.com/story/google-is-slurping-up-health-dataand-it-looks-totally-legal/" TargetMode="External"/><Relationship Id="rId7" Type="http://schemas.openxmlformats.org/officeDocument/2006/relationships/image" Target="../media/image32.png"/><Relationship Id="rId8"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sp>
        <p:nvSpPr>
          <p:cNvPr id="142" name="Google Shape;142;p27"/>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h</a:t>
            </a:r>
            <a:r>
              <a:rPr b="1" lang="en" sz="4800">
                <a:solidFill>
                  <a:srgbClr val="FFFFFF"/>
                </a:solidFill>
                <a:latin typeface="Quicksand"/>
                <a:ea typeface="Quicksand"/>
                <a:cs typeface="Quicksand"/>
                <a:sym typeface="Quicksand"/>
              </a:rPr>
              <a:t>ow to start</a:t>
            </a:r>
            <a:endParaRPr b="1" sz="4800">
              <a:solidFill>
                <a:srgbClr val="FFFFFF"/>
              </a:solidFill>
              <a:latin typeface="Quicksand"/>
              <a:ea typeface="Quicksand"/>
              <a:cs typeface="Quicksand"/>
              <a:sym typeface="Quicksand"/>
            </a:endParaRPr>
          </a:p>
        </p:txBody>
      </p:sp>
      <p:sp>
        <p:nvSpPr>
          <p:cNvPr id="143" name="Google Shape;143;p27"/>
          <p:cNvSpPr txBox="1"/>
          <p:nvPr/>
        </p:nvSpPr>
        <p:spPr>
          <a:xfrm>
            <a:off x="3809475" y="1398750"/>
            <a:ext cx="4943400" cy="29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600">
              <a:solidFill>
                <a:srgbClr val="FFFFFF"/>
              </a:solidFill>
              <a:latin typeface="Quicksand"/>
              <a:ea typeface="Quicksand"/>
              <a:cs typeface="Quicksand"/>
              <a:sym typeface="Quicksand"/>
            </a:endParaRPr>
          </a:p>
        </p:txBody>
      </p:sp>
      <p:sp>
        <p:nvSpPr>
          <p:cNvPr id="144" name="Google Shape;144;p27"/>
          <p:cNvSpPr txBox="1"/>
          <p:nvPr/>
        </p:nvSpPr>
        <p:spPr>
          <a:xfrm>
            <a:off x="400875" y="1474650"/>
            <a:ext cx="4880700" cy="335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800">
              <a:solidFill>
                <a:srgbClr val="FFFFFF"/>
              </a:solidFill>
              <a:latin typeface="Quicksand"/>
              <a:ea typeface="Quicksand"/>
              <a:cs typeface="Quicksand"/>
              <a:sym typeface="Quicksand"/>
            </a:endParaRPr>
          </a:p>
        </p:txBody>
      </p:sp>
      <p:sp>
        <p:nvSpPr>
          <p:cNvPr id="145" name="Google Shape;145;p27"/>
          <p:cNvSpPr txBox="1"/>
          <p:nvPr/>
        </p:nvSpPr>
        <p:spPr>
          <a:xfrm>
            <a:off x="604600" y="1479650"/>
            <a:ext cx="7334700" cy="347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rgbClr val="FFFFFF"/>
                </a:solidFill>
                <a:latin typeface="Quicksand"/>
                <a:ea typeface="Quicksand"/>
                <a:cs typeface="Quicksand"/>
                <a:sym typeface="Quicksand"/>
              </a:rPr>
              <a:t>Hook:</a:t>
            </a:r>
            <a:r>
              <a:rPr b="1" lang="en" sz="1800">
                <a:solidFill>
                  <a:srgbClr val="FFFFFF"/>
                </a:solidFill>
                <a:latin typeface="Quicksand"/>
                <a:ea typeface="Quicksand"/>
                <a:cs typeface="Quicksand"/>
                <a:sym typeface="Quicksand"/>
              </a:rPr>
              <a:t> What makes your game so interesting? Is it the story, the gameplay, or art?</a:t>
            </a:r>
            <a:endParaRPr b="1" sz="1800">
              <a:solidFill>
                <a:srgbClr val="FFFFFF"/>
              </a:solidFill>
              <a:latin typeface="Quicksand"/>
              <a:ea typeface="Quicksand"/>
              <a:cs typeface="Quicksand"/>
              <a:sym typeface="Quicksand"/>
            </a:endParaRPr>
          </a:p>
          <a:p>
            <a:pPr indent="0" lvl="0" marL="0" rtl="0" algn="l">
              <a:spcBef>
                <a:spcPts val="0"/>
              </a:spcBef>
              <a:spcAft>
                <a:spcPts val="0"/>
              </a:spcAft>
              <a:buNone/>
            </a:pPr>
            <a:r>
              <a:rPr b="1" lang="en" sz="1800" u="sng">
                <a:solidFill>
                  <a:srgbClr val="FFFFFF"/>
                </a:solidFill>
                <a:latin typeface="Quicksand"/>
                <a:ea typeface="Quicksand"/>
                <a:cs typeface="Quicksand"/>
                <a:sym typeface="Quicksand"/>
              </a:rPr>
              <a:t>Mechanics: </a:t>
            </a:r>
            <a:r>
              <a:rPr b="1" lang="en" sz="1800">
                <a:solidFill>
                  <a:srgbClr val="FFFFFF"/>
                </a:solidFill>
                <a:latin typeface="Quicksand"/>
                <a:ea typeface="Quicksand"/>
                <a:cs typeface="Quicksand"/>
                <a:sym typeface="Quicksand"/>
              </a:rPr>
              <a:t>What does the player do and why?</a:t>
            </a:r>
            <a:endParaRPr b="1" sz="1800">
              <a:solidFill>
                <a:srgbClr val="FFFFFF"/>
              </a:solidFill>
              <a:latin typeface="Quicksand"/>
              <a:ea typeface="Quicksand"/>
              <a:cs typeface="Quicksand"/>
              <a:sym typeface="Quicksand"/>
            </a:endParaRPr>
          </a:p>
          <a:p>
            <a:pPr indent="0" lvl="0" marL="0" rtl="0" algn="l">
              <a:spcBef>
                <a:spcPts val="0"/>
              </a:spcBef>
              <a:spcAft>
                <a:spcPts val="0"/>
              </a:spcAft>
              <a:buNone/>
            </a:pPr>
            <a:r>
              <a:rPr b="1" lang="en" sz="1800" u="sng">
                <a:solidFill>
                  <a:srgbClr val="FFFFFF"/>
                </a:solidFill>
                <a:latin typeface="Quicksand"/>
                <a:ea typeface="Quicksand"/>
                <a:cs typeface="Quicksand"/>
                <a:sym typeface="Quicksand"/>
              </a:rPr>
              <a:t>Story:</a:t>
            </a:r>
            <a:r>
              <a:rPr b="1" lang="en" sz="1800">
                <a:solidFill>
                  <a:srgbClr val="FFFFFF"/>
                </a:solidFill>
                <a:latin typeface="Quicksand"/>
                <a:ea typeface="Quicksand"/>
                <a:cs typeface="Quicksand"/>
                <a:sym typeface="Quicksand"/>
              </a:rPr>
              <a:t> What gives the game purpose and emotions</a:t>
            </a:r>
            <a:endParaRPr b="1" sz="1800">
              <a:solidFill>
                <a:srgbClr val="FFFFFF"/>
              </a:solidFill>
              <a:latin typeface="Quicksand"/>
              <a:ea typeface="Quicksand"/>
              <a:cs typeface="Quicksand"/>
              <a:sym typeface="Quicksand"/>
            </a:endParaRPr>
          </a:p>
          <a:p>
            <a:pPr indent="0" lvl="0" marL="0" rtl="0" algn="l">
              <a:spcBef>
                <a:spcPts val="0"/>
              </a:spcBef>
              <a:spcAft>
                <a:spcPts val="0"/>
              </a:spcAft>
              <a:buNone/>
            </a:pPr>
            <a:r>
              <a:rPr b="1" lang="en" sz="1800" u="sng">
                <a:solidFill>
                  <a:srgbClr val="FFFFFF"/>
                </a:solidFill>
                <a:latin typeface="Quicksand"/>
                <a:ea typeface="Quicksand"/>
                <a:cs typeface="Quicksand"/>
                <a:sym typeface="Quicksand"/>
              </a:rPr>
              <a:t>Ambiance: </a:t>
            </a:r>
            <a:r>
              <a:rPr b="1" lang="en" sz="1800">
                <a:solidFill>
                  <a:srgbClr val="FFFFFF"/>
                </a:solidFill>
                <a:latin typeface="Quicksand"/>
                <a:ea typeface="Quicksand"/>
                <a:cs typeface="Quicksand"/>
                <a:sym typeface="Quicksand"/>
              </a:rPr>
              <a:t>What impressions will the game give off?</a:t>
            </a:r>
            <a:endParaRPr b="1" sz="1800">
              <a:solidFill>
                <a:srgbClr val="FFFFFF"/>
              </a:solidFill>
              <a:latin typeface="Quicksand"/>
              <a:ea typeface="Quicksand"/>
              <a:cs typeface="Quicksand"/>
              <a:sym typeface="Quicksand"/>
            </a:endParaRPr>
          </a:p>
          <a:p>
            <a:pPr indent="0" lvl="0" marL="0" rtl="0" algn="l">
              <a:spcBef>
                <a:spcPts val="0"/>
              </a:spcBef>
              <a:spcAft>
                <a:spcPts val="0"/>
              </a:spcAft>
              <a:buNone/>
            </a:pPr>
            <a:r>
              <a:t/>
            </a:r>
            <a:endParaRPr b="1">
              <a:solidFill>
                <a:srgbClr val="FFFFFF"/>
              </a:solidFill>
              <a:latin typeface="Quicksand"/>
              <a:ea typeface="Quicksand"/>
              <a:cs typeface="Quicksand"/>
              <a:sym typeface="Quicksand"/>
            </a:endParaRPr>
          </a:p>
        </p:txBody>
      </p:sp>
      <p:pic>
        <p:nvPicPr>
          <p:cNvPr id="146" name="Google Shape;146;p27"/>
          <p:cNvPicPr preferRelativeResize="0"/>
          <p:nvPr/>
        </p:nvPicPr>
        <p:blipFill>
          <a:blip r:embed="rId3">
            <a:alphaModFix/>
          </a:blip>
          <a:stretch>
            <a:fillRect/>
          </a:stretch>
        </p:blipFill>
        <p:spPr>
          <a:xfrm>
            <a:off x="465181" y="3068863"/>
            <a:ext cx="3538825" cy="1992224"/>
          </a:xfrm>
          <a:prstGeom prst="rect">
            <a:avLst/>
          </a:prstGeom>
          <a:noFill/>
          <a:ln>
            <a:noFill/>
          </a:ln>
        </p:spPr>
      </p:pic>
      <p:pic>
        <p:nvPicPr>
          <p:cNvPr id="147" name="Google Shape;147;p27"/>
          <p:cNvPicPr preferRelativeResize="0"/>
          <p:nvPr/>
        </p:nvPicPr>
        <p:blipFill>
          <a:blip r:embed="rId4">
            <a:alphaModFix/>
          </a:blip>
          <a:stretch>
            <a:fillRect/>
          </a:stretch>
        </p:blipFill>
        <p:spPr>
          <a:xfrm>
            <a:off x="4934475" y="3100775"/>
            <a:ext cx="3429492" cy="1928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28"/>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storyboarding</a:t>
            </a:r>
            <a:endParaRPr b="1" sz="4800">
              <a:solidFill>
                <a:srgbClr val="FFFFFF"/>
              </a:solidFill>
              <a:latin typeface="Quicksand"/>
              <a:ea typeface="Quicksand"/>
              <a:cs typeface="Quicksand"/>
              <a:sym typeface="Quicksand"/>
            </a:endParaRPr>
          </a:p>
        </p:txBody>
      </p:sp>
      <p:sp>
        <p:nvSpPr>
          <p:cNvPr id="153" name="Google Shape;153;p28"/>
          <p:cNvSpPr txBox="1"/>
          <p:nvPr/>
        </p:nvSpPr>
        <p:spPr>
          <a:xfrm>
            <a:off x="5103125" y="1398750"/>
            <a:ext cx="3649800" cy="335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Quicksand"/>
                <a:ea typeface="Quicksand"/>
                <a:cs typeface="Quicksand"/>
                <a:sym typeface="Quicksand"/>
              </a:rPr>
              <a:t>Concept Art</a:t>
            </a:r>
            <a:endParaRPr b="1" sz="1600">
              <a:solidFill>
                <a:srgbClr val="FFFFFF"/>
              </a:solidFill>
              <a:latin typeface="Quicksand"/>
              <a:ea typeface="Quicksand"/>
              <a:cs typeface="Quicksand"/>
              <a:sym typeface="Quicksand"/>
            </a:endParaRPr>
          </a:p>
          <a:p>
            <a:pPr indent="-330200" lvl="0" marL="457200" rtl="0" algn="l">
              <a:spcBef>
                <a:spcPts val="0"/>
              </a:spcBef>
              <a:spcAft>
                <a:spcPts val="0"/>
              </a:spcAft>
              <a:buClr>
                <a:srgbClr val="FFFFFF"/>
              </a:buClr>
              <a:buSzPts val="1600"/>
              <a:buFont typeface="Quicksand"/>
              <a:buChar char="●"/>
            </a:pPr>
            <a:r>
              <a:rPr b="1" lang="en" sz="1600">
                <a:solidFill>
                  <a:srgbClr val="FFFFFF"/>
                </a:solidFill>
                <a:latin typeface="Quicksand"/>
                <a:ea typeface="Quicksand"/>
                <a:cs typeface="Quicksand"/>
                <a:sym typeface="Quicksand"/>
              </a:rPr>
              <a:t>Establishes tone and atmosphere of characters and scenes</a:t>
            </a:r>
            <a:endParaRPr b="1" sz="1600">
              <a:solidFill>
                <a:srgbClr val="FFFFFF"/>
              </a:solidFill>
              <a:latin typeface="Quicksand"/>
              <a:ea typeface="Quicksand"/>
              <a:cs typeface="Quicksand"/>
              <a:sym typeface="Quicksand"/>
            </a:endParaRPr>
          </a:p>
          <a:p>
            <a:pPr indent="-330200" lvl="0" marL="457200" rtl="0" algn="l">
              <a:spcBef>
                <a:spcPts val="0"/>
              </a:spcBef>
              <a:spcAft>
                <a:spcPts val="0"/>
              </a:spcAft>
              <a:buClr>
                <a:srgbClr val="FFFFFF"/>
              </a:buClr>
              <a:buSzPts val="1600"/>
              <a:buFont typeface="Quicksand"/>
              <a:buChar char="●"/>
            </a:pPr>
            <a:r>
              <a:rPr b="1" lang="en" sz="1600">
                <a:solidFill>
                  <a:srgbClr val="FFFFFF"/>
                </a:solidFill>
                <a:latin typeface="Quicksand"/>
                <a:ea typeface="Quicksand"/>
                <a:cs typeface="Quicksand"/>
                <a:sym typeface="Quicksand"/>
              </a:rPr>
              <a:t>Helps guide storyboarding and animation</a:t>
            </a:r>
            <a:endParaRPr b="1" sz="1600">
              <a:solidFill>
                <a:srgbClr val="FFFFFF"/>
              </a:solidFill>
              <a:latin typeface="Quicksand"/>
              <a:ea typeface="Quicksand"/>
              <a:cs typeface="Quicksand"/>
              <a:sym typeface="Quicksand"/>
            </a:endParaRPr>
          </a:p>
          <a:p>
            <a:pPr indent="0" lvl="0" marL="457200" rtl="0" algn="l">
              <a:spcBef>
                <a:spcPts val="0"/>
              </a:spcBef>
              <a:spcAft>
                <a:spcPts val="0"/>
              </a:spcAft>
              <a:buNone/>
            </a:pPr>
            <a:r>
              <a:t/>
            </a:r>
            <a:endParaRPr b="1" sz="1600">
              <a:solidFill>
                <a:srgbClr val="FFFFFF"/>
              </a:solidFill>
              <a:latin typeface="Quicksand"/>
              <a:ea typeface="Quicksand"/>
              <a:cs typeface="Quicksand"/>
              <a:sym typeface="Quicksand"/>
            </a:endParaRPr>
          </a:p>
        </p:txBody>
      </p:sp>
      <p:sp>
        <p:nvSpPr>
          <p:cNvPr id="154" name="Google Shape;154;p28"/>
          <p:cNvSpPr txBox="1"/>
          <p:nvPr/>
        </p:nvSpPr>
        <p:spPr>
          <a:xfrm>
            <a:off x="400875" y="1474650"/>
            <a:ext cx="4880700" cy="335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Quicksand"/>
                <a:ea typeface="Quicksand"/>
                <a:cs typeface="Quicksand"/>
                <a:sym typeface="Quicksand"/>
              </a:rPr>
              <a:t>The crux of game design</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Sketches of characters and areas</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Important plot point and direction</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Establishes flow of events</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Helps identify lacking areas</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Area objectives</a:t>
            </a:r>
            <a:endParaRPr b="1" sz="1800">
              <a:solidFill>
                <a:srgbClr val="FFFFFF"/>
              </a:solidFill>
              <a:latin typeface="Quicksand"/>
              <a:ea typeface="Quicksand"/>
              <a:cs typeface="Quicksand"/>
              <a:sym typeface="Quicksand"/>
            </a:endParaRPr>
          </a:p>
          <a:p>
            <a:pPr indent="0" lvl="0" marL="0" rtl="0" algn="l">
              <a:spcBef>
                <a:spcPts val="0"/>
              </a:spcBef>
              <a:spcAft>
                <a:spcPts val="0"/>
              </a:spcAft>
              <a:buNone/>
            </a:pPr>
            <a:r>
              <a:rPr b="1" lang="en" sz="1800">
                <a:solidFill>
                  <a:srgbClr val="FFFFFF"/>
                </a:solidFill>
                <a:latin typeface="Quicksand"/>
                <a:ea typeface="Quicksand"/>
                <a:cs typeface="Quicksand"/>
                <a:sym typeface="Quicksand"/>
              </a:rPr>
              <a:t>May include</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Puzzles</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Skills and gear upgrades</a:t>
            </a:r>
            <a:endParaRPr b="1" sz="1800">
              <a:solidFill>
                <a:srgbClr val="FFFFFF"/>
              </a:solidFill>
              <a:latin typeface="Quicksand"/>
              <a:ea typeface="Quicksand"/>
              <a:cs typeface="Quicksand"/>
              <a:sym typeface="Quicksan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pic>
        <p:nvPicPr>
          <p:cNvPr id="159" name="Google Shape;159;p29"/>
          <p:cNvPicPr preferRelativeResize="0"/>
          <p:nvPr/>
        </p:nvPicPr>
        <p:blipFill>
          <a:blip r:embed="rId3">
            <a:alphaModFix/>
          </a:blip>
          <a:stretch>
            <a:fillRect/>
          </a:stretch>
        </p:blipFill>
        <p:spPr>
          <a:xfrm>
            <a:off x="0" y="0"/>
            <a:ext cx="6210324" cy="2742875"/>
          </a:xfrm>
          <a:prstGeom prst="rect">
            <a:avLst/>
          </a:prstGeom>
          <a:noFill/>
          <a:ln>
            <a:noFill/>
          </a:ln>
        </p:spPr>
      </p:pic>
      <p:pic>
        <p:nvPicPr>
          <p:cNvPr id="160" name="Google Shape;160;p29"/>
          <p:cNvPicPr preferRelativeResize="0"/>
          <p:nvPr/>
        </p:nvPicPr>
        <p:blipFill>
          <a:blip r:embed="rId4">
            <a:alphaModFix/>
          </a:blip>
          <a:stretch>
            <a:fillRect/>
          </a:stretch>
        </p:blipFill>
        <p:spPr>
          <a:xfrm>
            <a:off x="0" y="2742875"/>
            <a:ext cx="3519674" cy="2400625"/>
          </a:xfrm>
          <a:prstGeom prst="rect">
            <a:avLst/>
          </a:prstGeom>
          <a:noFill/>
          <a:ln>
            <a:noFill/>
          </a:ln>
        </p:spPr>
      </p:pic>
      <p:pic>
        <p:nvPicPr>
          <p:cNvPr id="161" name="Google Shape;161;p29"/>
          <p:cNvPicPr preferRelativeResize="0"/>
          <p:nvPr/>
        </p:nvPicPr>
        <p:blipFill>
          <a:blip r:embed="rId5">
            <a:alphaModFix/>
          </a:blip>
          <a:stretch>
            <a:fillRect/>
          </a:stretch>
        </p:blipFill>
        <p:spPr>
          <a:xfrm>
            <a:off x="6241375" y="0"/>
            <a:ext cx="2902625" cy="2742875"/>
          </a:xfrm>
          <a:prstGeom prst="rect">
            <a:avLst/>
          </a:prstGeom>
          <a:noFill/>
          <a:ln>
            <a:noFill/>
          </a:ln>
        </p:spPr>
      </p:pic>
      <p:pic>
        <p:nvPicPr>
          <p:cNvPr id="162" name="Google Shape;162;p29"/>
          <p:cNvPicPr preferRelativeResize="0"/>
          <p:nvPr/>
        </p:nvPicPr>
        <p:blipFill>
          <a:blip r:embed="rId6">
            <a:alphaModFix/>
          </a:blip>
          <a:stretch>
            <a:fillRect/>
          </a:stretch>
        </p:blipFill>
        <p:spPr>
          <a:xfrm>
            <a:off x="3466525" y="2742875"/>
            <a:ext cx="4228613" cy="2400624"/>
          </a:xfrm>
          <a:prstGeom prst="rect">
            <a:avLst/>
          </a:prstGeom>
          <a:noFill/>
          <a:ln>
            <a:noFill/>
          </a:ln>
        </p:spPr>
      </p:pic>
      <p:pic>
        <p:nvPicPr>
          <p:cNvPr id="163" name="Google Shape;163;p29"/>
          <p:cNvPicPr preferRelativeResize="0"/>
          <p:nvPr/>
        </p:nvPicPr>
        <p:blipFill>
          <a:blip r:embed="rId7">
            <a:alphaModFix/>
          </a:blip>
          <a:stretch>
            <a:fillRect/>
          </a:stretch>
        </p:blipFill>
        <p:spPr>
          <a:xfrm>
            <a:off x="7234158" y="2742875"/>
            <a:ext cx="1909842" cy="24006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30"/>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animation</a:t>
            </a:r>
            <a:endParaRPr b="1" sz="4800">
              <a:solidFill>
                <a:srgbClr val="FFFFFF"/>
              </a:solidFill>
              <a:latin typeface="Quicksand"/>
              <a:ea typeface="Quicksand"/>
              <a:cs typeface="Quicksand"/>
              <a:sym typeface="Quicksand"/>
            </a:endParaRPr>
          </a:p>
        </p:txBody>
      </p:sp>
      <p:sp>
        <p:nvSpPr>
          <p:cNvPr id="169" name="Google Shape;169;p30"/>
          <p:cNvSpPr txBox="1"/>
          <p:nvPr/>
        </p:nvSpPr>
        <p:spPr>
          <a:xfrm>
            <a:off x="5049975" y="1398750"/>
            <a:ext cx="3702900" cy="335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Quicksand"/>
                <a:ea typeface="Quicksand"/>
                <a:cs typeface="Quicksand"/>
                <a:sym typeface="Quicksand"/>
              </a:rPr>
              <a:t>Texture</a:t>
            </a:r>
            <a:endParaRPr b="1" sz="1600">
              <a:solidFill>
                <a:srgbClr val="FFFFFF"/>
              </a:solidFill>
              <a:latin typeface="Quicksand"/>
              <a:ea typeface="Quicksand"/>
              <a:cs typeface="Quicksand"/>
              <a:sym typeface="Quicksand"/>
            </a:endParaRPr>
          </a:p>
          <a:p>
            <a:pPr indent="-330200" lvl="0" marL="457200" rtl="0" algn="l">
              <a:spcBef>
                <a:spcPts val="0"/>
              </a:spcBef>
              <a:spcAft>
                <a:spcPts val="0"/>
              </a:spcAft>
              <a:buClr>
                <a:srgbClr val="FFFFFF"/>
              </a:buClr>
              <a:buSzPts val="1600"/>
              <a:buFont typeface="Quicksand"/>
              <a:buChar char="●"/>
            </a:pPr>
            <a:r>
              <a:rPr b="1" lang="en" sz="1600">
                <a:solidFill>
                  <a:srgbClr val="FFFFFF"/>
                </a:solidFill>
                <a:latin typeface="Quicksand"/>
                <a:ea typeface="Quicksand"/>
                <a:cs typeface="Quicksand"/>
                <a:sym typeface="Quicksand"/>
              </a:rPr>
              <a:t>Texture map contains the image and color details for the model</a:t>
            </a:r>
            <a:endParaRPr b="1" sz="1600">
              <a:solidFill>
                <a:srgbClr val="FFFFFF"/>
              </a:solidFill>
              <a:latin typeface="Quicksand"/>
              <a:ea typeface="Quicksand"/>
              <a:cs typeface="Quicksand"/>
              <a:sym typeface="Quicksand"/>
            </a:endParaRPr>
          </a:p>
          <a:p>
            <a:pPr indent="0" lvl="0" marL="0" rtl="0" algn="l">
              <a:spcBef>
                <a:spcPts val="0"/>
              </a:spcBef>
              <a:spcAft>
                <a:spcPts val="0"/>
              </a:spcAft>
              <a:buNone/>
            </a:pPr>
            <a:r>
              <a:t/>
            </a:r>
            <a:endParaRPr b="1" sz="1600">
              <a:solidFill>
                <a:srgbClr val="FFFFFF"/>
              </a:solidFill>
              <a:latin typeface="Quicksand"/>
              <a:ea typeface="Quicksand"/>
              <a:cs typeface="Quicksand"/>
              <a:sym typeface="Quicksand"/>
            </a:endParaRPr>
          </a:p>
          <a:p>
            <a:pPr indent="0" lvl="0" marL="0" rtl="0" algn="l">
              <a:spcBef>
                <a:spcPts val="0"/>
              </a:spcBef>
              <a:spcAft>
                <a:spcPts val="0"/>
              </a:spcAft>
              <a:buNone/>
            </a:pPr>
            <a:r>
              <a:rPr b="1" lang="en" sz="1600">
                <a:solidFill>
                  <a:srgbClr val="FFFFFF"/>
                </a:solidFill>
                <a:latin typeface="Quicksand"/>
                <a:ea typeface="Quicksand"/>
                <a:cs typeface="Quicksand"/>
                <a:sym typeface="Quicksand"/>
              </a:rPr>
              <a:t>Animation</a:t>
            </a:r>
            <a:endParaRPr b="1" sz="1600">
              <a:solidFill>
                <a:srgbClr val="FFFFFF"/>
              </a:solidFill>
              <a:latin typeface="Quicksand"/>
              <a:ea typeface="Quicksand"/>
              <a:cs typeface="Quicksand"/>
              <a:sym typeface="Quicksand"/>
            </a:endParaRPr>
          </a:p>
          <a:p>
            <a:pPr indent="-330200" lvl="0" marL="457200" rtl="0" algn="l">
              <a:spcBef>
                <a:spcPts val="0"/>
              </a:spcBef>
              <a:spcAft>
                <a:spcPts val="0"/>
              </a:spcAft>
              <a:buClr>
                <a:srgbClr val="FFFFFF"/>
              </a:buClr>
              <a:buSzPts val="1600"/>
              <a:buFont typeface="Quicksand"/>
              <a:buChar char="●"/>
            </a:pPr>
            <a:r>
              <a:rPr b="1" lang="en" sz="1600">
                <a:solidFill>
                  <a:srgbClr val="FFFFFF"/>
                </a:solidFill>
                <a:latin typeface="Quicksand"/>
                <a:ea typeface="Quicksand"/>
                <a:cs typeface="Quicksand"/>
                <a:sym typeface="Quicksand"/>
              </a:rPr>
              <a:t>Making models move, interact, and emote</a:t>
            </a:r>
            <a:endParaRPr b="1" sz="1600">
              <a:solidFill>
                <a:srgbClr val="FFFFFF"/>
              </a:solidFill>
              <a:latin typeface="Quicksand"/>
              <a:ea typeface="Quicksand"/>
              <a:cs typeface="Quicksand"/>
              <a:sym typeface="Quicksand"/>
            </a:endParaRPr>
          </a:p>
          <a:p>
            <a:pPr indent="-330200" lvl="0" marL="457200" rtl="0" algn="l">
              <a:spcBef>
                <a:spcPts val="0"/>
              </a:spcBef>
              <a:spcAft>
                <a:spcPts val="0"/>
              </a:spcAft>
              <a:buClr>
                <a:srgbClr val="FFFFFF"/>
              </a:buClr>
              <a:buSzPts val="1600"/>
              <a:buFont typeface="Quicksand"/>
              <a:buChar char="●"/>
            </a:pPr>
            <a:r>
              <a:rPr b="1" lang="en" sz="1600">
                <a:solidFill>
                  <a:srgbClr val="FFFFFF"/>
                </a:solidFill>
                <a:latin typeface="Quicksand"/>
                <a:ea typeface="Quicksand"/>
                <a:cs typeface="Quicksand"/>
                <a:sym typeface="Quicksand"/>
              </a:rPr>
              <a:t>Controls how models react to certain stimuli</a:t>
            </a:r>
            <a:endParaRPr b="1" sz="1600">
              <a:solidFill>
                <a:srgbClr val="FFFFFF"/>
              </a:solidFill>
              <a:latin typeface="Quicksand"/>
              <a:ea typeface="Quicksand"/>
              <a:cs typeface="Quicksand"/>
              <a:sym typeface="Quicksand"/>
            </a:endParaRPr>
          </a:p>
        </p:txBody>
      </p:sp>
      <p:sp>
        <p:nvSpPr>
          <p:cNvPr id="170" name="Google Shape;170;p30"/>
          <p:cNvSpPr txBox="1"/>
          <p:nvPr/>
        </p:nvSpPr>
        <p:spPr>
          <a:xfrm>
            <a:off x="400875" y="1474650"/>
            <a:ext cx="4880700" cy="335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Quicksand"/>
                <a:ea typeface="Quicksand"/>
                <a:cs typeface="Quicksand"/>
                <a:sym typeface="Quicksand"/>
              </a:rPr>
              <a:t>Modeling</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Creation of the base model for characters, items and location</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Textures and and animation added afterwards</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Requires research and references</a:t>
            </a:r>
            <a:endParaRPr b="1" sz="1800">
              <a:solidFill>
                <a:srgbClr val="FFFFFF"/>
              </a:solidFill>
              <a:latin typeface="Quicksand"/>
              <a:ea typeface="Quicksand"/>
              <a:cs typeface="Quicksand"/>
              <a:sym typeface="Quicksand"/>
            </a:endParaRPr>
          </a:p>
          <a:p>
            <a:pPr indent="0" lvl="0" marL="0" rtl="0" algn="l">
              <a:spcBef>
                <a:spcPts val="0"/>
              </a:spcBef>
              <a:spcAft>
                <a:spcPts val="0"/>
              </a:spcAft>
              <a:buNone/>
            </a:pPr>
            <a:r>
              <a:rPr b="1" lang="en" sz="1800">
                <a:solidFill>
                  <a:srgbClr val="FFFFFF"/>
                </a:solidFill>
                <a:latin typeface="Quicksand"/>
                <a:ea typeface="Quicksand"/>
                <a:cs typeface="Quicksand"/>
                <a:sym typeface="Quicksand"/>
              </a:rPr>
              <a:t>2D Art</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Character sheets</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Multiple poses strung together for animation</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Different expressions</a:t>
            </a:r>
            <a:endParaRPr b="1" sz="1800">
              <a:solidFill>
                <a:srgbClr val="FFFFFF"/>
              </a:solidFill>
              <a:latin typeface="Quicksand"/>
              <a:ea typeface="Quicksand"/>
              <a:cs typeface="Quicksand"/>
              <a:sym typeface="Quicksand"/>
            </a:endParaRPr>
          </a:p>
          <a:p>
            <a:pPr indent="0" lvl="0" marL="457200" rtl="0" algn="l">
              <a:spcBef>
                <a:spcPts val="0"/>
              </a:spcBef>
              <a:spcAft>
                <a:spcPts val="0"/>
              </a:spcAft>
              <a:buNone/>
            </a:pPr>
            <a:r>
              <a:t/>
            </a:r>
            <a:endParaRPr b="1" sz="1800">
              <a:solidFill>
                <a:srgbClr val="FFFFFF"/>
              </a:solidFill>
              <a:latin typeface="Quicksand"/>
              <a:ea typeface="Quicksand"/>
              <a:cs typeface="Quicksand"/>
              <a:sym typeface="Quicksan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pic>
        <p:nvPicPr>
          <p:cNvPr id="175" name="Google Shape;175;p31"/>
          <p:cNvPicPr preferRelativeResize="0"/>
          <p:nvPr/>
        </p:nvPicPr>
        <p:blipFill rotWithShape="1">
          <a:blip r:embed="rId3">
            <a:alphaModFix/>
          </a:blip>
          <a:srcRect b="47622" l="0" r="0" t="0"/>
          <a:stretch/>
        </p:blipFill>
        <p:spPr>
          <a:xfrm>
            <a:off x="0" y="0"/>
            <a:ext cx="3889050" cy="2546250"/>
          </a:xfrm>
          <a:prstGeom prst="rect">
            <a:avLst/>
          </a:prstGeom>
          <a:noFill/>
          <a:ln>
            <a:noFill/>
          </a:ln>
        </p:spPr>
      </p:pic>
      <p:pic>
        <p:nvPicPr>
          <p:cNvPr id="176" name="Google Shape;176;p31"/>
          <p:cNvPicPr preferRelativeResize="0"/>
          <p:nvPr/>
        </p:nvPicPr>
        <p:blipFill>
          <a:blip r:embed="rId4">
            <a:alphaModFix/>
          </a:blip>
          <a:stretch>
            <a:fillRect/>
          </a:stretch>
        </p:blipFill>
        <p:spPr>
          <a:xfrm>
            <a:off x="5034690" y="0"/>
            <a:ext cx="4109321" cy="5143499"/>
          </a:xfrm>
          <a:prstGeom prst="rect">
            <a:avLst/>
          </a:prstGeom>
          <a:noFill/>
          <a:ln>
            <a:noFill/>
          </a:ln>
        </p:spPr>
      </p:pic>
      <p:pic>
        <p:nvPicPr>
          <p:cNvPr id="177" name="Google Shape;177;p31"/>
          <p:cNvPicPr preferRelativeResize="0"/>
          <p:nvPr/>
        </p:nvPicPr>
        <p:blipFill>
          <a:blip r:embed="rId5">
            <a:alphaModFix/>
          </a:blip>
          <a:stretch>
            <a:fillRect/>
          </a:stretch>
        </p:blipFill>
        <p:spPr>
          <a:xfrm>
            <a:off x="0" y="2546250"/>
            <a:ext cx="3889050" cy="25462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32"/>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l</a:t>
            </a:r>
            <a:r>
              <a:rPr b="1" lang="en" sz="4800">
                <a:solidFill>
                  <a:srgbClr val="FFFFFF"/>
                </a:solidFill>
                <a:latin typeface="Quicksand"/>
                <a:ea typeface="Quicksand"/>
                <a:cs typeface="Quicksand"/>
                <a:sym typeface="Quicksand"/>
              </a:rPr>
              <a:t>evel design</a:t>
            </a:r>
            <a:endParaRPr b="1" sz="4800">
              <a:solidFill>
                <a:srgbClr val="FFFFFF"/>
              </a:solidFill>
              <a:latin typeface="Quicksand"/>
              <a:ea typeface="Quicksand"/>
              <a:cs typeface="Quicksand"/>
              <a:sym typeface="Quicksand"/>
            </a:endParaRPr>
          </a:p>
        </p:txBody>
      </p:sp>
      <p:sp>
        <p:nvSpPr>
          <p:cNvPr id="183" name="Google Shape;183;p32"/>
          <p:cNvSpPr txBox="1"/>
          <p:nvPr/>
        </p:nvSpPr>
        <p:spPr>
          <a:xfrm>
            <a:off x="3796600" y="1285050"/>
            <a:ext cx="4943400" cy="29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600">
              <a:solidFill>
                <a:srgbClr val="FFFFFF"/>
              </a:solidFill>
              <a:latin typeface="Quicksand"/>
              <a:ea typeface="Quicksand"/>
              <a:cs typeface="Quicksand"/>
              <a:sym typeface="Quicksand"/>
            </a:endParaRPr>
          </a:p>
        </p:txBody>
      </p:sp>
      <p:sp>
        <p:nvSpPr>
          <p:cNvPr id="184" name="Google Shape;184;p32"/>
          <p:cNvSpPr txBox="1"/>
          <p:nvPr/>
        </p:nvSpPr>
        <p:spPr>
          <a:xfrm>
            <a:off x="400875" y="1474650"/>
            <a:ext cx="4880700" cy="335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800">
              <a:solidFill>
                <a:srgbClr val="FFFFFF"/>
              </a:solidFill>
              <a:latin typeface="Quicksand"/>
              <a:ea typeface="Quicksand"/>
              <a:cs typeface="Quicksand"/>
              <a:sym typeface="Quicksand"/>
            </a:endParaRPr>
          </a:p>
        </p:txBody>
      </p:sp>
      <p:sp>
        <p:nvSpPr>
          <p:cNvPr id="185" name="Google Shape;185;p32"/>
          <p:cNvSpPr txBox="1"/>
          <p:nvPr/>
        </p:nvSpPr>
        <p:spPr>
          <a:xfrm>
            <a:off x="566025" y="1285050"/>
            <a:ext cx="7334700" cy="33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Quicksand"/>
                <a:ea typeface="Quicksand"/>
                <a:cs typeface="Quicksand"/>
                <a:sym typeface="Quicksand"/>
              </a:rPr>
              <a:t>Providing players with a goal and providing players with an enjoyable play experience.</a:t>
            </a:r>
            <a:endParaRPr b="1" sz="1800">
              <a:solidFill>
                <a:srgbClr val="FFFFFF"/>
              </a:solidFill>
              <a:latin typeface="Quicksand"/>
              <a:ea typeface="Quicksand"/>
              <a:cs typeface="Quicksand"/>
              <a:sym typeface="Quicksand"/>
            </a:endParaRPr>
          </a:p>
          <a:p>
            <a:pPr indent="0" lvl="0" marL="0" rtl="0" algn="l">
              <a:spcBef>
                <a:spcPts val="0"/>
              </a:spcBef>
              <a:spcAft>
                <a:spcPts val="0"/>
              </a:spcAft>
              <a:buNone/>
            </a:pPr>
            <a:r>
              <a:t/>
            </a:r>
            <a:endParaRPr b="1" sz="1800">
              <a:solidFill>
                <a:srgbClr val="FFFFFF"/>
              </a:solidFill>
              <a:latin typeface="Quicksand"/>
              <a:ea typeface="Quicksand"/>
              <a:cs typeface="Quicksand"/>
              <a:sym typeface="Quicksand"/>
            </a:endParaRPr>
          </a:p>
          <a:p>
            <a:pPr indent="0" lvl="0" marL="0" rtl="0" algn="l">
              <a:spcBef>
                <a:spcPts val="0"/>
              </a:spcBef>
              <a:spcAft>
                <a:spcPts val="0"/>
              </a:spcAft>
              <a:buNone/>
            </a:pPr>
            <a:r>
              <a:rPr b="1" lang="en" sz="1800">
                <a:solidFill>
                  <a:srgbClr val="FFFFFF"/>
                </a:solidFill>
                <a:latin typeface="Quicksand"/>
                <a:ea typeface="Quicksand"/>
                <a:cs typeface="Quicksand"/>
                <a:sym typeface="Quicksand"/>
              </a:rPr>
              <a:t>Levels are generally constructed with a control of the flow in mind, directing players to certain objectives and preventing idleness and confusion.</a:t>
            </a:r>
            <a:endParaRPr b="1" sz="1800">
              <a:solidFill>
                <a:srgbClr val="FFFFFF"/>
              </a:solidFill>
              <a:latin typeface="Quicksand"/>
              <a:ea typeface="Quicksand"/>
              <a:cs typeface="Quicksand"/>
              <a:sym typeface="Quicksand"/>
            </a:endParaRPr>
          </a:p>
          <a:p>
            <a:pPr indent="0" lvl="0" marL="0" rtl="0" algn="l">
              <a:spcBef>
                <a:spcPts val="0"/>
              </a:spcBef>
              <a:spcAft>
                <a:spcPts val="0"/>
              </a:spcAft>
              <a:buNone/>
            </a:pPr>
            <a:r>
              <a:t/>
            </a:r>
            <a:endParaRPr b="1" sz="1800">
              <a:solidFill>
                <a:srgbClr val="FFFFFF"/>
              </a:solidFill>
              <a:latin typeface="Quicksand"/>
              <a:ea typeface="Quicksand"/>
              <a:cs typeface="Quicksand"/>
              <a:sym typeface="Quicksand"/>
            </a:endParaRPr>
          </a:p>
          <a:p>
            <a:pPr indent="0" lvl="0" marL="0" rtl="0" algn="l">
              <a:spcBef>
                <a:spcPts val="0"/>
              </a:spcBef>
              <a:spcAft>
                <a:spcPts val="0"/>
              </a:spcAft>
              <a:buNone/>
            </a:pPr>
            <a:r>
              <a:rPr b="1" lang="en" sz="1800">
                <a:solidFill>
                  <a:srgbClr val="FFFFFF"/>
                </a:solidFill>
                <a:latin typeface="Quicksand"/>
                <a:ea typeface="Quicksand"/>
                <a:cs typeface="Quicksand"/>
                <a:sym typeface="Quicksand"/>
              </a:rPr>
              <a:t>Some examples of level design elements:</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Set ground rules such as scoring system, win and loss conditions, movement</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Location of scripted events, non scripted events, player character, and enemies</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Level textures, sounds, and animations</a:t>
            </a:r>
            <a:endParaRPr b="1" sz="1800">
              <a:solidFill>
                <a:srgbClr val="FFFFFF"/>
              </a:solidFill>
              <a:latin typeface="Quicksand"/>
              <a:ea typeface="Quicksand"/>
              <a:cs typeface="Quicksand"/>
              <a:sym typeface="Quicksan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pic>
        <p:nvPicPr>
          <p:cNvPr id="190" name="Google Shape;190;p33"/>
          <p:cNvPicPr preferRelativeResize="0"/>
          <p:nvPr/>
        </p:nvPicPr>
        <p:blipFill>
          <a:blip r:embed="rId3">
            <a:alphaModFix/>
          </a:blip>
          <a:stretch>
            <a:fillRect/>
          </a:stretch>
        </p:blipFill>
        <p:spPr>
          <a:xfrm>
            <a:off x="0" y="0"/>
            <a:ext cx="9144000" cy="52472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34"/>
          <p:cNvSpPr txBox="1"/>
          <p:nvPr/>
        </p:nvSpPr>
        <p:spPr>
          <a:xfrm>
            <a:off x="206400" y="751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Quicksand"/>
                <a:ea typeface="Quicksand"/>
                <a:cs typeface="Quicksand"/>
                <a:sym typeface="Quicksand"/>
              </a:rPr>
              <a:t>activity</a:t>
            </a:r>
            <a:endParaRPr b="1" sz="6000">
              <a:solidFill>
                <a:srgbClr val="FFFFFF"/>
              </a:solidFill>
              <a:latin typeface="Quicksand"/>
              <a:ea typeface="Quicksand"/>
              <a:cs typeface="Quicksand"/>
              <a:sym typeface="Quicksand"/>
            </a:endParaRPr>
          </a:p>
        </p:txBody>
      </p:sp>
      <p:sp>
        <p:nvSpPr>
          <p:cNvPr id="196" name="Google Shape;196;p34"/>
          <p:cNvSpPr txBox="1"/>
          <p:nvPr/>
        </p:nvSpPr>
        <p:spPr>
          <a:xfrm>
            <a:off x="413750" y="1500350"/>
            <a:ext cx="8313300" cy="3359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FFFFFF"/>
                </a:solidFill>
                <a:latin typeface="Quicksand"/>
                <a:ea typeface="Quicksand"/>
                <a:cs typeface="Quicksand"/>
                <a:sym typeface="Quicksand"/>
              </a:rPr>
              <a:t>Design an area, character, or basic model that will be a part of the game idea you came up with last week.</a:t>
            </a:r>
            <a:endParaRPr b="1">
              <a:solidFill>
                <a:srgbClr val="FFFFFF"/>
              </a:solidFill>
              <a:latin typeface="Quicksand"/>
              <a:ea typeface="Quicksand"/>
              <a:cs typeface="Quicksand"/>
              <a:sym typeface="Quicksan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04" name="Shape 204"/>
        <p:cNvGrpSpPr/>
        <p:nvPr/>
      </p:nvGrpSpPr>
      <p:grpSpPr>
        <a:xfrm>
          <a:off x="0" y="0"/>
          <a:ext cx="0" cy="0"/>
          <a:chOff x="0" y="0"/>
          <a:chExt cx="0" cy="0"/>
        </a:xfrm>
      </p:grpSpPr>
      <p:sp>
        <p:nvSpPr>
          <p:cNvPr id="205" name="Google Shape;205;p36"/>
          <p:cNvSpPr txBox="1"/>
          <p:nvPr/>
        </p:nvSpPr>
        <p:spPr>
          <a:xfrm>
            <a:off x="1078250" y="3666125"/>
            <a:ext cx="2681400" cy="657600"/>
          </a:xfrm>
          <a:prstGeom prst="rect">
            <a:avLst/>
          </a:prstGeom>
          <a:noFill/>
          <a:ln>
            <a:noFill/>
          </a:ln>
        </p:spPr>
        <p:txBody>
          <a:bodyPr anchorCtr="0" anchor="t" bIns="34275" lIns="68575" spcFirstLastPara="1" rIns="68575" wrap="square" tIns="34275">
            <a:noAutofit/>
          </a:bodyPr>
          <a:lstStyle/>
          <a:p>
            <a:pPr indent="0" lvl="0" marL="177800" rtl="0" algn="ctr">
              <a:lnSpc>
                <a:spcPct val="100000"/>
              </a:lnSpc>
              <a:spcBef>
                <a:spcPts val="0"/>
              </a:spcBef>
              <a:spcAft>
                <a:spcPts val="0"/>
              </a:spcAft>
              <a:buNone/>
            </a:pPr>
            <a:r>
              <a:rPr b="1" lang="en" sz="1800" u="sng">
                <a:solidFill>
                  <a:schemeClr val="hlink"/>
                </a:solidFill>
                <a:latin typeface="Quicksand"/>
                <a:ea typeface="Quicksand"/>
                <a:cs typeface="Quicksand"/>
                <a:sym typeface="Quicksand"/>
                <a:hlinkClick r:id="rId3"/>
              </a:rPr>
              <a:t>Porsche and Boeing’s ambitious partnership.</a:t>
            </a:r>
            <a:endParaRPr b="1" sz="1800" u="sng">
              <a:solidFill>
                <a:srgbClr val="FFFFFF"/>
              </a:solidFill>
              <a:latin typeface="Quicksand"/>
              <a:ea typeface="Quicksand"/>
              <a:cs typeface="Quicksand"/>
              <a:sym typeface="Quicksand"/>
            </a:endParaRPr>
          </a:p>
        </p:txBody>
      </p:sp>
      <p:sp>
        <p:nvSpPr>
          <p:cNvPr id="206" name="Google Shape;206;p36"/>
          <p:cNvSpPr txBox="1"/>
          <p:nvPr/>
        </p:nvSpPr>
        <p:spPr>
          <a:xfrm>
            <a:off x="5163425" y="3666125"/>
            <a:ext cx="2681400" cy="657600"/>
          </a:xfrm>
          <a:prstGeom prst="rect">
            <a:avLst/>
          </a:prstGeom>
          <a:noFill/>
          <a:ln>
            <a:noFill/>
          </a:ln>
        </p:spPr>
        <p:txBody>
          <a:bodyPr anchorCtr="0" anchor="t" bIns="34275" lIns="68575" spcFirstLastPara="1" rIns="68575" wrap="square" tIns="34275">
            <a:noAutofit/>
          </a:bodyPr>
          <a:lstStyle/>
          <a:p>
            <a:pPr indent="0" lvl="0" marL="177800" rtl="0" algn="ctr">
              <a:lnSpc>
                <a:spcPct val="100000"/>
              </a:lnSpc>
              <a:spcBef>
                <a:spcPts val="0"/>
              </a:spcBef>
              <a:spcAft>
                <a:spcPts val="0"/>
              </a:spcAft>
              <a:buNone/>
            </a:pPr>
            <a:r>
              <a:rPr b="1" lang="en" sz="1800" u="sng">
                <a:solidFill>
                  <a:schemeClr val="hlink"/>
                </a:solidFill>
                <a:latin typeface="Quicksand"/>
                <a:ea typeface="Quicksand"/>
                <a:cs typeface="Quicksand"/>
                <a:sym typeface="Quicksand"/>
                <a:hlinkClick r:id="rId4"/>
              </a:rPr>
              <a:t>Portland’s Renewable Wave Machine</a:t>
            </a:r>
            <a:endParaRPr b="1" sz="1800">
              <a:solidFill>
                <a:srgbClr val="FFFFFF"/>
              </a:solidFill>
              <a:latin typeface="Quicksand"/>
              <a:ea typeface="Quicksand"/>
              <a:cs typeface="Quicksand"/>
              <a:sym typeface="Quicksand"/>
            </a:endParaRPr>
          </a:p>
        </p:txBody>
      </p:sp>
      <p:pic>
        <p:nvPicPr>
          <p:cNvPr id="207" name="Google Shape;207;p36"/>
          <p:cNvPicPr preferRelativeResize="0"/>
          <p:nvPr/>
        </p:nvPicPr>
        <p:blipFill>
          <a:blip r:embed="rId5">
            <a:alphaModFix/>
          </a:blip>
          <a:stretch>
            <a:fillRect/>
          </a:stretch>
        </p:blipFill>
        <p:spPr>
          <a:xfrm>
            <a:off x="1102463" y="2365848"/>
            <a:ext cx="2632975" cy="1053175"/>
          </a:xfrm>
          <a:prstGeom prst="rect">
            <a:avLst/>
          </a:prstGeom>
          <a:noFill/>
          <a:ln>
            <a:noFill/>
          </a:ln>
        </p:spPr>
      </p:pic>
      <p:pic>
        <p:nvPicPr>
          <p:cNvPr id="208" name="Google Shape;208;p36"/>
          <p:cNvPicPr preferRelativeResize="0"/>
          <p:nvPr/>
        </p:nvPicPr>
        <p:blipFill>
          <a:blip r:embed="rId6">
            <a:alphaModFix/>
          </a:blip>
          <a:stretch>
            <a:fillRect/>
          </a:stretch>
        </p:blipFill>
        <p:spPr>
          <a:xfrm>
            <a:off x="5455241" y="1909788"/>
            <a:ext cx="2097759" cy="16668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90" name="Shape 90"/>
        <p:cNvGrpSpPr/>
        <p:nvPr/>
      </p:nvGrpSpPr>
      <p:grpSpPr>
        <a:xfrm>
          <a:off x="0" y="0"/>
          <a:ext cx="0" cy="0"/>
          <a:chOff x="0" y="0"/>
          <a:chExt cx="0" cy="0"/>
        </a:xfrm>
      </p:grpSpPr>
      <p:sp>
        <p:nvSpPr>
          <p:cNvPr id="91" name="Google Shape;91;p19"/>
          <p:cNvSpPr txBox="1"/>
          <p:nvPr/>
        </p:nvSpPr>
        <p:spPr>
          <a:xfrm>
            <a:off x="256075" y="1494125"/>
            <a:ext cx="8758500" cy="3433200"/>
          </a:xfrm>
          <a:prstGeom prst="rect">
            <a:avLst/>
          </a:prstGeom>
          <a:noFill/>
          <a:ln>
            <a:noFill/>
          </a:ln>
        </p:spPr>
        <p:txBody>
          <a:bodyPr anchorCtr="0" anchor="t" bIns="34275" lIns="68575" spcFirstLastPara="1" rIns="68575" wrap="square" tIns="34275">
            <a:noAutofit/>
          </a:bodyPr>
          <a:lstStyle/>
          <a:p>
            <a:pPr indent="0" lvl="0" marL="177800" rtl="0" algn="l">
              <a:lnSpc>
                <a:spcPct val="115000"/>
              </a:lnSpc>
              <a:spcBef>
                <a:spcPts val="0"/>
              </a:spcBef>
              <a:spcAft>
                <a:spcPts val="0"/>
              </a:spcAft>
              <a:buNone/>
            </a:pPr>
            <a:r>
              <a:rPr b="1" lang="en" sz="1800">
                <a:solidFill>
                  <a:schemeClr val="accent5"/>
                </a:solidFill>
                <a:latin typeface="Quicksand"/>
                <a:ea typeface="Quicksand"/>
                <a:cs typeface="Quicksand"/>
                <a:sym typeface="Quicksand"/>
              </a:rPr>
              <a:t>Check-in on </a:t>
            </a:r>
            <a:r>
              <a:rPr b="1" lang="en" sz="1800" u="sng">
                <a:solidFill>
                  <a:schemeClr val="accent5"/>
                </a:solidFill>
                <a:latin typeface="Quicksand"/>
                <a:ea typeface="Quicksand"/>
                <a:cs typeface="Quicksand"/>
                <a:sym typeface="Quicksand"/>
              </a:rPr>
              <a:t>gatortechuf.com</a:t>
            </a:r>
            <a:endParaRPr b="1" sz="1800">
              <a:solidFill>
                <a:schemeClr val="accent5"/>
              </a:solidFill>
              <a:latin typeface="Quicksand"/>
              <a:ea typeface="Quicksand"/>
              <a:cs typeface="Quicksand"/>
              <a:sym typeface="Quicksand"/>
            </a:endParaRPr>
          </a:p>
          <a:p>
            <a:pPr indent="0" lvl="0" marL="177800" rtl="0" algn="l">
              <a:lnSpc>
                <a:spcPct val="100000"/>
              </a:lnSpc>
              <a:spcBef>
                <a:spcPts val="0"/>
              </a:spcBef>
              <a:spcAft>
                <a:spcPts val="0"/>
              </a:spcAft>
              <a:buNone/>
            </a:pPr>
            <a:r>
              <a:t/>
            </a:r>
            <a:endParaRPr b="1" sz="1800">
              <a:solidFill>
                <a:schemeClr val="accent5"/>
              </a:solidFill>
              <a:latin typeface="Quicksand"/>
              <a:ea typeface="Quicksand"/>
              <a:cs typeface="Quicksand"/>
              <a:sym typeface="Quicksand"/>
            </a:endParaRPr>
          </a:p>
          <a:p>
            <a:pPr indent="0" lvl="0" marL="177800" rtl="0" algn="l">
              <a:lnSpc>
                <a:spcPct val="100000"/>
              </a:lnSpc>
              <a:spcBef>
                <a:spcPts val="0"/>
              </a:spcBef>
              <a:spcAft>
                <a:spcPts val="0"/>
              </a:spcAft>
              <a:buNone/>
            </a:pPr>
            <a:r>
              <a:rPr b="1" lang="en" sz="1800">
                <a:solidFill>
                  <a:schemeClr val="accent5"/>
                </a:solidFill>
                <a:latin typeface="Quicksand"/>
                <a:ea typeface="Quicksand"/>
                <a:cs typeface="Quicksand"/>
                <a:sym typeface="Quicksand"/>
              </a:rPr>
              <a:t>Coordinator meeting 11/19 * correction from last week </a:t>
            </a:r>
            <a:endParaRPr b="1" sz="1800">
              <a:solidFill>
                <a:schemeClr val="accent5"/>
              </a:solidFill>
              <a:latin typeface="Quicksand"/>
              <a:ea typeface="Quicksand"/>
              <a:cs typeface="Quicksand"/>
              <a:sym typeface="Quicksand"/>
            </a:endParaRPr>
          </a:p>
          <a:p>
            <a:pPr indent="0" lvl="0" marL="177800" rtl="0" algn="l">
              <a:lnSpc>
                <a:spcPct val="100000"/>
              </a:lnSpc>
              <a:spcBef>
                <a:spcPts val="0"/>
              </a:spcBef>
              <a:spcAft>
                <a:spcPts val="0"/>
              </a:spcAft>
              <a:buNone/>
            </a:pPr>
            <a:r>
              <a:rPr b="1" lang="en" sz="1800">
                <a:solidFill>
                  <a:schemeClr val="accent5"/>
                </a:solidFill>
                <a:latin typeface="Quicksand"/>
                <a:ea typeface="Quicksand"/>
                <a:cs typeface="Quicksand"/>
                <a:sym typeface="Quicksand"/>
              </a:rPr>
              <a:t>Right after GBM!</a:t>
            </a:r>
            <a:endParaRPr b="1" sz="1800">
              <a:solidFill>
                <a:schemeClr val="accent5"/>
              </a:solidFill>
              <a:latin typeface="Quicksand"/>
              <a:ea typeface="Quicksand"/>
              <a:cs typeface="Quicksand"/>
              <a:sym typeface="Quicksand"/>
            </a:endParaRPr>
          </a:p>
          <a:p>
            <a:pPr indent="0" lvl="0" marL="0" rtl="0" algn="l">
              <a:lnSpc>
                <a:spcPct val="100000"/>
              </a:lnSpc>
              <a:spcBef>
                <a:spcPts val="0"/>
              </a:spcBef>
              <a:spcAft>
                <a:spcPts val="0"/>
              </a:spcAft>
              <a:buNone/>
            </a:pPr>
            <a:r>
              <a:t/>
            </a:r>
            <a:endParaRPr b="1" sz="1800">
              <a:solidFill>
                <a:schemeClr val="accent5"/>
              </a:solidFill>
              <a:latin typeface="Quicksand"/>
              <a:ea typeface="Quicksand"/>
              <a:cs typeface="Quicksand"/>
              <a:sym typeface="Quicksand"/>
            </a:endParaRPr>
          </a:p>
          <a:p>
            <a:pPr indent="0" lvl="0" marL="177800" rtl="0" algn="l">
              <a:lnSpc>
                <a:spcPct val="100000"/>
              </a:lnSpc>
              <a:spcBef>
                <a:spcPts val="0"/>
              </a:spcBef>
              <a:spcAft>
                <a:spcPts val="0"/>
              </a:spcAft>
              <a:buNone/>
            </a:pPr>
            <a:r>
              <a:rPr b="1" lang="en" sz="1800">
                <a:solidFill>
                  <a:schemeClr val="accent5"/>
                </a:solidFill>
                <a:latin typeface="Quicksand"/>
                <a:ea typeface="Quicksand"/>
                <a:cs typeface="Quicksand"/>
                <a:sym typeface="Quicksand"/>
              </a:rPr>
              <a:t>Video game social - 12/3</a:t>
            </a:r>
            <a:endParaRPr b="1" sz="1800">
              <a:solidFill>
                <a:schemeClr val="accent5"/>
              </a:solidFill>
              <a:latin typeface="Quicksand"/>
              <a:ea typeface="Quicksand"/>
              <a:cs typeface="Quicksand"/>
              <a:sym typeface="Quicksand"/>
            </a:endParaRPr>
          </a:p>
          <a:p>
            <a:pPr indent="0" lvl="0" marL="0" rtl="0" algn="l">
              <a:lnSpc>
                <a:spcPct val="100000"/>
              </a:lnSpc>
              <a:spcBef>
                <a:spcPts val="0"/>
              </a:spcBef>
              <a:spcAft>
                <a:spcPts val="0"/>
              </a:spcAft>
              <a:buNone/>
            </a:pPr>
            <a:r>
              <a:t/>
            </a:r>
            <a:endParaRPr b="1" sz="1800">
              <a:solidFill>
                <a:schemeClr val="accent5"/>
              </a:solidFill>
              <a:latin typeface="Quicksand"/>
              <a:ea typeface="Quicksand"/>
              <a:cs typeface="Quicksand"/>
              <a:sym typeface="Quicksan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12" name="Shape 212"/>
        <p:cNvGrpSpPr/>
        <p:nvPr/>
      </p:nvGrpSpPr>
      <p:grpSpPr>
        <a:xfrm>
          <a:off x="0" y="0"/>
          <a:ext cx="0" cy="0"/>
          <a:chOff x="0" y="0"/>
          <a:chExt cx="0" cy="0"/>
        </a:xfrm>
      </p:grpSpPr>
      <p:sp>
        <p:nvSpPr>
          <p:cNvPr id="213" name="Google Shape;213;p37"/>
          <p:cNvSpPr txBox="1"/>
          <p:nvPr/>
        </p:nvSpPr>
        <p:spPr>
          <a:xfrm>
            <a:off x="1870650" y="518325"/>
            <a:ext cx="5402700" cy="74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500">
                <a:solidFill>
                  <a:srgbClr val="FFFFFF"/>
                </a:solidFill>
                <a:latin typeface="Quicksand"/>
                <a:ea typeface="Quicksand"/>
                <a:cs typeface="Quicksand"/>
                <a:sym typeface="Quicksand"/>
              </a:rPr>
              <a:t>this week in tech:</a:t>
            </a:r>
            <a:endParaRPr b="1" sz="4500">
              <a:solidFill>
                <a:srgbClr val="FFFFFF"/>
              </a:solidFill>
              <a:latin typeface="Quicksand"/>
              <a:ea typeface="Quicksand"/>
              <a:cs typeface="Quicksand"/>
              <a:sym typeface="Quicksand"/>
            </a:endParaRPr>
          </a:p>
        </p:txBody>
      </p:sp>
      <p:sp>
        <p:nvSpPr>
          <p:cNvPr id="214" name="Google Shape;214;p37"/>
          <p:cNvSpPr/>
          <p:nvPr/>
        </p:nvSpPr>
        <p:spPr>
          <a:xfrm>
            <a:off x="1679863" y="1643250"/>
            <a:ext cx="2382300" cy="2910600"/>
          </a:xfrm>
          <a:prstGeom prst="roundRect">
            <a:avLst>
              <a:gd fmla="val 9041" name="adj"/>
            </a:avLst>
          </a:prstGeom>
          <a:solidFill>
            <a:srgbClr val="03CCAB"/>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7"/>
          <p:cNvSpPr/>
          <p:nvPr/>
        </p:nvSpPr>
        <p:spPr>
          <a:xfrm>
            <a:off x="5081838" y="1643250"/>
            <a:ext cx="2382300" cy="2910600"/>
          </a:xfrm>
          <a:prstGeom prst="roundRect">
            <a:avLst>
              <a:gd fmla="val 9041" name="adj"/>
            </a:avLst>
          </a:prstGeom>
          <a:solidFill>
            <a:srgbClr val="03CCAB"/>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7"/>
          <p:cNvSpPr txBox="1"/>
          <p:nvPr/>
        </p:nvSpPr>
        <p:spPr>
          <a:xfrm>
            <a:off x="1666213" y="3389274"/>
            <a:ext cx="2409600" cy="946500"/>
          </a:xfrm>
          <a:prstGeom prst="rect">
            <a:avLst/>
          </a:prstGeom>
          <a:noFill/>
          <a:ln>
            <a:noFill/>
          </a:ln>
        </p:spPr>
        <p:txBody>
          <a:bodyPr anchorCtr="0" anchor="t" bIns="34275" lIns="68575" spcFirstLastPara="1" rIns="68575" wrap="square" tIns="34275">
            <a:noAutofit/>
          </a:bodyPr>
          <a:lstStyle/>
          <a:p>
            <a:pPr indent="0" lvl="0" marL="0" rtl="0" algn="ctr">
              <a:lnSpc>
                <a:spcPct val="112500"/>
              </a:lnSpc>
              <a:spcBef>
                <a:spcPts val="0"/>
              </a:spcBef>
              <a:spcAft>
                <a:spcPts val="0"/>
              </a:spcAft>
              <a:buNone/>
            </a:pPr>
            <a:r>
              <a:rPr b="1" lang="en" sz="1800" u="sng">
                <a:solidFill>
                  <a:srgbClr val="FFFFFF"/>
                </a:solidFill>
                <a:latin typeface="Barlow"/>
                <a:ea typeface="Barlow"/>
                <a:cs typeface="Barlow"/>
                <a:sym typeface="Barlow"/>
                <a:hlinkClick r:id="rId4"/>
              </a:rPr>
              <a:t>Facebook’s News Chief Conflict-of-Interest?</a:t>
            </a:r>
            <a:endParaRPr b="1" sz="1800">
              <a:solidFill>
                <a:srgbClr val="FFFFFF"/>
              </a:solidFill>
              <a:latin typeface="Barlow"/>
              <a:ea typeface="Barlow"/>
              <a:cs typeface="Barlow"/>
              <a:sym typeface="Barlow"/>
            </a:endParaRPr>
          </a:p>
          <a:p>
            <a:pPr indent="0" lvl="0" marL="0" rtl="0" algn="l">
              <a:lnSpc>
                <a:spcPct val="115000"/>
              </a:lnSpc>
              <a:spcBef>
                <a:spcPts val="0"/>
              </a:spcBef>
              <a:spcAft>
                <a:spcPts val="0"/>
              </a:spcAft>
              <a:buNone/>
            </a:pPr>
            <a:r>
              <a:t/>
            </a:r>
            <a:endParaRPr sz="1100">
              <a:solidFill>
                <a:srgbClr val="FFFFFF"/>
              </a:solidFill>
            </a:endParaRPr>
          </a:p>
          <a:p>
            <a:pPr indent="0" lvl="0" marL="177800" rtl="0" algn="ctr">
              <a:lnSpc>
                <a:spcPct val="100000"/>
              </a:lnSpc>
              <a:spcBef>
                <a:spcPts val="0"/>
              </a:spcBef>
              <a:spcAft>
                <a:spcPts val="0"/>
              </a:spcAft>
              <a:buNone/>
            </a:pPr>
            <a:r>
              <a:t/>
            </a:r>
            <a:endParaRPr b="1" sz="1800">
              <a:solidFill>
                <a:srgbClr val="FFFFFF"/>
              </a:solidFill>
              <a:latin typeface="Barlow"/>
              <a:ea typeface="Barlow"/>
              <a:cs typeface="Barlow"/>
              <a:sym typeface="Barlow"/>
            </a:endParaRPr>
          </a:p>
        </p:txBody>
      </p:sp>
      <p:sp>
        <p:nvSpPr>
          <p:cNvPr id="217" name="Google Shape;217;p37"/>
          <p:cNvSpPr txBox="1"/>
          <p:nvPr/>
        </p:nvSpPr>
        <p:spPr>
          <a:xfrm>
            <a:off x="5068200" y="3313974"/>
            <a:ext cx="2409600" cy="1097100"/>
          </a:xfrm>
          <a:prstGeom prst="rect">
            <a:avLst/>
          </a:prstGeom>
          <a:noFill/>
          <a:ln>
            <a:noFill/>
          </a:ln>
        </p:spPr>
        <p:txBody>
          <a:bodyPr anchorCtr="0" anchor="t" bIns="34275" lIns="68575" spcFirstLastPara="1" rIns="68575" wrap="square" tIns="34275">
            <a:noAutofit/>
          </a:bodyPr>
          <a:lstStyle/>
          <a:p>
            <a:pPr indent="0" lvl="0" marL="0" rtl="0" algn="ctr">
              <a:lnSpc>
                <a:spcPct val="100000"/>
              </a:lnSpc>
              <a:spcBef>
                <a:spcPts val="0"/>
              </a:spcBef>
              <a:spcAft>
                <a:spcPts val="0"/>
              </a:spcAft>
              <a:buNone/>
            </a:pPr>
            <a:br>
              <a:rPr b="1" lang="en" sz="1600" u="sng">
                <a:solidFill>
                  <a:srgbClr val="FFFFFF"/>
                </a:solidFill>
                <a:latin typeface="Barlow"/>
                <a:ea typeface="Barlow"/>
                <a:cs typeface="Barlow"/>
                <a:sym typeface="Barlow"/>
                <a:hlinkClick r:id="rId5"/>
              </a:rPr>
            </a:br>
            <a:r>
              <a:rPr b="1" lang="en" sz="1600" u="sng">
                <a:solidFill>
                  <a:srgbClr val="FFFFFF"/>
                </a:solidFill>
                <a:latin typeface="Barlow"/>
                <a:ea typeface="Barlow"/>
                <a:cs typeface="Barlow"/>
                <a:sym typeface="Barlow"/>
                <a:hlinkClick r:id="rId6"/>
              </a:rPr>
              <a:t>Google’s Collection of Health Data</a:t>
            </a:r>
            <a:endParaRPr b="1" sz="1600" u="sng">
              <a:solidFill>
                <a:srgbClr val="FFFFFF"/>
              </a:solidFill>
              <a:latin typeface="Barlow"/>
              <a:ea typeface="Barlow"/>
              <a:cs typeface="Barlow"/>
              <a:sym typeface="Barlow"/>
            </a:endParaRPr>
          </a:p>
        </p:txBody>
      </p:sp>
      <p:pic>
        <p:nvPicPr>
          <p:cNvPr id="218" name="Google Shape;218;p37"/>
          <p:cNvPicPr preferRelativeResize="0"/>
          <p:nvPr/>
        </p:nvPicPr>
        <p:blipFill>
          <a:blip r:embed="rId7">
            <a:alphaModFix/>
          </a:blip>
          <a:stretch>
            <a:fillRect/>
          </a:stretch>
        </p:blipFill>
        <p:spPr>
          <a:xfrm>
            <a:off x="5185963" y="1956300"/>
            <a:ext cx="2174070" cy="1449376"/>
          </a:xfrm>
          <a:prstGeom prst="rect">
            <a:avLst/>
          </a:prstGeom>
          <a:noFill/>
          <a:ln>
            <a:noFill/>
          </a:ln>
        </p:spPr>
      </p:pic>
      <p:pic>
        <p:nvPicPr>
          <p:cNvPr id="219" name="Google Shape;219;p37"/>
          <p:cNvPicPr preferRelativeResize="0"/>
          <p:nvPr/>
        </p:nvPicPr>
        <p:blipFill>
          <a:blip r:embed="rId8">
            <a:alphaModFix/>
          </a:blip>
          <a:stretch>
            <a:fillRect/>
          </a:stretch>
        </p:blipFill>
        <p:spPr>
          <a:xfrm>
            <a:off x="1852513" y="1892913"/>
            <a:ext cx="2037028" cy="135767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38"/>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Tech Meme(s) of the Week</a:t>
            </a:r>
            <a:endParaRPr b="1" sz="4800">
              <a:solidFill>
                <a:srgbClr val="FFFFFF"/>
              </a:solidFill>
              <a:latin typeface="Quicksand"/>
              <a:ea typeface="Quicksand"/>
              <a:cs typeface="Quicksand"/>
              <a:sym typeface="Quicksand"/>
            </a:endParaRPr>
          </a:p>
        </p:txBody>
      </p:sp>
      <p:pic>
        <p:nvPicPr>
          <p:cNvPr id="225" name="Google Shape;225;p38"/>
          <p:cNvPicPr preferRelativeResize="0"/>
          <p:nvPr/>
        </p:nvPicPr>
        <p:blipFill>
          <a:blip r:embed="rId3">
            <a:alphaModFix/>
          </a:blip>
          <a:stretch>
            <a:fillRect/>
          </a:stretch>
        </p:blipFill>
        <p:spPr>
          <a:xfrm>
            <a:off x="2710348" y="1857464"/>
            <a:ext cx="3723300" cy="30165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Google Shape;96;p20"/>
          <p:cNvSpPr/>
          <p:nvPr/>
        </p:nvSpPr>
        <p:spPr>
          <a:xfrm>
            <a:off x="261425" y="3934500"/>
            <a:ext cx="8612400" cy="1018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4800">
                <a:solidFill>
                  <a:srgbClr val="FFFFFF"/>
                </a:solidFill>
                <a:latin typeface="Quicksand"/>
                <a:ea typeface="Quicksand"/>
                <a:cs typeface="Quicksand"/>
                <a:sym typeface="Quicksand"/>
              </a:rPr>
              <a:t>Rock, Paper, Scissor</a:t>
            </a:r>
            <a:endParaRPr sz="4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00" name="Shape 100"/>
        <p:cNvGrpSpPr/>
        <p:nvPr/>
      </p:nvGrpSpPr>
      <p:grpSpPr>
        <a:xfrm>
          <a:off x="0" y="0"/>
          <a:ext cx="0" cy="0"/>
          <a:chOff x="0" y="0"/>
          <a:chExt cx="0" cy="0"/>
        </a:xfrm>
      </p:grpSpPr>
      <p:sp>
        <p:nvSpPr>
          <p:cNvPr id="101" name="Google Shape;101;p21"/>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chemeClr val="lt1"/>
                </a:solidFill>
                <a:latin typeface="Quicksand"/>
                <a:ea typeface="Quicksand"/>
                <a:cs typeface="Quicksand"/>
                <a:sym typeface="Quicksand"/>
              </a:rPr>
              <a:t>Word and Songs</a:t>
            </a:r>
            <a:endParaRPr b="1" sz="4800">
              <a:solidFill>
                <a:srgbClr val="FFFFFF"/>
              </a:solidFill>
              <a:latin typeface="Quicksand"/>
              <a:ea typeface="Quicksand"/>
              <a:cs typeface="Quicksand"/>
              <a:sym typeface="Quicksand"/>
            </a:endParaRPr>
          </a:p>
        </p:txBody>
      </p:sp>
      <p:pic>
        <p:nvPicPr>
          <p:cNvPr id="102" name="Google Shape;102;p21"/>
          <p:cNvPicPr preferRelativeResize="0"/>
          <p:nvPr/>
        </p:nvPicPr>
        <p:blipFill rotWithShape="1">
          <a:blip r:embed="rId3">
            <a:alphaModFix/>
          </a:blip>
          <a:srcRect b="0" l="24943" r="25713" t="0"/>
          <a:stretch/>
        </p:blipFill>
        <p:spPr>
          <a:xfrm>
            <a:off x="600050" y="1572788"/>
            <a:ext cx="2453875" cy="2784874"/>
          </a:xfrm>
          <a:prstGeom prst="rect">
            <a:avLst/>
          </a:prstGeom>
          <a:noFill/>
          <a:ln>
            <a:noFill/>
          </a:ln>
        </p:spPr>
      </p:pic>
      <p:sp>
        <p:nvSpPr>
          <p:cNvPr id="103" name="Google Shape;103;p21"/>
          <p:cNvSpPr txBox="1"/>
          <p:nvPr/>
        </p:nvSpPr>
        <p:spPr>
          <a:xfrm>
            <a:off x="3097375" y="1632750"/>
            <a:ext cx="5911800" cy="28347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Font typeface="Quicksand"/>
              <a:buChar char="●"/>
            </a:pPr>
            <a:r>
              <a:rPr lang="en" sz="2400">
                <a:solidFill>
                  <a:srgbClr val="FFFFFF"/>
                </a:solidFill>
              </a:rPr>
              <a:t>Get into groups of 4-5</a:t>
            </a:r>
            <a:endParaRPr sz="2400">
              <a:solidFill>
                <a:srgbClr val="FFFFFF"/>
              </a:solidFill>
            </a:endParaRPr>
          </a:p>
          <a:p>
            <a:pPr indent="-381000" lvl="0" marL="457200" rtl="0" algn="l">
              <a:spcBef>
                <a:spcPts val="0"/>
              </a:spcBef>
              <a:spcAft>
                <a:spcPts val="0"/>
              </a:spcAft>
              <a:buClr>
                <a:srgbClr val="FFFFFF"/>
              </a:buClr>
              <a:buSzPts val="2400"/>
              <a:buChar char="●"/>
            </a:pPr>
            <a:r>
              <a:rPr lang="en" sz="2400">
                <a:solidFill>
                  <a:srgbClr val="FFFFFF"/>
                </a:solidFill>
              </a:rPr>
              <a:t>Come up with as many songs as you can with the word “baby” in it</a:t>
            </a:r>
            <a:endParaRPr sz="2400">
              <a:solidFill>
                <a:srgbClr val="FFFFFF"/>
              </a:solidFill>
            </a:endParaRPr>
          </a:p>
          <a:p>
            <a:pPr indent="-381000" lvl="0" marL="457200" rtl="0" algn="l">
              <a:spcBef>
                <a:spcPts val="0"/>
              </a:spcBef>
              <a:spcAft>
                <a:spcPts val="0"/>
              </a:spcAft>
              <a:buClr>
                <a:srgbClr val="FFFFFF"/>
              </a:buClr>
              <a:buSzPts val="2400"/>
              <a:buChar char="●"/>
            </a:pPr>
            <a:r>
              <a:rPr lang="en" sz="2400">
                <a:solidFill>
                  <a:srgbClr val="FFFFFF"/>
                </a:solidFill>
              </a:rPr>
              <a:t>After the time is up, we are going to go around the room and sing part of the lyric that has the word “baby” in it </a:t>
            </a:r>
            <a:endParaRPr sz="2400">
              <a:solidFill>
                <a:srgbClr val="FFFFFF"/>
              </a:solidFill>
            </a:endParaRPr>
          </a:p>
          <a:p>
            <a:pPr indent="-381000" lvl="0" marL="457200" rtl="0" algn="l">
              <a:spcBef>
                <a:spcPts val="0"/>
              </a:spcBef>
              <a:spcAft>
                <a:spcPts val="0"/>
              </a:spcAft>
              <a:buClr>
                <a:srgbClr val="FFFFFF"/>
              </a:buClr>
              <a:buSzPts val="2400"/>
              <a:buChar char="●"/>
            </a:pPr>
            <a:r>
              <a:rPr lang="en" sz="2400">
                <a:solidFill>
                  <a:srgbClr val="FFFFFF"/>
                </a:solidFill>
              </a:rPr>
              <a:t>Songs cannot repeat</a:t>
            </a:r>
            <a:endParaRPr sz="24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Google Shape;108;p22"/>
          <p:cNvSpPr txBox="1"/>
          <p:nvPr/>
        </p:nvSpPr>
        <p:spPr>
          <a:xfrm>
            <a:off x="1553675" y="1335800"/>
            <a:ext cx="6174300" cy="24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200">
                <a:solidFill>
                  <a:schemeClr val="lt1"/>
                </a:solidFill>
                <a:latin typeface="Quicksand"/>
                <a:ea typeface="Quicksand"/>
                <a:cs typeface="Quicksand"/>
                <a:sym typeface="Quicksand"/>
              </a:rPr>
              <a:t>g</a:t>
            </a:r>
            <a:r>
              <a:rPr b="1" lang="en" sz="7200">
                <a:solidFill>
                  <a:schemeClr val="lt1"/>
                </a:solidFill>
                <a:latin typeface="Quicksand"/>
                <a:ea typeface="Quicksand"/>
                <a:cs typeface="Quicksand"/>
                <a:sym typeface="Quicksand"/>
              </a:rPr>
              <a:t>ame </a:t>
            </a:r>
            <a:endParaRPr b="1" sz="7200">
              <a:solidFill>
                <a:schemeClr val="lt1"/>
              </a:solidFill>
              <a:latin typeface="Quicksand"/>
              <a:ea typeface="Quicksand"/>
              <a:cs typeface="Quicksand"/>
              <a:sym typeface="Quicksand"/>
            </a:endParaRPr>
          </a:p>
          <a:p>
            <a:pPr indent="0" lvl="0" marL="0" rtl="0" algn="ctr">
              <a:spcBef>
                <a:spcPts val="0"/>
              </a:spcBef>
              <a:spcAft>
                <a:spcPts val="0"/>
              </a:spcAft>
              <a:buNone/>
            </a:pPr>
            <a:r>
              <a:rPr b="1" lang="en" sz="7200">
                <a:solidFill>
                  <a:schemeClr val="lt1"/>
                </a:solidFill>
                <a:latin typeface="Quicksand"/>
                <a:ea typeface="Quicksand"/>
                <a:cs typeface="Quicksand"/>
                <a:sym typeface="Quicksand"/>
              </a:rPr>
              <a:t>design</a:t>
            </a:r>
            <a:endParaRPr b="1" sz="7200">
              <a:solidFill>
                <a:schemeClr val="lt1"/>
              </a:solidFill>
              <a:latin typeface="Quicksand"/>
              <a:ea typeface="Quicksand"/>
              <a:cs typeface="Quicksand"/>
              <a:sym typeface="Quicksan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23"/>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g</a:t>
            </a:r>
            <a:r>
              <a:rPr b="1" lang="en" sz="4800">
                <a:solidFill>
                  <a:srgbClr val="FFFFFF"/>
                </a:solidFill>
                <a:latin typeface="Quicksand"/>
                <a:ea typeface="Quicksand"/>
                <a:cs typeface="Quicksand"/>
                <a:sym typeface="Quicksand"/>
              </a:rPr>
              <a:t>ame design</a:t>
            </a:r>
            <a:endParaRPr b="1" sz="4800">
              <a:solidFill>
                <a:srgbClr val="FFFFFF"/>
              </a:solidFill>
              <a:latin typeface="Quicksand"/>
              <a:ea typeface="Quicksand"/>
              <a:cs typeface="Quicksand"/>
              <a:sym typeface="Quicksand"/>
            </a:endParaRPr>
          </a:p>
        </p:txBody>
      </p:sp>
      <p:sp>
        <p:nvSpPr>
          <p:cNvPr id="114" name="Google Shape;114;p23"/>
          <p:cNvSpPr txBox="1"/>
          <p:nvPr/>
        </p:nvSpPr>
        <p:spPr>
          <a:xfrm>
            <a:off x="414650" y="1503275"/>
            <a:ext cx="8325600" cy="29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800">
              <a:solidFill>
                <a:srgbClr val="FFFFFF"/>
              </a:solidFill>
              <a:latin typeface="Quicksand"/>
              <a:ea typeface="Quicksand"/>
              <a:cs typeface="Quicksand"/>
              <a:sym typeface="Quicksand"/>
            </a:endParaRPr>
          </a:p>
        </p:txBody>
      </p:sp>
      <p:sp>
        <p:nvSpPr>
          <p:cNvPr id="115" name="Google Shape;115;p23"/>
          <p:cNvSpPr txBox="1"/>
          <p:nvPr/>
        </p:nvSpPr>
        <p:spPr>
          <a:xfrm>
            <a:off x="476000" y="1503275"/>
            <a:ext cx="4765200" cy="29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800">
              <a:solidFill>
                <a:srgbClr val="FFFFFF"/>
              </a:solidFill>
              <a:latin typeface="Quicksand"/>
              <a:ea typeface="Quicksand"/>
              <a:cs typeface="Quicksand"/>
              <a:sym typeface="Quicksand"/>
            </a:endParaRPr>
          </a:p>
        </p:txBody>
      </p:sp>
      <p:sp>
        <p:nvSpPr>
          <p:cNvPr id="116" name="Google Shape;116;p23"/>
          <p:cNvSpPr txBox="1"/>
          <p:nvPr/>
        </p:nvSpPr>
        <p:spPr>
          <a:xfrm>
            <a:off x="544025" y="1483700"/>
            <a:ext cx="8180100" cy="325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Quicksand"/>
                <a:ea typeface="Quicksand"/>
                <a:cs typeface="Quicksand"/>
                <a:sym typeface="Quicksand"/>
              </a:rPr>
              <a:t>Game design refers to the idea behind a game, including:</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Theme</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Plot</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Rules and mechanics</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Goals</a:t>
            </a:r>
            <a:endParaRPr b="1" sz="1800">
              <a:solidFill>
                <a:srgbClr val="FFFFFF"/>
              </a:solidFill>
              <a:latin typeface="Quicksand"/>
              <a:ea typeface="Quicksand"/>
              <a:cs typeface="Quicksand"/>
              <a:sym typeface="Quicksand"/>
            </a:endParaRPr>
          </a:p>
          <a:p>
            <a:pPr indent="0" lvl="0" marL="0" rtl="0" algn="l">
              <a:spcBef>
                <a:spcPts val="0"/>
              </a:spcBef>
              <a:spcAft>
                <a:spcPts val="0"/>
              </a:spcAft>
              <a:buNone/>
            </a:pPr>
            <a:r>
              <a:t/>
            </a:r>
            <a:endParaRPr b="1" sz="1800">
              <a:solidFill>
                <a:srgbClr val="FFFFFF"/>
              </a:solidFill>
              <a:latin typeface="Quicksand"/>
              <a:ea typeface="Quicksand"/>
              <a:cs typeface="Quicksand"/>
              <a:sym typeface="Quicksand"/>
            </a:endParaRPr>
          </a:p>
          <a:p>
            <a:pPr indent="0" lvl="0" marL="0" rtl="0" algn="l">
              <a:spcBef>
                <a:spcPts val="0"/>
              </a:spcBef>
              <a:spcAft>
                <a:spcPts val="0"/>
              </a:spcAft>
              <a:buNone/>
            </a:pPr>
            <a:r>
              <a:rPr b="1" lang="en" sz="1800">
                <a:solidFill>
                  <a:srgbClr val="FFFFFF"/>
                </a:solidFill>
                <a:latin typeface="Quicksand"/>
                <a:ea typeface="Quicksand"/>
                <a:cs typeface="Quicksand"/>
                <a:sym typeface="Quicksand"/>
              </a:rPr>
              <a:t>Different from development</a:t>
            </a:r>
            <a:endParaRPr b="1" sz="1800">
              <a:solidFill>
                <a:srgbClr val="FFFFFF"/>
              </a:solidFill>
              <a:latin typeface="Quicksand"/>
              <a:ea typeface="Quicksand"/>
              <a:cs typeface="Quicksand"/>
              <a:sym typeface="Quicksand"/>
            </a:endParaRPr>
          </a:p>
          <a:p>
            <a:pPr indent="0" lvl="0" marL="0" rtl="0" algn="l">
              <a:spcBef>
                <a:spcPts val="0"/>
              </a:spcBef>
              <a:spcAft>
                <a:spcPts val="0"/>
              </a:spcAft>
              <a:buNone/>
            </a:pPr>
            <a:r>
              <a:t/>
            </a:r>
            <a:endParaRPr b="1" sz="1800">
              <a:solidFill>
                <a:srgbClr val="FFFFFF"/>
              </a:solidFill>
              <a:latin typeface="Quicksand"/>
              <a:ea typeface="Quicksand"/>
              <a:cs typeface="Quicksand"/>
              <a:sym typeface="Quicksan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24"/>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game design document</a:t>
            </a:r>
            <a:endParaRPr b="1" sz="4800">
              <a:solidFill>
                <a:srgbClr val="FFFFFF"/>
              </a:solidFill>
              <a:latin typeface="Quicksand"/>
              <a:ea typeface="Quicksand"/>
              <a:cs typeface="Quicksand"/>
              <a:sym typeface="Quicksand"/>
            </a:endParaRPr>
          </a:p>
        </p:txBody>
      </p:sp>
      <p:sp>
        <p:nvSpPr>
          <p:cNvPr id="122" name="Google Shape;122;p24"/>
          <p:cNvSpPr txBox="1"/>
          <p:nvPr/>
        </p:nvSpPr>
        <p:spPr>
          <a:xfrm>
            <a:off x="467825" y="1483700"/>
            <a:ext cx="8180100" cy="325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Quicksand"/>
                <a:ea typeface="Quicksand"/>
                <a:cs typeface="Quicksand"/>
                <a:sym typeface="Quicksand"/>
              </a:rPr>
              <a:t>The blueprint for your game.</a:t>
            </a:r>
            <a:endParaRPr b="1" sz="1800">
              <a:solidFill>
                <a:srgbClr val="FFFFFF"/>
              </a:solidFill>
              <a:latin typeface="Quicksand"/>
              <a:ea typeface="Quicksand"/>
              <a:cs typeface="Quicksand"/>
              <a:sym typeface="Quicksand"/>
            </a:endParaRPr>
          </a:p>
          <a:p>
            <a:pPr indent="0" lvl="0" marL="0" rtl="0" algn="l">
              <a:spcBef>
                <a:spcPts val="0"/>
              </a:spcBef>
              <a:spcAft>
                <a:spcPts val="0"/>
              </a:spcAft>
              <a:buNone/>
            </a:pPr>
            <a:r>
              <a:t/>
            </a:r>
            <a:endParaRPr b="1" sz="1800">
              <a:solidFill>
                <a:srgbClr val="FFFFFF"/>
              </a:solidFill>
              <a:latin typeface="Quicksand"/>
              <a:ea typeface="Quicksand"/>
              <a:cs typeface="Quicksand"/>
              <a:sym typeface="Quicksand"/>
            </a:endParaRPr>
          </a:p>
          <a:p>
            <a:pPr indent="0" lvl="0" marL="0" rtl="0" algn="l">
              <a:spcBef>
                <a:spcPts val="0"/>
              </a:spcBef>
              <a:spcAft>
                <a:spcPts val="0"/>
              </a:spcAft>
              <a:buNone/>
            </a:pPr>
            <a:r>
              <a:rPr b="1" lang="en" sz="1800">
                <a:solidFill>
                  <a:srgbClr val="FFFFFF"/>
                </a:solidFill>
                <a:latin typeface="Quicksand"/>
                <a:ea typeface="Quicksand"/>
                <a:cs typeface="Quicksand"/>
                <a:sym typeface="Quicksand"/>
              </a:rPr>
              <a:t>Outlines:</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Genre and Theme</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Pillars</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Target Audience and Platform</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Gameplay and Mechanics</a:t>
            </a:r>
            <a:endParaRPr b="1" sz="1800">
              <a:solidFill>
                <a:srgbClr val="FFFFFF"/>
              </a:solidFill>
              <a:latin typeface="Quicksand"/>
              <a:ea typeface="Quicksand"/>
              <a:cs typeface="Quicksand"/>
              <a:sym typeface="Quicksand"/>
            </a:endParaRPr>
          </a:p>
          <a:p>
            <a:pPr indent="0" lvl="0" marL="0" rtl="0" algn="l">
              <a:spcBef>
                <a:spcPts val="0"/>
              </a:spcBef>
              <a:spcAft>
                <a:spcPts val="0"/>
              </a:spcAft>
              <a:buNone/>
            </a:pPr>
            <a:r>
              <a:t/>
            </a:r>
            <a:endParaRPr b="1" sz="1800">
              <a:solidFill>
                <a:srgbClr val="FFFFFF"/>
              </a:solidFill>
              <a:latin typeface="Quicksand"/>
              <a:ea typeface="Quicksand"/>
              <a:cs typeface="Quicksand"/>
              <a:sym typeface="Quicksand"/>
            </a:endParaRPr>
          </a:p>
          <a:p>
            <a:pPr indent="0" lvl="0" marL="0" rtl="0" algn="l">
              <a:spcBef>
                <a:spcPts val="0"/>
              </a:spcBef>
              <a:spcAft>
                <a:spcPts val="0"/>
              </a:spcAft>
              <a:buNone/>
            </a:pPr>
            <a:r>
              <a:rPr b="1" lang="en" sz="1800">
                <a:solidFill>
                  <a:srgbClr val="FFFFFF"/>
                </a:solidFill>
                <a:latin typeface="Quicksand"/>
                <a:ea typeface="Quicksand"/>
                <a:cs typeface="Quicksand"/>
                <a:sym typeface="Quicksand"/>
              </a:rPr>
              <a:t>Should be capable of changing.</a:t>
            </a:r>
            <a:endParaRPr b="1" sz="1800">
              <a:solidFill>
                <a:srgbClr val="FFFFFF"/>
              </a:solidFill>
              <a:latin typeface="Quicksand"/>
              <a:ea typeface="Quicksand"/>
              <a:cs typeface="Quicksand"/>
              <a:sym typeface="Quicksand"/>
            </a:endParaRPr>
          </a:p>
          <a:p>
            <a:pPr indent="0" lvl="0" marL="0" rtl="0" algn="l">
              <a:spcBef>
                <a:spcPts val="0"/>
              </a:spcBef>
              <a:spcAft>
                <a:spcPts val="0"/>
              </a:spcAft>
              <a:buNone/>
            </a:pPr>
            <a:r>
              <a:t/>
            </a:r>
            <a:endParaRPr b="1" sz="1800">
              <a:solidFill>
                <a:srgbClr val="FFFFFF"/>
              </a:solidFill>
              <a:latin typeface="Quicksand"/>
              <a:ea typeface="Quicksand"/>
              <a:cs typeface="Quicksand"/>
              <a:sym typeface="Quicksand"/>
            </a:endParaRPr>
          </a:p>
        </p:txBody>
      </p:sp>
      <p:pic>
        <p:nvPicPr>
          <p:cNvPr id="123" name="Google Shape;123;p24"/>
          <p:cNvPicPr preferRelativeResize="0"/>
          <p:nvPr/>
        </p:nvPicPr>
        <p:blipFill>
          <a:blip r:embed="rId3">
            <a:alphaModFix/>
          </a:blip>
          <a:stretch>
            <a:fillRect/>
          </a:stretch>
        </p:blipFill>
        <p:spPr>
          <a:xfrm>
            <a:off x="4572000" y="1770650"/>
            <a:ext cx="4098750" cy="20493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25"/>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s</a:t>
            </a:r>
            <a:r>
              <a:rPr b="1" lang="en" sz="4800">
                <a:solidFill>
                  <a:srgbClr val="FFFFFF"/>
                </a:solidFill>
                <a:latin typeface="Quicksand"/>
                <a:ea typeface="Quicksand"/>
                <a:cs typeface="Quicksand"/>
                <a:sym typeface="Quicksand"/>
              </a:rPr>
              <a:t>tages of game design</a:t>
            </a:r>
            <a:endParaRPr b="1" sz="4800">
              <a:solidFill>
                <a:srgbClr val="FFFFFF"/>
              </a:solidFill>
              <a:latin typeface="Quicksand"/>
              <a:ea typeface="Quicksand"/>
              <a:cs typeface="Quicksand"/>
              <a:sym typeface="Quicksand"/>
            </a:endParaRPr>
          </a:p>
        </p:txBody>
      </p:sp>
      <p:sp>
        <p:nvSpPr>
          <p:cNvPr id="129" name="Google Shape;129;p25"/>
          <p:cNvSpPr txBox="1"/>
          <p:nvPr/>
        </p:nvSpPr>
        <p:spPr>
          <a:xfrm>
            <a:off x="3809475" y="1398750"/>
            <a:ext cx="4943400" cy="29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600">
              <a:solidFill>
                <a:srgbClr val="FFFFFF"/>
              </a:solidFill>
              <a:latin typeface="Quicksand"/>
              <a:ea typeface="Quicksand"/>
              <a:cs typeface="Quicksand"/>
              <a:sym typeface="Quicksand"/>
            </a:endParaRPr>
          </a:p>
        </p:txBody>
      </p:sp>
      <p:sp>
        <p:nvSpPr>
          <p:cNvPr id="130" name="Google Shape;130;p25"/>
          <p:cNvSpPr txBox="1"/>
          <p:nvPr/>
        </p:nvSpPr>
        <p:spPr>
          <a:xfrm>
            <a:off x="0" y="1626725"/>
            <a:ext cx="5152800" cy="2916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c</a:t>
            </a:r>
            <a:r>
              <a:rPr b="1" lang="en" sz="1800">
                <a:solidFill>
                  <a:srgbClr val="FFFFFF"/>
                </a:solidFill>
                <a:latin typeface="Quicksand"/>
                <a:ea typeface="Quicksand"/>
                <a:cs typeface="Quicksand"/>
                <a:sym typeface="Quicksand"/>
              </a:rPr>
              <a:t>apture: do research and find inspiration for designs</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b</a:t>
            </a:r>
            <a:r>
              <a:rPr b="1" lang="en" sz="1800">
                <a:solidFill>
                  <a:srgbClr val="FFFFFF"/>
                </a:solidFill>
                <a:latin typeface="Quicksand"/>
                <a:ea typeface="Quicksand"/>
                <a:cs typeface="Quicksand"/>
                <a:sym typeface="Quicksand"/>
              </a:rPr>
              <a:t>rainstorm: toss around different concepts and ideas</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p</a:t>
            </a:r>
            <a:r>
              <a:rPr b="1" lang="en" sz="1800">
                <a:solidFill>
                  <a:srgbClr val="FFFFFF"/>
                </a:solidFill>
                <a:latin typeface="Quicksand"/>
                <a:ea typeface="Quicksand"/>
                <a:cs typeface="Quicksand"/>
                <a:sym typeface="Quicksand"/>
              </a:rPr>
              <a:t>rototype: give ideas form</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p</a:t>
            </a:r>
            <a:r>
              <a:rPr b="1" lang="en" sz="1800">
                <a:solidFill>
                  <a:srgbClr val="FFFFFF"/>
                </a:solidFill>
                <a:latin typeface="Quicksand"/>
                <a:ea typeface="Quicksand"/>
                <a:cs typeface="Quicksand"/>
                <a:sym typeface="Quicksand"/>
              </a:rPr>
              <a:t>laytest: see how it fits into the current </a:t>
            </a:r>
            <a:r>
              <a:rPr b="1" lang="en" sz="1800">
                <a:solidFill>
                  <a:srgbClr val="FFFFFF"/>
                </a:solidFill>
                <a:latin typeface="Quicksand"/>
                <a:ea typeface="Quicksand"/>
                <a:cs typeface="Quicksand"/>
                <a:sym typeface="Quicksand"/>
              </a:rPr>
              <a:t>environment</a:t>
            </a:r>
            <a:r>
              <a:rPr b="1" lang="en" sz="1800">
                <a:solidFill>
                  <a:srgbClr val="FFFFFF"/>
                </a:solidFill>
                <a:latin typeface="Quicksand"/>
                <a:ea typeface="Quicksand"/>
                <a:cs typeface="Quicksand"/>
                <a:sym typeface="Quicksand"/>
              </a:rPr>
              <a:t> and storyboard</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i</a:t>
            </a:r>
            <a:r>
              <a:rPr b="1" lang="en" sz="1800">
                <a:solidFill>
                  <a:srgbClr val="FFFFFF"/>
                </a:solidFill>
                <a:latin typeface="Quicksand"/>
                <a:ea typeface="Quicksand"/>
                <a:cs typeface="Quicksand"/>
                <a:sym typeface="Quicksand"/>
              </a:rPr>
              <a:t>terate: make necessary adjustments</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i</a:t>
            </a:r>
            <a:r>
              <a:rPr b="1" lang="en" sz="1800">
                <a:solidFill>
                  <a:srgbClr val="FFFFFF"/>
                </a:solidFill>
                <a:latin typeface="Quicksand"/>
                <a:ea typeface="Quicksand"/>
                <a:cs typeface="Quicksand"/>
                <a:sym typeface="Quicksand"/>
              </a:rPr>
              <a:t>mplement: put into the product but be on the lookout for future improvements</a:t>
            </a:r>
            <a:endParaRPr b="1" sz="1800">
              <a:solidFill>
                <a:srgbClr val="FFFFFF"/>
              </a:solidFill>
              <a:latin typeface="Quicksand"/>
              <a:ea typeface="Quicksand"/>
              <a:cs typeface="Quicksand"/>
              <a:sym typeface="Quicksand"/>
            </a:endParaRPr>
          </a:p>
        </p:txBody>
      </p:sp>
      <p:pic>
        <p:nvPicPr>
          <p:cNvPr id="131" name="Google Shape;131;p25"/>
          <p:cNvPicPr preferRelativeResize="0"/>
          <p:nvPr/>
        </p:nvPicPr>
        <p:blipFill>
          <a:blip r:embed="rId3">
            <a:alphaModFix/>
          </a:blip>
          <a:stretch>
            <a:fillRect/>
          </a:stretch>
        </p:blipFill>
        <p:spPr>
          <a:xfrm>
            <a:off x="6197450" y="1398750"/>
            <a:ext cx="2555414" cy="35167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26"/>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s</a:t>
            </a:r>
            <a:r>
              <a:rPr b="1" lang="en" sz="4800">
                <a:solidFill>
                  <a:srgbClr val="FFFFFF"/>
                </a:solidFill>
                <a:latin typeface="Quicksand"/>
                <a:ea typeface="Quicksand"/>
                <a:cs typeface="Quicksand"/>
                <a:sym typeface="Quicksand"/>
              </a:rPr>
              <a:t>oftware </a:t>
            </a:r>
            <a:endParaRPr b="1" sz="4800">
              <a:solidFill>
                <a:srgbClr val="FFFFFF"/>
              </a:solidFill>
              <a:latin typeface="Quicksand"/>
              <a:ea typeface="Quicksand"/>
              <a:cs typeface="Quicksand"/>
              <a:sym typeface="Quicksand"/>
            </a:endParaRPr>
          </a:p>
        </p:txBody>
      </p:sp>
      <p:sp>
        <p:nvSpPr>
          <p:cNvPr id="137" name="Google Shape;137;p26"/>
          <p:cNvSpPr txBox="1"/>
          <p:nvPr/>
        </p:nvSpPr>
        <p:spPr>
          <a:xfrm>
            <a:off x="544025" y="1483700"/>
            <a:ext cx="8180100" cy="3254400"/>
          </a:xfrm>
          <a:prstGeom prst="rect">
            <a:avLst/>
          </a:prstGeom>
          <a:noFill/>
          <a:ln>
            <a:noFill/>
          </a:ln>
        </p:spPr>
        <p:txBody>
          <a:bodyPr anchorCtr="0" anchor="t" bIns="91425" lIns="91425" spcFirstLastPara="1" rIns="91425" wrap="square" tIns="91425">
            <a:noAutofit/>
          </a:bodyPr>
          <a:lstStyle/>
          <a:p>
            <a:pPr indent="-342900" lvl="0" marL="457200" rtl="0" algn="l">
              <a:lnSpc>
                <a:spcPct val="200000"/>
              </a:lnSpc>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Maya (3D Models)</a:t>
            </a:r>
            <a:endParaRPr b="1" sz="1800">
              <a:solidFill>
                <a:srgbClr val="FFFFFF"/>
              </a:solidFill>
              <a:latin typeface="Quicksand"/>
              <a:ea typeface="Quicksand"/>
              <a:cs typeface="Quicksand"/>
              <a:sym typeface="Quicksand"/>
            </a:endParaRPr>
          </a:p>
          <a:p>
            <a:pPr indent="-342900" lvl="0" marL="457200" rtl="0" algn="l">
              <a:lnSpc>
                <a:spcPct val="200000"/>
              </a:lnSpc>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Illustrator (2D Art)</a:t>
            </a:r>
            <a:endParaRPr b="1" sz="1800">
              <a:solidFill>
                <a:srgbClr val="FFFFFF"/>
              </a:solidFill>
              <a:latin typeface="Quicksand"/>
              <a:ea typeface="Quicksand"/>
              <a:cs typeface="Quicksand"/>
              <a:sym typeface="Quicksand"/>
            </a:endParaRPr>
          </a:p>
          <a:p>
            <a:pPr indent="-342900" lvl="0" marL="457200" rtl="0" algn="l">
              <a:lnSpc>
                <a:spcPct val="200000"/>
              </a:lnSpc>
              <a:spcBef>
                <a:spcPts val="0"/>
              </a:spcBef>
              <a:spcAft>
                <a:spcPts val="0"/>
              </a:spcAft>
              <a:buClr>
                <a:srgbClr val="FFFFFF"/>
              </a:buClr>
              <a:buSzPts val="1800"/>
              <a:buFont typeface="Quicksand"/>
              <a:buChar char="●"/>
            </a:pPr>
            <a:r>
              <a:rPr b="1" lang="en" sz="1800">
                <a:solidFill>
                  <a:schemeClr val="lt1"/>
                </a:solidFill>
                <a:latin typeface="Quicksand"/>
                <a:ea typeface="Quicksand"/>
                <a:cs typeface="Quicksand"/>
                <a:sym typeface="Quicksand"/>
              </a:rPr>
              <a:t>Photoshop (UI, Level Maps, Assets)</a:t>
            </a:r>
            <a:endParaRPr b="1" sz="1800">
              <a:solidFill>
                <a:srgbClr val="FFFFFF"/>
              </a:solidFill>
              <a:latin typeface="Quicksand"/>
              <a:ea typeface="Quicksand"/>
              <a:cs typeface="Quicksand"/>
              <a:sym typeface="Quicksand"/>
            </a:endParaRPr>
          </a:p>
          <a:p>
            <a:pPr indent="-342900" lvl="0" marL="457200" rtl="0" algn="l">
              <a:lnSpc>
                <a:spcPct val="200000"/>
              </a:lnSpc>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Unity / Unreal / Gamemaker (Prototypes)</a:t>
            </a:r>
            <a:endParaRPr b="1" sz="1800">
              <a:solidFill>
                <a:srgbClr val="FFFFFF"/>
              </a:solidFill>
              <a:latin typeface="Quicksand"/>
              <a:ea typeface="Quicksand"/>
              <a:cs typeface="Quicksand"/>
              <a:sym typeface="Quicksand"/>
            </a:endParaRPr>
          </a:p>
          <a:p>
            <a:pPr indent="0" lvl="0" marL="457200" rtl="0" algn="l">
              <a:spcBef>
                <a:spcPts val="0"/>
              </a:spcBef>
              <a:spcAft>
                <a:spcPts val="0"/>
              </a:spcAft>
              <a:buNone/>
            </a:pPr>
            <a:r>
              <a:t/>
            </a:r>
            <a:endParaRPr b="1" sz="1800">
              <a:solidFill>
                <a:srgbClr val="FFFFFF"/>
              </a:solidFill>
              <a:latin typeface="Quicksand"/>
              <a:ea typeface="Quicksand"/>
              <a:cs typeface="Quicksand"/>
              <a:sym typeface="Quicksand"/>
            </a:endParaRPr>
          </a:p>
          <a:p>
            <a:pPr indent="0" lvl="0" marL="0" rtl="0" algn="l">
              <a:spcBef>
                <a:spcPts val="0"/>
              </a:spcBef>
              <a:spcAft>
                <a:spcPts val="0"/>
              </a:spcAft>
              <a:buNone/>
            </a:pPr>
            <a:r>
              <a:t/>
            </a:r>
            <a:endParaRPr b="1" sz="1800">
              <a:solidFill>
                <a:srgbClr val="FFFFFF"/>
              </a:solidFill>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xmlns:r="http://schemas.openxmlformats.org/officeDocument/2006/relationships" name="Gatortech 2019-2020">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