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Quicksand"/>
      <p:regular r:id="rId22"/>
      <p:bold r:id="rId23"/>
    </p:embeddedFont>
    <p:embeddedFont>
      <p:font typeface="Comforta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Quicksand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Comfortaa-regular.fntdata"/><Relationship Id="rId23" Type="http://schemas.openxmlformats.org/officeDocument/2006/relationships/font" Target="fonts/Quicksan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Comforta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2b3a9555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2b3a9555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be0ed69e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9be0ed69e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9be0ed69e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9be0ed69e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be0ed69e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9be0ed69e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b3a9555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b3a9555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061e226d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061e226d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Ledger - book for recording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9be0ed69e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9be0ed69e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9be0ed69e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9be0ed69e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be0ed69e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9be0ed69e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9be0ed69e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9be0ed69e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9be0ed69e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9be0ed69e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be0ed69e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9be0ed69e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Limited # mined - like gold. Thats why it has value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be0ed69e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9be0ed69e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10226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08196" y="-152401"/>
            <a:ext cx="8280000" cy="4772749"/>
            <a:chOff x="431996" y="-1"/>
            <a:chExt cx="8280000" cy="4772749"/>
          </a:xfrm>
        </p:grpSpPr>
        <p:sp>
          <p:nvSpPr>
            <p:cNvPr id="11" name="Google Shape;11;p2"/>
            <p:cNvSpPr txBox="1"/>
            <p:nvPr/>
          </p:nvSpPr>
          <p:spPr>
            <a:xfrm>
              <a:off x="431996" y="494260"/>
              <a:ext cx="8280000" cy="41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5000" u="none" cap="none" strike="noStrike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welcome to</a:t>
              </a:r>
              <a:endParaRPr sz="50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185624" y="-1"/>
              <a:ext cx="4772749" cy="4772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;p2"/>
            <p:cNvSpPr/>
            <p:nvPr/>
          </p:nvSpPr>
          <p:spPr>
            <a:xfrm>
              <a:off x="1523994" y="3537091"/>
              <a:ext cx="60960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i</a:t>
              </a:r>
              <a:r>
                <a:rPr b="1" lang="en" sz="2800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f it’s your first time</a:t>
              </a:r>
              <a:endParaRPr b="1" sz="28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5000" u="none" cap="none" strike="noStrike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please check-in</a:t>
              </a:r>
              <a:endParaRPr sz="50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05F2D0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/>
        </p:nvSpPr>
        <p:spPr>
          <a:xfrm>
            <a:off x="311700" y="1618550"/>
            <a:ext cx="85206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22569"/>
              </a:solidFill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191150" y="1637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announcements</a:t>
            </a:r>
            <a:endParaRPr b="1" sz="7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7" name="Google Shape;17;p3"/>
          <p:cNvCxnSpPr/>
          <p:nvPr/>
        </p:nvCxnSpPr>
        <p:spPr>
          <a:xfrm flipH="1" rot="10800000">
            <a:off x="431100" y="1334925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EE6D2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EE6D2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376" y="-255800"/>
            <a:ext cx="8435725" cy="44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296439" y="3916853"/>
            <a:ext cx="8556000" cy="9873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EE6D2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-152400"/>
            <a:ext cx="860213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EE6D2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content</a:t>
            </a:r>
            <a:endParaRPr sz="11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rgbClr val="EE6D2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25" y="185575"/>
            <a:ext cx="8938253" cy="46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EE6D2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/>
          <p:nvPr/>
        </p:nvSpPr>
        <p:spPr>
          <a:xfrm>
            <a:off x="228600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8"/>
          <p:cNvSpPr/>
          <p:nvPr/>
        </p:nvSpPr>
        <p:spPr>
          <a:xfrm>
            <a:off x="32472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8"/>
          <p:cNvSpPr/>
          <p:nvPr/>
        </p:nvSpPr>
        <p:spPr>
          <a:xfrm>
            <a:off x="62658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8"/>
          <p:cNvSpPr txBox="1"/>
          <p:nvPr/>
        </p:nvSpPr>
        <p:spPr>
          <a:xfrm>
            <a:off x="1526797" y="256619"/>
            <a:ext cx="728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this week in tech…</a:t>
            </a:r>
            <a:endParaRPr sz="55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rgbClr val="EE6D2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34" name="Google Shape;34;p9"/>
          <p:cNvSpPr txBox="1"/>
          <p:nvPr/>
        </p:nvSpPr>
        <p:spPr>
          <a:xfrm>
            <a:off x="434350" y="1489450"/>
            <a:ext cx="4196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Visit gatortechuf.com to get</a:t>
            </a: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on our slack workspace</a:t>
            </a:r>
            <a:r>
              <a:rPr b="1"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and newsletter</a:t>
            </a:r>
            <a:endParaRPr/>
          </a:p>
        </p:txBody>
      </p:sp>
      <p:cxnSp>
        <p:nvCxnSpPr>
          <p:cNvPr id="35" name="Google Shape;35;p9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0" name="Google Shape;40;p9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102269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0000"/>
          </a:blip>
          <a:srcRect b="0" l="0" r="-5674" t="0"/>
          <a:stretch/>
        </p:blipFill>
        <p:spPr>
          <a:xfrm>
            <a:off x="-271067" y="242486"/>
            <a:ext cx="10141829" cy="444381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/>
          <p:nvPr/>
        </p:nvSpPr>
        <p:spPr>
          <a:xfrm>
            <a:off x="1593073" y="1359188"/>
            <a:ext cx="5990400" cy="2403600"/>
          </a:xfrm>
          <a:prstGeom prst="roundRect">
            <a:avLst>
              <a:gd fmla="val 16667" name="adj"/>
            </a:avLst>
          </a:prstGeom>
          <a:solidFill>
            <a:srgbClr val="102269"/>
          </a:solidFill>
          <a:ln cap="flat" cmpd="sng" w="12700">
            <a:solidFill>
              <a:srgbClr val="1022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A"/>
              </a:buClr>
              <a:buSzPts val="1800"/>
              <a:buFont typeface="Quicksand"/>
              <a:buChar char="●"/>
              <a:defRPr sz="1800"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ithub.build.ge.com/EntArch/OtherDocs/tree/master/Blockchains" TargetMode="External"/><Relationship Id="rId4" Type="http://schemas.openxmlformats.org/officeDocument/2006/relationships/hyperlink" Target="https://composer-playground.mybluemix.net/" TargetMode="External"/><Relationship Id="rId9" Type="http://schemas.openxmlformats.org/officeDocument/2006/relationships/hyperlink" Target="https://bitcoin.org/" TargetMode="External"/><Relationship Id="rId5" Type="http://schemas.openxmlformats.org/officeDocument/2006/relationships/hyperlink" Target="https://hyperledger.github.io/composer/installing/installing-index.html" TargetMode="External"/><Relationship Id="rId6" Type="http://schemas.openxmlformats.org/officeDocument/2006/relationships/hyperlink" Target="https://hyperledger.github.io/composer/tutorials/tutorials.html" TargetMode="External"/><Relationship Id="rId7" Type="http://schemas.openxmlformats.org/officeDocument/2006/relationships/hyperlink" Target="https://www.youtube.com/watch?v=fdFUsrsv5iw" TargetMode="External"/><Relationship Id="rId8" Type="http://schemas.openxmlformats.org/officeDocument/2006/relationships/hyperlink" Target="https://chat.hyperledger.org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/>
        </p:nvSpPr>
        <p:spPr>
          <a:xfrm>
            <a:off x="1690594" y="1391025"/>
            <a:ext cx="5778600" cy="21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blockchain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577200" y="1666900"/>
            <a:ext cx="79896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ICOs &gt; Venture Capital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Speculative &amp; volatile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New way to store value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○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Greece, Venezuela, etc.</a:t>
            </a:r>
            <a:endParaRPr b="1" i="0" sz="2100" u="none" cap="none" strike="noStrik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b="1" lang="en" sz="4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nitial coin offerings/invest</a:t>
            </a:r>
            <a:endParaRPr sz="4400"/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985" l="30776" r="0" t="-497"/>
          <a:stretch/>
        </p:blipFill>
        <p:spPr>
          <a:xfrm>
            <a:off x="4934810" y="2188261"/>
            <a:ext cx="3702300" cy="19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577200" y="1369375"/>
            <a:ext cx="7989600" cy="28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b="1" lang="en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Finance</a:t>
            </a:r>
            <a:r>
              <a:rPr lang="en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/Currency</a:t>
            </a:r>
            <a:endParaRPr sz="2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○"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Remittances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Supply Chain</a:t>
            </a:r>
            <a:endParaRPr b="1" sz="2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b="1" lang="en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Energy</a:t>
            </a:r>
            <a:r>
              <a:rPr lang="en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Sector</a:t>
            </a:r>
            <a:endParaRPr sz="2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Healthcare</a:t>
            </a:r>
            <a:endParaRPr b="1" sz="2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Quicksand"/>
              <a:buChar char="●"/>
            </a:pPr>
            <a:r>
              <a:rPr lang="en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Governments - </a:t>
            </a: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Voting</a:t>
            </a:r>
            <a:endParaRPr sz="2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Legal</a:t>
            </a:r>
            <a:endParaRPr b="1" sz="2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○"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Smart contracts / property deeds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Other </a:t>
            </a:r>
            <a:r>
              <a:rPr b="1" lang="en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Tech</a:t>
            </a:r>
            <a:r>
              <a:rPr lang="en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- self driving cars</a:t>
            </a:r>
            <a:endParaRPr b="1" sz="2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use cases</a:t>
            </a:r>
            <a:endParaRPr sz="4400"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7799" y="1732274"/>
            <a:ext cx="3129000" cy="27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/>
        </p:nvSpPr>
        <p:spPr>
          <a:xfrm>
            <a:off x="577200" y="1569675"/>
            <a:ext cx="7989600" cy="28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●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Blockchain Overview (written by Denes Magyar and Sam Neely) </a:t>
            </a:r>
            <a:r>
              <a:rPr lang="en" sz="15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https://github.build.ge.com/EntArch/OtherDocs/tree/master/Blockchains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●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Playground- Test it yourself online, no setup required </a:t>
            </a:r>
            <a:r>
              <a:rPr lang="en" sz="15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https://composer-playground.mybluemix.net/</a:t>
            </a: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●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Install hyperledger instance locally </a:t>
            </a:r>
            <a:r>
              <a:rPr lang="en" sz="15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https://hyperledger.github.io/composer/installing/installing-index.html</a:t>
            </a: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●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Tutorials </a:t>
            </a:r>
            <a:r>
              <a:rPr lang="en" sz="15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6"/>
              </a:rPr>
              <a:t>https://hyperledger.github.io/composer/tutorials/tutorials.html</a:t>
            </a: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●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Video Overview/Demo: </a:t>
            </a:r>
            <a:r>
              <a:rPr lang="en" sz="15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7"/>
              </a:rPr>
              <a:t>https://www.youtube.com/watch?v=fdFUsrsv5iw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●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Support chat </a:t>
            </a:r>
            <a:r>
              <a:rPr lang="en" sz="15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8"/>
              </a:rPr>
              <a:t>https://chat.hyperledger.org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●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Bitcoin </a:t>
            </a:r>
            <a:r>
              <a:rPr lang="en" sz="15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9"/>
              </a:rPr>
              <a:t>https://bitcoin.org</a:t>
            </a:r>
            <a:endParaRPr b="1"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resources</a:t>
            </a:r>
            <a:endParaRPr sz="4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/>
        </p:nvSpPr>
        <p:spPr>
          <a:xfrm>
            <a:off x="577200" y="1666900"/>
            <a:ext cx="79896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Digital, distributed ledger</a:t>
            </a:r>
            <a:b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Peer to peer network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○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vs. client/server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○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vs. central point of failure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</a:t>
            </a: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hat is blockchain</a:t>
            </a:r>
            <a:endParaRPr sz="1100"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9774" y="1454247"/>
            <a:ext cx="3171300" cy="33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577200" y="1666900"/>
            <a:ext cx="79896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Distributed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Consensus protocol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Cryptographically secured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Timestamped history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aking blockchain</a:t>
            </a:r>
            <a:endParaRPr sz="1100"/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10367" r="8634" t="0"/>
          <a:stretch/>
        </p:blipFill>
        <p:spPr>
          <a:xfrm>
            <a:off x="4684200" y="1959350"/>
            <a:ext cx="4037100" cy="24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577200" y="1847400"/>
            <a:ext cx="7989600" cy="23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Linked list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Each block has a timestamp and a link to previous block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Managed autonomously through peer to peer network </a:t>
            </a:r>
            <a:b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</a:br>
            <a:b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</a:br>
            <a:b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b="1" i="0" sz="2100" u="none" cap="none" strike="noStrik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r>
              <a:rPr b="1" lang="en" sz="43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ow does blockchain work?</a:t>
            </a:r>
            <a:endParaRPr sz="4300"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645" y="3280460"/>
            <a:ext cx="8630700" cy="16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577200" y="1666900"/>
            <a:ext cx="79896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Trustless / no middle-man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Decentralized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Transparency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Immutability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Speed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Reduced fees * </a:t>
            </a:r>
            <a:b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b="1" i="0" sz="2100" u="none" cap="none" strike="noStrik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lockchain benefits</a:t>
            </a:r>
            <a:endParaRPr sz="1100"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0" r="8684" t="0"/>
          <a:stretch/>
        </p:blipFill>
        <p:spPr>
          <a:xfrm>
            <a:off x="4335675" y="2299300"/>
            <a:ext cx="4065900" cy="24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577200" y="1666900"/>
            <a:ext cx="79896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Nascent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Legal &amp; regulatory status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Permissions &amp; privacy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Culture / adoption challenges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Scaling</a:t>
            </a:r>
            <a:b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b="1" i="0" sz="2100" u="none" cap="none" strike="noStrik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lockchain challenges</a:t>
            </a:r>
            <a:endParaRPr sz="1100"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0" l="0" r="28160" t="0"/>
          <a:stretch/>
        </p:blipFill>
        <p:spPr>
          <a:xfrm>
            <a:off x="6570056" y="1579406"/>
            <a:ext cx="1884900" cy="18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b="0" l="21666" r="0" t="0"/>
          <a:stretch/>
        </p:blipFill>
        <p:spPr>
          <a:xfrm>
            <a:off x="4394081" y="3317100"/>
            <a:ext cx="2390700" cy="13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577200" y="1666900"/>
            <a:ext cx="79896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Digital currency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secured by blockchain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Payment processor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Global trust network</a:t>
            </a:r>
            <a:b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Benefits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Solves double-spend problem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Low fees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Quick processing</a:t>
            </a:r>
            <a:b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b="1" i="0" sz="2100" u="none" cap="none" strike="noStrik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bitcoin</a:t>
            </a:r>
            <a:endParaRPr sz="1100"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9" y="1686001"/>
            <a:ext cx="4154400" cy="17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904" y="408622"/>
            <a:ext cx="869700" cy="8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577200" y="1666900"/>
            <a:ext cx="79896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Approving transaction records to the ledger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○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Batch becomes a block added to the chain!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Solve math problem (proof of work)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Incentive: new bitcoins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Currently ~16 million bitcoins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○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1mil + lost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○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Cap of 21 million - 2140</a:t>
            </a:r>
            <a:endParaRPr b="1" i="0" sz="2100" u="none" cap="none" strike="noStrik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mining</a:t>
            </a:r>
            <a:endParaRPr sz="1100"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904" y="408622"/>
            <a:ext cx="869700" cy="8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2200" y="2846124"/>
            <a:ext cx="2844600" cy="18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577200" y="1666900"/>
            <a:ext cx="79896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Code that allows for the exchange of assets in a transparent, conflict-free way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○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Avoids the need for a middle man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Operate on a “if this-then that” logic</a:t>
            </a:r>
            <a:endParaRPr b="1"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Quicksand"/>
              <a:buChar char="●"/>
            </a:pPr>
            <a:r>
              <a:rPr b="1" lang="en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Example: fantasy football</a:t>
            </a:r>
            <a:endParaRPr b="1" i="0" sz="2100" u="none" cap="none" strike="noStrik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mart contracts</a:t>
            </a:r>
            <a:endParaRPr sz="1100"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927" y="2859881"/>
            <a:ext cx="4660500" cy="20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