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1"/>
    <p:sldMasterId id="2147483678" r:id="rId2"/>
    <p:sldMasterId id="2147483679" r:id="rId3"/>
  </p:sldMasterIdLst>
  <p:notesMasterIdLst>
    <p:notesMasterId r:id="rId4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omfortaa" pitchFamily="2" charset="0"/>
      <p:regular r:id="rId54"/>
      <p:bold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Proxima Nova" panose="02000506030000020004" pitchFamily="2" charset="0"/>
      <p:regular r:id="rId60"/>
      <p:bold r:id="rId61"/>
      <p:italic r:id="rId62"/>
      <p:boldItalic r:id="rId63"/>
    </p:embeddedFont>
    <p:embeddedFont>
      <p:font typeface="Quicksand" panose="02070303000000060000" pitchFamily="18" charset="77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 snapToObjects="1">
      <p:cViewPr varScale="1">
        <p:scale>
          <a:sx n="147" d="100"/>
          <a:sy n="147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2.xml"/><Relationship Id="rId61" Type="http://schemas.openxmlformats.org/officeDocument/2006/relationships/font" Target="fonts/font1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school-old.stanford.edu/sandbox/groups/designresources/wiki/36873/attachments/74b3d/ModeGuideBOOTCAMP2010L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b3a9555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b3a9555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1376b14b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1376b14b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1376b14b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1376b14b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1376b14b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1376b14b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1376b14b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1376b14b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f70b72c11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f70b72c11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f70b72c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f70b72c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f70b72c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f70b72c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new solutions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https://dschool-old.stanford.edu/sandbox/groups/designresources/wiki/36873/attachments/74b3d/ModeGuideBOOTCAMP2010L.pdf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Empathize: effort to understand the way they do things and why, their physical and emotional needs, how they think about world, and what is meaningful to them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Define:  define the challenge you are taking on, based on what you have learned about your user and about the context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Ideate: Ideation is your chance to combine the understanding you have of the problem space and people you are designing for with your imagination to generate solution concepts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Prototype: anything that a user can interact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f70b72c1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f70b72c1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http://simonpan.com/work/uber/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f70b72c1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f70b72c1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f70b72c1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f70b72c1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3: The driver would arrive in an inconvenient spot (across the road, etc.)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4: Riders wouldn’t set an explicit location- they would rely on the app’s location, and half of the sessions were at least 100 meters inaccurate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Ex: if someone requests a pickup from inside a building, the actual pickup location would differ depending on the Operating System (Android or iOS) the drive has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52B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major reason problematic pickups occurred were because getting an Uber relied heavily on the Rider explicitly setting a precise pickup location to meet. Not doing so, causes the Driver to be sent to the default device location, which half the time is wildly inaccurate.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f70b72c1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f70b72c11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f70b72c1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f70b72c1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Depicting the difference in operating systems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f70b72c1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f70b72c1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f70b72c1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f70b72c1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Destination First method matches the driver’s mentality AND gives the GPS time to warm up, thus allowing for more accurate locations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Live Locations - originally the uber app would lock a rider’s location upon the app launching, but with this feature the rider’s location would continue to update as the GPS updated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f70b72c1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f70b72c11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f70b72c1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f70b72c1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f70b72c1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f70b72c1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f70b72c1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f70b72c1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f70b72c1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f70b72c11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f70b72c11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f70b72c11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f70b72c11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f70b72c11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segue the why into the next slide, explaining how some designs aren’t intuitive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376b14b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376b14b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f70b72c11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f70b72c11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f70b72c11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f70b72c11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f70b72c1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f70b72c1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f70b72c11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f70b72c11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f70b72c11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f70b72c11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f70b72c11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f70b72c11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psychology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f70b72c11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f70b72c11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Skip over this if not enough time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f70b72c1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f70b72c11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f70b72c1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f70b72c1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f70b72c11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f70b72c11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1376b14b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1376b14b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bad ux you cant find things where you think they should be (probably due to poor planning/thinking on design side)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clicks, not easy, not enjoyable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f70b72c11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f70b72c11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f70b72c11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f70b72c11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f70b72c11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f70b72c11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f70b72c11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f70b72c11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f70b72c11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f70b72c11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2b3a9555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2b3a9555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1376b14b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1376b14b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1376b14b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1376b14b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1376b14b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1376b14b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interacted link, scroll to near the bottom where apple has a scrollbar for the app page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1376b14b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1376b14b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1376b14b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1376b14b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Interaction Design can fall under UI or UX because interaction needs designing? If that makes sense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0226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08196" y="-152401"/>
            <a:ext cx="8280000" cy="4772749"/>
            <a:chOff x="431996" y="-1"/>
            <a:chExt cx="8280000" cy="4772749"/>
          </a:xfrm>
        </p:grpSpPr>
        <p:sp>
          <p:nvSpPr>
            <p:cNvPr id="11" name="Google Shape;11;p2"/>
            <p:cNvSpPr txBox="1"/>
            <p:nvPr/>
          </p:nvSpPr>
          <p:spPr>
            <a:xfrm>
              <a:off x="431996" y="494260"/>
              <a:ext cx="8280000" cy="41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 b="1" i="0" u="none" strike="noStrike" cap="none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welcome to</a:t>
              </a:r>
              <a:endParaRPr sz="50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12" name="Google Shape;12;p2"/>
            <p:cNvPicPr preferRelativeResize="0"/>
            <p:nvPr/>
          </p:nvPicPr>
          <p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5624" y="-1"/>
              <a:ext cx="4772749" cy="4772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3;p2"/>
            <p:cNvSpPr/>
            <p:nvPr/>
          </p:nvSpPr>
          <p:spPr>
            <a:xfrm>
              <a:off x="1523994" y="3537091"/>
              <a:ext cx="6096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if it’s your first time</a:t>
              </a:r>
              <a:endParaRPr sz="2800" b="1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 b="1" i="0" u="none" strike="noStrike" cap="none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please check-in</a:t>
              </a:r>
              <a:endParaRPr sz="50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02269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2"/>
          <p:cNvGrpSpPr/>
          <p:nvPr/>
        </p:nvGrpSpPr>
        <p:grpSpPr>
          <a:xfrm>
            <a:off x="508196" y="-152401"/>
            <a:ext cx="8280000" cy="4772749"/>
            <a:chOff x="431996" y="-1"/>
            <a:chExt cx="8280000" cy="4772749"/>
          </a:xfrm>
        </p:grpSpPr>
        <p:sp>
          <p:nvSpPr>
            <p:cNvPr id="51" name="Google Shape;51;p12"/>
            <p:cNvSpPr txBox="1"/>
            <p:nvPr/>
          </p:nvSpPr>
          <p:spPr>
            <a:xfrm>
              <a:off x="431996" y="494260"/>
              <a:ext cx="8280000" cy="41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 b="1" i="0" u="none" strike="noStrike" cap="none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welcome to</a:t>
              </a:r>
              <a:endParaRPr sz="50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52" name="Google Shape;52;p12"/>
            <p:cNvPicPr preferRelativeResize="0"/>
            <p:nvPr/>
          </p:nvPicPr>
          <p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5624" y="-1"/>
              <a:ext cx="4772749" cy="4772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53;p12"/>
            <p:cNvSpPr/>
            <p:nvPr/>
          </p:nvSpPr>
          <p:spPr>
            <a:xfrm>
              <a:off x="1523994" y="3537091"/>
              <a:ext cx="6096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if it’s your first time</a:t>
              </a:r>
              <a:endParaRPr sz="2800" b="1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 b="1" i="0" u="none" strike="noStrike" cap="none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please check-in</a:t>
              </a:r>
              <a:endParaRPr sz="50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5F2D0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311700" y="1618550"/>
            <a:ext cx="8520600" cy="3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22569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91150" y="1637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announcements</a:t>
            </a:r>
            <a:endParaRPr sz="7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57" name="Google Shape;57;p13"/>
          <p:cNvCxnSpPr/>
          <p:nvPr/>
        </p:nvCxnSpPr>
        <p:spPr>
          <a:xfrm rot="10800000" flipH="1">
            <a:off x="431100" y="1334925"/>
            <a:ext cx="8310000" cy="27600"/>
          </a:xfrm>
          <a:prstGeom prst="straightConnector1">
            <a:avLst/>
          </a:prstGeom>
          <a:noFill/>
          <a:ln w="76200" cap="flat" cmpd="sng">
            <a:solidFill>
              <a:srgbClr val="EE6D2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EE6D2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0376" y="-255800"/>
            <a:ext cx="8435725" cy="441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296439" y="3916853"/>
            <a:ext cx="8556000" cy="9873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EE6D2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-152400"/>
            <a:ext cx="860213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EE6D2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content</a:t>
            </a:r>
            <a:endParaRPr sz="11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EE6D2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5" y="185575"/>
            <a:ext cx="8938253" cy="46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EE6D2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228600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8"/>
          <p:cNvSpPr/>
          <p:nvPr/>
        </p:nvSpPr>
        <p:spPr>
          <a:xfrm>
            <a:off x="3247225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6265825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8"/>
          <p:cNvSpPr txBox="1"/>
          <p:nvPr/>
        </p:nvSpPr>
        <p:spPr>
          <a:xfrm>
            <a:off x="1526797" y="256619"/>
            <a:ext cx="7281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tech…</a:t>
            </a:r>
            <a:endParaRPr sz="55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EE6D2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lang="en" sz="5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74" name="Google Shape;74;p19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Visit gatortechuf.com to get</a:t>
            </a:r>
            <a:r>
              <a:rPr lang="en" sz="2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on our slack workspace</a:t>
            </a: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newsletter</a:t>
            </a:r>
            <a:endParaRPr/>
          </a:p>
        </p:txBody>
      </p:sp>
      <p:cxnSp>
        <p:nvCxnSpPr>
          <p:cNvPr id="75" name="Google Shape;75;p19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w="762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6" name="Google Shape;76;p1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9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0" name="Google Shape;80;p19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lang="en" sz="2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sz="2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1" name="Google Shape;81;p19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" name="Google Shape;82;p19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sz="2600" b="1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10226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0"/>
          <p:cNvPicPr preferRelativeResize="0"/>
          <p:nvPr/>
        </p:nvPicPr>
        <p:blipFill rotWithShape="1">
          <a:blip r:embed="rId2" cstate="hq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74"/>
          <a:stretch/>
        </p:blipFill>
        <p:spPr>
          <a:xfrm>
            <a:off x="-271067" y="242486"/>
            <a:ext cx="10141829" cy="444381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/>
          <p:nvPr/>
        </p:nvSpPr>
        <p:spPr>
          <a:xfrm>
            <a:off x="1593073" y="1359188"/>
            <a:ext cx="5990400" cy="2403600"/>
          </a:xfrm>
          <a:prstGeom prst="roundRect">
            <a:avLst>
              <a:gd name="adj" fmla="val 16667"/>
            </a:avLst>
          </a:prstGeom>
          <a:solidFill>
            <a:srgbClr val="102269"/>
          </a:solidFill>
          <a:ln w="12700" cap="flat" cmpd="sng">
            <a:solidFill>
              <a:srgbClr val="1022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5F2D0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/>
        </p:nvSpPr>
        <p:spPr>
          <a:xfrm>
            <a:off x="311700" y="1618550"/>
            <a:ext cx="8520600" cy="3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22569"/>
              </a:solidFill>
            </a:endParaRPr>
          </a:p>
        </p:txBody>
      </p:sp>
      <p:sp>
        <p:nvSpPr>
          <p:cNvPr id="16" name="Google Shape;16;p3"/>
          <p:cNvSpPr txBox="1"/>
          <p:nvPr/>
        </p:nvSpPr>
        <p:spPr>
          <a:xfrm>
            <a:off x="191150" y="1637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announcements</a:t>
            </a:r>
            <a:endParaRPr sz="7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7" name="Google Shape;17;p3"/>
          <p:cNvCxnSpPr/>
          <p:nvPr/>
        </p:nvCxnSpPr>
        <p:spPr>
          <a:xfrm rot="10800000" flipH="1">
            <a:off x="431100" y="1334925"/>
            <a:ext cx="8310000" cy="27600"/>
          </a:xfrm>
          <a:prstGeom prst="straightConnector1">
            <a:avLst/>
          </a:prstGeom>
          <a:noFill/>
          <a:ln w="76200" cap="flat" cmpd="sng">
            <a:solidFill>
              <a:srgbClr val="EE6D2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0226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4"/>
          <p:cNvGrpSpPr/>
          <p:nvPr/>
        </p:nvGrpSpPr>
        <p:grpSpPr>
          <a:xfrm>
            <a:off x="508196" y="-381001"/>
            <a:ext cx="8280000" cy="4772749"/>
            <a:chOff x="431996" y="-1"/>
            <a:chExt cx="8280000" cy="4772749"/>
          </a:xfrm>
        </p:grpSpPr>
        <p:sp>
          <p:nvSpPr>
            <p:cNvPr id="100" name="Google Shape;100;p24"/>
            <p:cNvSpPr txBox="1"/>
            <p:nvPr/>
          </p:nvSpPr>
          <p:spPr>
            <a:xfrm>
              <a:off x="431996" y="494260"/>
              <a:ext cx="8280000" cy="41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 b="1" i="0" u="none" strike="noStrike" cap="none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welcome to</a:t>
              </a:r>
              <a:endParaRPr sz="50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101" name="Google Shape;101;p24"/>
            <p:cNvPicPr preferRelativeResize="0"/>
            <p:nvPr/>
          </p:nvPicPr>
          <p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5624" y="-1"/>
              <a:ext cx="4772749" cy="4772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4"/>
            <p:cNvSpPr/>
            <p:nvPr/>
          </p:nvSpPr>
          <p:spPr>
            <a:xfrm>
              <a:off x="1523994" y="3537091"/>
              <a:ext cx="6096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if it’s your first time </a:t>
              </a:r>
              <a:r>
                <a:rPr lang="en" sz="3600" b="1" i="0" u="none" strike="noStrike" cap="none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please check-in at</a:t>
              </a:r>
              <a:r>
                <a:rPr lang="en" sz="3600" b="1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  <a:r>
                <a:rPr lang="en" sz="3600" b="1" u="sng">
                  <a:solidFill>
                    <a:srgbClr val="EE6D2F"/>
                  </a:solidFill>
                  <a:latin typeface="Quicksand"/>
                  <a:ea typeface="Quicksand"/>
                  <a:cs typeface="Quicksand"/>
                  <a:sym typeface="Quicksand"/>
                </a:rPr>
                <a:t>gatortechuf.com</a:t>
              </a:r>
              <a:endParaRPr sz="3600" b="1" u="sng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5F2D0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/>
        </p:nvSpPr>
        <p:spPr>
          <a:xfrm>
            <a:off x="311700" y="1618550"/>
            <a:ext cx="8520600" cy="3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22569"/>
              </a:solidFill>
            </a:endParaRPr>
          </a:p>
        </p:txBody>
      </p:sp>
      <p:sp>
        <p:nvSpPr>
          <p:cNvPr id="105" name="Google Shape;105;p25"/>
          <p:cNvSpPr txBox="1"/>
          <p:nvPr/>
        </p:nvSpPr>
        <p:spPr>
          <a:xfrm>
            <a:off x="191150" y="1637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announcements</a:t>
            </a:r>
            <a:endParaRPr sz="7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06" name="Google Shape;106;p25"/>
          <p:cNvCxnSpPr/>
          <p:nvPr/>
        </p:nvCxnSpPr>
        <p:spPr>
          <a:xfrm rot="10800000" flipH="1">
            <a:off x="431100" y="1334925"/>
            <a:ext cx="8310000" cy="27600"/>
          </a:xfrm>
          <a:prstGeom prst="straightConnector1">
            <a:avLst/>
          </a:prstGeom>
          <a:noFill/>
          <a:ln w="76200" cap="flat" cmpd="sng">
            <a:solidFill>
              <a:srgbClr val="EE6D2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EE6D2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75" y="-40187"/>
            <a:ext cx="9221700" cy="507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EE6D2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-152400"/>
            <a:ext cx="860213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EE6D2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content</a:t>
            </a:r>
            <a:endParaRPr sz="11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EE6D2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5" y="185575"/>
            <a:ext cx="8938253" cy="46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EE6D2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/>
          <p:nvPr/>
        </p:nvSpPr>
        <p:spPr>
          <a:xfrm>
            <a:off x="228600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0"/>
          <p:cNvSpPr/>
          <p:nvPr/>
        </p:nvSpPr>
        <p:spPr>
          <a:xfrm>
            <a:off x="3247225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0"/>
          <p:cNvSpPr/>
          <p:nvPr/>
        </p:nvSpPr>
        <p:spPr>
          <a:xfrm>
            <a:off x="6265825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0"/>
          <p:cNvSpPr txBox="1"/>
          <p:nvPr/>
        </p:nvSpPr>
        <p:spPr>
          <a:xfrm>
            <a:off x="1526797" y="256619"/>
            <a:ext cx="7281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tech…</a:t>
            </a:r>
            <a:endParaRPr sz="55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EE6D2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lang="en" sz="5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122" name="Google Shape;122;p31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Visit gatortechuf.com to get</a:t>
            </a:r>
            <a:r>
              <a:rPr lang="en" sz="2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on our slack workspace</a:t>
            </a: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newsletter</a:t>
            </a:r>
            <a:endParaRPr/>
          </a:p>
        </p:txBody>
      </p:sp>
      <p:cxnSp>
        <p:nvCxnSpPr>
          <p:cNvPr id="123" name="Google Shape;123;p31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w="762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4" name="Google Shape;124;p3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1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8" name="Google Shape;128;p31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lang="en" sz="2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sz="2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9" name="Google Shape;129;p31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0" name="Google Shape;130;p31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sz="2600" b="1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102269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2"/>
          <p:cNvPicPr preferRelativeResize="0"/>
          <p:nvPr/>
        </p:nvPicPr>
        <p:blipFill rotWithShape="1">
          <a:blip r:embed="rId2" cstate="hq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74"/>
          <a:stretch/>
        </p:blipFill>
        <p:spPr>
          <a:xfrm>
            <a:off x="-271067" y="242486"/>
            <a:ext cx="10141829" cy="444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2"/>
          <p:cNvSpPr/>
          <p:nvPr/>
        </p:nvSpPr>
        <p:spPr>
          <a:xfrm>
            <a:off x="1593073" y="1359188"/>
            <a:ext cx="5990400" cy="2403600"/>
          </a:xfrm>
          <a:prstGeom prst="roundRect">
            <a:avLst>
              <a:gd name="adj" fmla="val 16667"/>
            </a:avLst>
          </a:prstGeom>
          <a:solidFill>
            <a:srgbClr val="102269"/>
          </a:solidFill>
          <a:ln w="12700" cap="flat" cmpd="sng">
            <a:solidFill>
              <a:srgbClr val="1022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EE6D2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775" y="-37649"/>
            <a:ext cx="9144000" cy="50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EE6D2F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-152400"/>
            <a:ext cx="860213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EE6D2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content</a:t>
            </a:r>
            <a:endParaRPr sz="11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EE6D2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5" y="185575"/>
            <a:ext cx="8938253" cy="46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EE6D2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228600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8"/>
          <p:cNvSpPr/>
          <p:nvPr/>
        </p:nvSpPr>
        <p:spPr>
          <a:xfrm>
            <a:off x="3247225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8"/>
          <p:cNvSpPr/>
          <p:nvPr/>
        </p:nvSpPr>
        <p:spPr>
          <a:xfrm>
            <a:off x="6265825" y="1614173"/>
            <a:ext cx="2712900" cy="31920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8"/>
          <p:cNvSpPr txBox="1"/>
          <p:nvPr/>
        </p:nvSpPr>
        <p:spPr>
          <a:xfrm>
            <a:off x="1526797" y="256619"/>
            <a:ext cx="7281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tech…</a:t>
            </a:r>
            <a:endParaRPr sz="55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EE6D2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lang="en" sz="5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33" name="Google Shape;33;p9"/>
          <p:cNvSpPr txBox="1"/>
          <p:nvPr/>
        </p:nvSpPr>
        <p:spPr>
          <a:xfrm>
            <a:off x="220525" y="1413250"/>
            <a:ext cx="4828500" cy="15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Visit gatortechuf.com/calendar to get</a:t>
            </a:r>
            <a:r>
              <a:rPr lang="en" sz="2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on our slack workspace</a:t>
            </a: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newsletter</a:t>
            </a:r>
            <a:endParaRPr/>
          </a:p>
        </p:txBody>
      </p:sp>
      <p:cxnSp>
        <p:nvCxnSpPr>
          <p:cNvPr id="34" name="Google Shape;34;p9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w="762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" name="Google Shape;35;p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" name="Google Shape;39;p9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lang="en" sz="2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sz="2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" name="Google Shape;40;p9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sz="2600" b="1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102269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 rotWithShape="1">
          <a:blip r:embed="rId2" cstate="hq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74"/>
          <a:stretch/>
        </p:blipFill>
        <p:spPr>
          <a:xfrm>
            <a:off x="-271067" y="242486"/>
            <a:ext cx="10141829" cy="444381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1593073" y="1359188"/>
            <a:ext cx="5990400" cy="2403600"/>
          </a:xfrm>
          <a:prstGeom prst="roundRect">
            <a:avLst>
              <a:gd name="adj" fmla="val 16667"/>
            </a:avLst>
          </a:prstGeom>
          <a:solidFill>
            <a:srgbClr val="102269"/>
          </a:solidFill>
          <a:ln w="12700" cap="flat" cmpd="sng">
            <a:solidFill>
              <a:srgbClr val="1022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4C8A"/>
              </a:buClr>
              <a:buSzPts val="1800"/>
              <a:buFont typeface="Quicksand"/>
              <a:buChar char="●"/>
              <a:defRPr sz="1800"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●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●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4C8A"/>
              </a:buClr>
              <a:buSzPts val="1800"/>
              <a:buFont typeface="Quicksand"/>
              <a:buChar char="●"/>
              <a:defRPr sz="1800"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●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●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Quicksand"/>
              <a:buNone/>
              <a:defRPr sz="3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4C8A"/>
              </a:buClr>
              <a:buSzPts val="1800"/>
              <a:buFont typeface="Quicksand"/>
              <a:buChar char="●"/>
              <a:defRPr sz="1800"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●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●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4C8A"/>
              </a:buClr>
              <a:buSzPts val="1400"/>
              <a:buFont typeface="Quicksand"/>
              <a:buChar char="○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94C8A"/>
              </a:buClr>
              <a:buSzPts val="1400"/>
              <a:buFont typeface="Quicksand"/>
              <a:buChar char="■"/>
              <a:defRPr>
                <a:solidFill>
                  <a:srgbClr val="094C8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ideo.org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qups.com/#features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cdn1.itpro.co.uk/sites/itpro/files/styles/article_main_wide_image/public/images/dir_189/it_photo_94960.jpg?itok=CbRzns2w" TargetMode="External"/><Relationship Id="rId5" Type="http://schemas.openxmlformats.org/officeDocument/2006/relationships/hyperlink" Target="https://www.justinmind.com/" TargetMode="External"/><Relationship Id="rId4" Type="http://schemas.openxmlformats.org/officeDocument/2006/relationships/hyperlink" Target="https://marvelapp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akashiwickes.com/#/mang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rtesting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rtbeatsaveslives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v_4nKdnifoCfdh2QnmEma5JgiN4WFC1T_26vtwgxRhU/edit#slide=id.p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hyperlink" Target="https://docs.google.com/presentation/d/1f8LaUpFsrpxOX6j5TtqI2UFBUnYEUudcLFhh1-sEoOA/edit?usp=sharin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outline.com/post/2954/user-interface-designers-are-horrified-by-hawaii-s-missile-alert-system?zd=1&amp;zi=lyzhewi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e.com/ios/app-stor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takashiwickes.com/#/mango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/>
          <p:nvPr/>
        </p:nvSpPr>
        <p:spPr>
          <a:xfrm>
            <a:off x="1690594" y="1391025"/>
            <a:ext cx="57786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user experience</a:t>
            </a:r>
            <a:endParaRPr sz="6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2018 UI trends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3" name="Google Shape;223;p42"/>
          <p:cNvSpPr txBox="1"/>
          <p:nvPr/>
        </p:nvSpPr>
        <p:spPr>
          <a:xfrm>
            <a:off x="473550" y="2363975"/>
            <a:ext cx="26496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3. Quiet/Comfort Colors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4. Children’s book-esque characters/icons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24" name="Google Shape;224;p42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24" y="3610099"/>
            <a:ext cx="2747699" cy="134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274" y="1981825"/>
            <a:ext cx="1226300" cy="21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950" y="1641949"/>
            <a:ext cx="2146975" cy="12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/>
          <p:nvPr/>
        </p:nvSpPr>
        <p:spPr>
          <a:xfrm>
            <a:off x="420625" y="1461975"/>
            <a:ext cx="20292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1. Color Gradient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42"/>
          <p:cNvSpPr txBox="1"/>
          <p:nvPr/>
        </p:nvSpPr>
        <p:spPr>
          <a:xfrm>
            <a:off x="473550" y="1785825"/>
            <a:ext cx="27477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2.</a:t>
            </a: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b="1" u="sng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  <a:hlinkClick r:id="rId6"/>
              </a:rPr>
              <a:t>Seamless Interface</a:t>
            </a: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- all content on a single page</a:t>
            </a:r>
            <a:endParaRPr/>
          </a:p>
        </p:txBody>
      </p:sp>
      <p:sp>
        <p:nvSpPr>
          <p:cNvPr id="229" name="Google Shape;229;p42"/>
          <p:cNvSpPr txBox="1"/>
          <p:nvPr/>
        </p:nvSpPr>
        <p:spPr>
          <a:xfrm>
            <a:off x="473550" y="3185600"/>
            <a:ext cx="1602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5. Animations</a:t>
            </a:r>
            <a:endParaRPr/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4525" y="2986725"/>
            <a:ext cx="2472750" cy="185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prototyping tools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6" name="Google Shape;236;p43"/>
          <p:cNvSpPr txBox="1"/>
          <p:nvPr/>
        </p:nvSpPr>
        <p:spPr>
          <a:xfrm>
            <a:off x="883675" y="1586100"/>
            <a:ext cx="7402800" cy="27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Moqups.com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Marvelapp.com</a:t>
            </a: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5"/>
              </a:rPr>
              <a:t>Justinmind.com</a:t>
            </a: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</a:rPr>
              <a:t>Invisionapp.com</a:t>
            </a: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6"/>
              </a:rPr>
              <a:t>pen and paper</a:t>
            </a: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hlink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37" name="Google Shape;237;p43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475" y="1586100"/>
            <a:ext cx="2028649" cy="333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4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activity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3" name="Google Shape;243;p44"/>
          <p:cNvSpPr txBox="1"/>
          <p:nvPr/>
        </p:nvSpPr>
        <p:spPr>
          <a:xfrm>
            <a:off x="825500" y="1661575"/>
            <a:ext cx="7461000" cy="3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AutoNum type="arabicPeriod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Pick a target demographic 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AutoNum type="arabicPeriod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Using Google slides, redesign an app of your choice to be more suitable for them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AutoNum type="alphaLcPeriod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Ex: redesigning twitter for 3 year olds or 80 year olds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Example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6C30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5"/>
          <p:cNvSpPr/>
          <p:nvPr/>
        </p:nvSpPr>
        <p:spPr>
          <a:xfrm>
            <a:off x="3619500" y="846675"/>
            <a:ext cx="2164800" cy="338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5"/>
          <p:cNvSpPr/>
          <p:nvPr/>
        </p:nvSpPr>
        <p:spPr>
          <a:xfrm>
            <a:off x="3512600" y="383700"/>
            <a:ext cx="2402400" cy="4376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5"/>
          <p:cNvSpPr/>
          <p:nvPr/>
        </p:nvSpPr>
        <p:spPr>
          <a:xfrm>
            <a:off x="735550" y="383700"/>
            <a:ext cx="2402400" cy="4376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5"/>
          <p:cNvSpPr/>
          <p:nvPr/>
        </p:nvSpPr>
        <p:spPr>
          <a:xfrm>
            <a:off x="1751500" y="4311675"/>
            <a:ext cx="370500" cy="327900"/>
          </a:xfrm>
          <a:prstGeom prst="flowChartConnector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038" y="1371975"/>
            <a:ext cx="2005525" cy="10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5"/>
          <p:cNvSpPr/>
          <p:nvPr/>
        </p:nvSpPr>
        <p:spPr>
          <a:xfrm>
            <a:off x="4528550" y="4311675"/>
            <a:ext cx="370500" cy="327900"/>
          </a:xfrm>
          <a:prstGeom prst="flowChartConnector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4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87" y="802825"/>
            <a:ext cx="2112123" cy="338394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5"/>
          <p:cNvSpPr/>
          <p:nvPr/>
        </p:nvSpPr>
        <p:spPr>
          <a:xfrm>
            <a:off x="1174750" y="1854975"/>
            <a:ext cx="1608900" cy="100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Quicksand"/>
                <a:ea typeface="Quicksand"/>
                <a:cs typeface="Quicksand"/>
                <a:sym typeface="Quicksand"/>
              </a:rPr>
              <a:t>Where are we delivering to?</a:t>
            </a:r>
            <a:endParaRPr sz="12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6" name="Google Shape;256;p45"/>
          <p:cNvSpPr/>
          <p:nvPr/>
        </p:nvSpPr>
        <p:spPr>
          <a:xfrm>
            <a:off x="1174750" y="2445075"/>
            <a:ext cx="825600" cy="41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Current Location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7" name="Google Shape;257;p45"/>
          <p:cNvSpPr/>
          <p:nvPr/>
        </p:nvSpPr>
        <p:spPr>
          <a:xfrm>
            <a:off x="2000350" y="2445075"/>
            <a:ext cx="783300" cy="41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Custom Address</a:t>
            </a:r>
            <a:endParaRPr/>
          </a:p>
        </p:txBody>
      </p:sp>
      <p:sp>
        <p:nvSpPr>
          <p:cNvPr id="258" name="Google Shape;258;p45"/>
          <p:cNvSpPr/>
          <p:nvPr/>
        </p:nvSpPr>
        <p:spPr>
          <a:xfrm>
            <a:off x="1672175" y="571500"/>
            <a:ext cx="571500" cy="5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5"/>
          <p:cNvSpPr/>
          <p:nvPr/>
        </p:nvSpPr>
        <p:spPr>
          <a:xfrm>
            <a:off x="4428063" y="624300"/>
            <a:ext cx="571500" cy="5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5"/>
          <p:cNvSpPr txBox="1"/>
          <p:nvPr/>
        </p:nvSpPr>
        <p:spPr>
          <a:xfrm>
            <a:off x="3699150" y="1090075"/>
            <a:ext cx="20055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Quicksand"/>
                <a:ea typeface="Quicksand"/>
                <a:cs typeface="Quicksand"/>
                <a:sym typeface="Quicksand"/>
              </a:rPr>
              <a:t>Suggested for you</a:t>
            </a:r>
            <a:endParaRPr sz="12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1" name="Google Shape;261;p45"/>
          <p:cNvSpPr/>
          <p:nvPr/>
        </p:nvSpPr>
        <p:spPr>
          <a:xfrm>
            <a:off x="875525" y="776000"/>
            <a:ext cx="2164800" cy="345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5"/>
          <p:cNvSpPr txBox="1"/>
          <p:nvPr/>
        </p:nvSpPr>
        <p:spPr>
          <a:xfrm>
            <a:off x="3711075" y="2374725"/>
            <a:ext cx="2005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Golden Corral 	       </a:t>
            </a:r>
            <a:r>
              <a:rPr lang="en" sz="600" b="1">
                <a:latin typeface="Quicksand"/>
                <a:ea typeface="Quicksand"/>
                <a:cs typeface="Quicksand"/>
                <a:sym typeface="Quicksand"/>
              </a:rPr>
              <a:t>Est. Time: 10 mins</a:t>
            </a:r>
            <a:endParaRPr sz="6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3" name="Google Shape;263;p45"/>
          <p:cNvSpPr/>
          <p:nvPr/>
        </p:nvSpPr>
        <p:spPr>
          <a:xfrm>
            <a:off x="3619500" y="3902775"/>
            <a:ext cx="2164800" cy="327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688" y="3945075"/>
            <a:ext cx="244116" cy="2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5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588" y="3944675"/>
            <a:ext cx="244100" cy="2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5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825" y="3944675"/>
            <a:ext cx="244100" cy="2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5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950" y="3902775"/>
            <a:ext cx="327900" cy="3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5"/>
          <p:cNvSpPr txBox="1"/>
          <p:nvPr/>
        </p:nvSpPr>
        <p:spPr>
          <a:xfrm>
            <a:off x="6127750" y="383700"/>
            <a:ext cx="2402400" cy="1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Take out the popular near you and instead put suggested for you (if my nana saw acai bowls, she’d dip)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9" name="Google Shape;269;p45"/>
          <p:cNvSpPr txBox="1"/>
          <p:nvPr/>
        </p:nvSpPr>
        <p:spPr>
          <a:xfrm>
            <a:off x="3630075" y="803650"/>
            <a:ext cx="2164800" cy="2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/>
              <a:t>Delivering → Social 28</a:t>
            </a:r>
            <a:endParaRPr sz="800" b="1"/>
          </a:p>
        </p:txBody>
      </p:sp>
      <p:cxnSp>
        <p:nvCxnSpPr>
          <p:cNvPr id="270" name="Google Shape;270;p45"/>
          <p:cNvCxnSpPr/>
          <p:nvPr/>
        </p:nvCxnSpPr>
        <p:spPr>
          <a:xfrm>
            <a:off x="3627750" y="1037175"/>
            <a:ext cx="2148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1" name="Google Shape;271;p45"/>
          <p:cNvPicPr preferRelativeResize="0"/>
          <p:nvPr/>
        </p:nvPicPr>
        <p:blipFill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850" y="878875"/>
            <a:ext cx="119800" cy="1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5"/>
          <p:cNvSpPr txBox="1"/>
          <p:nvPr/>
        </p:nvSpPr>
        <p:spPr>
          <a:xfrm>
            <a:off x="3699150" y="2700875"/>
            <a:ext cx="20055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Quicksand"/>
                <a:ea typeface="Quicksand"/>
                <a:cs typeface="Quicksand"/>
                <a:sym typeface="Quicksand"/>
              </a:rPr>
              <a:t>  Near you</a:t>
            </a:r>
            <a:endParaRPr sz="1200" b="1"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73" name="Google Shape;273;p45"/>
          <p:cNvCxnSpPr/>
          <p:nvPr/>
        </p:nvCxnSpPr>
        <p:spPr>
          <a:xfrm>
            <a:off x="3627750" y="2650100"/>
            <a:ext cx="2148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45"/>
          <p:cNvCxnSpPr/>
          <p:nvPr/>
        </p:nvCxnSpPr>
        <p:spPr>
          <a:xfrm>
            <a:off x="3627750" y="2728425"/>
            <a:ext cx="2148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5" name="Google Shape;275;p45"/>
          <p:cNvPicPr preferRelativeResize="0"/>
          <p:nvPr/>
        </p:nvPicPr>
        <p:blipFill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150" y="3009462"/>
            <a:ext cx="1300424" cy="82431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5"/>
          <p:cNvSpPr txBox="1"/>
          <p:nvPr/>
        </p:nvSpPr>
        <p:spPr>
          <a:xfrm>
            <a:off x="5072925" y="3009450"/>
            <a:ext cx="7221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latin typeface="Quicksand"/>
                <a:ea typeface="Quicksand"/>
                <a:cs typeface="Quicksand"/>
                <a:sym typeface="Quicksand"/>
              </a:rPr>
              <a:t>Andaz Indian Restaurant (University)</a:t>
            </a:r>
            <a:endParaRPr sz="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latin typeface="Quicksand"/>
                <a:ea typeface="Quicksand"/>
                <a:cs typeface="Quicksand"/>
                <a:sym typeface="Quicksand"/>
              </a:rPr>
              <a:t>$$ - Indian </a:t>
            </a:r>
            <a:endParaRPr sz="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latin typeface="Quicksand"/>
                <a:ea typeface="Quicksand"/>
                <a:cs typeface="Quicksand"/>
                <a:sym typeface="Quicksand"/>
              </a:rPr>
              <a:t>30-35 mins - 4.6 </a:t>
            </a:r>
            <a:endParaRPr sz="6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7" name="Google Shape;277;p45"/>
          <p:cNvSpPr/>
          <p:nvPr/>
        </p:nvSpPr>
        <p:spPr>
          <a:xfrm>
            <a:off x="5312825" y="3693575"/>
            <a:ext cx="74100" cy="52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45"/>
          <p:cNvPicPr preferRelativeResize="0"/>
          <p:nvPr/>
        </p:nvPicPr>
        <p:blipFill>
          <a:blip r:embed="rId11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847" y="1694212"/>
            <a:ext cx="1943314" cy="345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/>
          <p:nvPr/>
        </p:nvSpPr>
        <p:spPr>
          <a:xfrm>
            <a:off x="1690594" y="1391025"/>
            <a:ext cx="57786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design thinking</a:t>
            </a:r>
            <a:endParaRPr sz="6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design thinking</a:t>
            </a:r>
            <a:endParaRPr sz="1100"/>
          </a:p>
        </p:txBody>
      </p:sp>
      <p:sp>
        <p:nvSpPr>
          <p:cNvPr id="289" name="Google Shape;289;p47"/>
          <p:cNvSpPr/>
          <p:nvPr/>
        </p:nvSpPr>
        <p:spPr>
          <a:xfrm>
            <a:off x="2635100" y="1735350"/>
            <a:ext cx="3782100" cy="258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“Thinking about problems in a user-centric way and bringing together skilled teams to approach those user problems” -u/Ezilli, obscure reddit user, 2018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design thinking process</a:t>
            </a:r>
            <a:endParaRPr sz="1100"/>
          </a:p>
        </p:txBody>
      </p:sp>
      <p:sp>
        <p:nvSpPr>
          <p:cNvPr id="295" name="Google Shape;295;p48"/>
          <p:cNvSpPr/>
          <p:nvPr/>
        </p:nvSpPr>
        <p:spPr>
          <a:xfrm>
            <a:off x="988875" y="1556150"/>
            <a:ext cx="1679700" cy="1398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Empathize</a:t>
            </a:r>
            <a:endParaRPr sz="16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Understand your users through research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6" name="Google Shape;296;p48"/>
          <p:cNvSpPr/>
          <p:nvPr/>
        </p:nvSpPr>
        <p:spPr>
          <a:xfrm rot="-1615">
            <a:off x="2853865" y="2024439"/>
            <a:ext cx="638700" cy="391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8"/>
          <p:cNvSpPr/>
          <p:nvPr/>
        </p:nvSpPr>
        <p:spPr>
          <a:xfrm>
            <a:off x="3677875" y="1557925"/>
            <a:ext cx="1611000" cy="146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Define</a:t>
            </a:r>
            <a:endParaRPr sz="16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Combine research to define where problems exist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8" name="Google Shape;298;p48"/>
          <p:cNvSpPr/>
          <p:nvPr/>
        </p:nvSpPr>
        <p:spPr>
          <a:xfrm>
            <a:off x="6278563" y="1521050"/>
            <a:ext cx="1611000" cy="146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Ideate</a:t>
            </a:r>
            <a:endParaRPr sz="16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Create a range of ideas/solutions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9" name="Google Shape;299;p48"/>
          <p:cNvSpPr/>
          <p:nvPr/>
        </p:nvSpPr>
        <p:spPr>
          <a:xfrm>
            <a:off x="6328975" y="3449125"/>
            <a:ext cx="1629300" cy="146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Prototype</a:t>
            </a:r>
            <a:endParaRPr sz="16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Build representations for your ideas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0" name="Google Shape;300;p48"/>
          <p:cNvSpPr/>
          <p:nvPr/>
        </p:nvSpPr>
        <p:spPr>
          <a:xfrm>
            <a:off x="3642400" y="3476600"/>
            <a:ext cx="1679700" cy="146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Test</a:t>
            </a:r>
            <a:endParaRPr sz="16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Solicit feedback for prototype(s)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1" name="Google Shape;301;p48"/>
          <p:cNvSpPr/>
          <p:nvPr/>
        </p:nvSpPr>
        <p:spPr>
          <a:xfrm rot="-10798386">
            <a:off x="5471924" y="3943713"/>
            <a:ext cx="639000" cy="391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8"/>
          <p:cNvSpPr/>
          <p:nvPr/>
        </p:nvSpPr>
        <p:spPr>
          <a:xfrm>
            <a:off x="1042025" y="3449125"/>
            <a:ext cx="1611000" cy="146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Implement</a:t>
            </a:r>
            <a:endParaRPr sz="16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3" name="Google Shape;303;p48"/>
          <p:cNvSpPr/>
          <p:nvPr/>
        </p:nvSpPr>
        <p:spPr>
          <a:xfrm rot="-1615">
            <a:off x="5489565" y="2024439"/>
            <a:ext cx="638700" cy="391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8"/>
          <p:cNvSpPr/>
          <p:nvPr/>
        </p:nvSpPr>
        <p:spPr>
          <a:xfrm rot="10796771">
            <a:off x="2853881" y="3946265"/>
            <a:ext cx="638700" cy="391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8"/>
          <p:cNvSpPr/>
          <p:nvPr/>
        </p:nvSpPr>
        <p:spPr>
          <a:xfrm>
            <a:off x="8185650" y="2416400"/>
            <a:ext cx="714300" cy="1435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8"/>
          <p:cNvSpPr/>
          <p:nvPr/>
        </p:nvSpPr>
        <p:spPr>
          <a:xfrm rot="-6966465">
            <a:off x="502747" y="3713903"/>
            <a:ext cx="638776" cy="1767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8"/>
          <p:cNvSpPr txBox="1"/>
          <p:nvPr/>
        </p:nvSpPr>
        <p:spPr>
          <a:xfrm>
            <a:off x="123200" y="2888300"/>
            <a:ext cx="10950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step 7: profit</a:t>
            </a:r>
            <a:endParaRPr i="1"/>
          </a:p>
        </p:txBody>
      </p:sp>
      <p:pic>
        <p:nvPicPr>
          <p:cNvPr id="308" name="Google Shape;308;p4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75" y="3075050"/>
            <a:ext cx="253774" cy="2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case example</a:t>
            </a:r>
            <a:endParaRPr sz="1100"/>
          </a:p>
        </p:txBody>
      </p:sp>
      <p:sp>
        <p:nvSpPr>
          <p:cNvPr id="314" name="Google Shape;314;p49"/>
          <p:cNvSpPr/>
          <p:nvPr/>
        </p:nvSpPr>
        <p:spPr>
          <a:xfrm>
            <a:off x="1284150" y="1196675"/>
            <a:ext cx="6400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“redesigning the uber pickup experience”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5" name="Google Shape;315;p49"/>
          <p:cNvSpPr txBox="1"/>
          <p:nvPr/>
        </p:nvSpPr>
        <p:spPr>
          <a:xfrm>
            <a:off x="899600" y="2176900"/>
            <a:ext cx="32208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Background on Uber: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Quicksand"/>
              <a:buChar char="●"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Designed in 2012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Quicksand"/>
              <a:buChar char="●"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Struggled to scale alongside hyper-growth of the company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Quicksand"/>
              <a:buChar char="○"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Fundamental usability was challenged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6" name="Google Shape;316;p49"/>
          <p:cNvSpPr txBox="1"/>
          <p:nvPr/>
        </p:nvSpPr>
        <p:spPr>
          <a:xfrm>
            <a:off x="4904450" y="2176900"/>
            <a:ext cx="32208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Main Goals of Redesign: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Quicksand"/>
              <a:buAutoNum type="arabicPeriod"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Make usage faster and easier for everyone, everywhere (was not global yet)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Quicksand"/>
              <a:buAutoNum type="arabicPeriod"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Give riders more control over their time and money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17" name="Google Shape;317;p49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31" y="3217351"/>
            <a:ext cx="957726" cy="16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0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3" name="Google Shape;323;p50"/>
          <p:cNvSpPr/>
          <p:nvPr/>
        </p:nvSpPr>
        <p:spPr>
          <a:xfrm>
            <a:off x="1284150" y="1196675"/>
            <a:ext cx="6400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Empathize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understand your users through research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4" name="Google Shape;324;p50"/>
          <p:cNvSpPr txBox="1"/>
          <p:nvPr/>
        </p:nvSpPr>
        <p:spPr>
          <a:xfrm>
            <a:off x="794850" y="2072450"/>
            <a:ext cx="73788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Tested existing Uber app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Quicksand"/>
              <a:buChar char="●"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Used 8 participants in San Francisco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Quicksand"/>
              <a:buChar char="●"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Found that the expectations of riders (</a:t>
            </a: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entitled millennials smh</a:t>
            </a: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) were high- they wanted to use the app with minimal effort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25" name="Google Shape;325;p50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663" y="3332425"/>
            <a:ext cx="3069173" cy="157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1" name="Google Shape;331;p51"/>
          <p:cNvSpPr/>
          <p:nvPr/>
        </p:nvSpPr>
        <p:spPr>
          <a:xfrm>
            <a:off x="1284150" y="1196675"/>
            <a:ext cx="6400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Define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combine research to define where problems exist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2" name="Google Shape;332;p51"/>
          <p:cNvSpPr txBox="1"/>
          <p:nvPr/>
        </p:nvSpPr>
        <p:spPr>
          <a:xfrm>
            <a:off x="794850" y="2072450"/>
            <a:ext cx="73788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Tested existing Uber app with 8 participants to find problems: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33" name="Google Shape;333;p5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25" y="2538738"/>
            <a:ext cx="2010226" cy="13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1"/>
          <p:cNvSpPr txBox="1"/>
          <p:nvPr/>
        </p:nvSpPr>
        <p:spPr>
          <a:xfrm>
            <a:off x="469075" y="3927600"/>
            <a:ext cx="17517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Problem 1: Frequent Contact to Confirm or Coordinate Location</a:t>
            </a:r>
            <a:endParaRPr sz="12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35" name="Google Shape;335;p5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800" y="2538738"/>
            <a:ext cx="2010226" cy="134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1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775" y="2538750"/>
            <a:ext cx="2010226" cy="134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1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750" y="2538750"/>
            <a:ext cx="2010226" cy="1340918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1"/>
          <p:cNvSpPr txBox="1"/>
          <p:nvPr/>
        </p:nvSpPr>
        <p:spPr>
          <a:xfrm>
            <a:off x="2656050" y="3927600"/>
            <a:ext cx="17517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Problem 2: Suboptimal Routes Given to Driver</a:t>
            </a:r>
            <a:endParaRPr sz="12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9" name="Google Shape;339;p51"/>
          <p:cNvSpPr txBox="1"/>
          <p:nvPr/>
        </p:nvSpPr>
        <p:spPr>
          <a:xfrm>
            <a:off x="4843025" y="3927600"/>
            <a:ext cx="17517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Problem 3: Unexpected Arrival Location</a:t>
            </a:r>
            <a:endParaRPr sz="12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0" name="Google Shape;340;p51"/>
          <p:cNvSpPr txBox="1"/>
          <p:nvPr/>
        </p:nvSpPr>
        <p:spPr>
          <a:xfrm>
            <a:off x="7030000" y="3927600"/>
            <a:ext cx="17517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Problem 4: No Pickup Location Specified</a:t>
            </a:r>
            <a:endParaRPr sz="12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/>
          <p:nvPr/>
        </p:nvSpPr>
        <p:spPr>
          <a:xfrm>
            <a:off x="1690594" y="1391025"/>
            <a:ext cx="57786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the basics</a:t>
            </a:r>
            <a:endParaRPr sz="6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6" name="Google Shape;346;p52"/>
          <p:cNvSpPr/>
          <p:nvPr/>
        </p:nvSpPr>
        <p:spPr>
          <a:xfrm>
            <a:off x="1284150" y="1196675"/>
            <a:ext cx="6400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Define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combine research to define where problems exist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650" y="2330525"/>
            <a:ext cx="2583201" cy="229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3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3" name="Google Shape;353;p53"/>
          <p:cNvSpPr txBox="1"/>
          <p:nvPr/>
        </p:nvSpPr>
        <p:spPr>
          <a:xfrm>
            <a:off x="998400" y="1949250"/>
            <a:ext cx="70998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question boiled down to “How might we help Riders and Drivers form a better pickup plan?”:</a:t>
            </a:r>
            <a:endParaRPr sz="2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 b="1" i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How do you design for everyone, everywhere?</a:t>
            </a:r>
            <a:endParaRPr sz="2000" b="1" i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 b="1" i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contexts need to be considered?</a:t>
            </a:r>
            <a:endParaRPr sz="2000" b="1" i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 b="1" i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What’s the perfect pickup?</a:t>
            </a:r>
            <a:endParaRPr sz="2000" b="1" i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9" name="Google Shape;359;p54"/>
          <p:cNvSpPr/>
          <p:nvPr/>
        </p:nvSpPr>
        <p:spPr>
          <a:xfrm>
            <a:off x="1284150" y="1196675"/>
            <a:ext cx="6400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Ideate</a:t>
            </a:r>
            <a:endParaRPr sz="24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create a range of ideas/solution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0" name="Google Shape;360;p54"/>
          <p:cNvSpPr txBox="1"/>
          <p:nvPr/>
        </p:nvSpPr>
        <p:spPr>
          <a:xfrm>
            <a:off x="1091850" y="2188625"/>
            <a:ext cx="7066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“Rendezvous”</a:t>
            </a: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pickup plan designed on behalf of riders and drivers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1" name="Google Shape;361;p54"/>
          <p:cNvSpPr txBox="1"/>
          <p:nvPr/>
        </p:nvSpPr>
        <p:spPr>
          <a:xfrm>
            <a:off x="1371900" y="2719025"/>
            <a:ext cx="64002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Two key features:</a:t>
            </a:r>
            <a:endParaRPr sz="1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lang="en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Destination First</a:t>
            </a: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ask “Where to?” upon launch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lang="en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Live Locations</a:t>
            </a: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do they need to default to one location?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implemented these via “adaptation,” or programming a system flexible enough to know when to do the work for a user, and when to ask for help - did this based on a confidence score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62" name="Google Shape;362;p54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265379">
            <a:off x="731109" y="2171268"/>
            <a:ext cx="779156" cy="80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8" name="Google Shape;368;p55"/>
          <p:cNvSpPr/>
          <p:nvPr/>
        </p:nvSpPr>
        <p:spPr>
          <a:xfrm>
            <a:off x="640800" y="1196675"/>
            <a:ext cx="3931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Prototype</a:t>
            </a:r>
            <a:endParaRPr sz="24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build representations for your ideas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69" name="Google Shape;369;p5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00" y="2158750"/>
            <a:ext cx="3780598" cy="160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5"/>
          <p:cNvSpPr txBox="1"/>
          <p:nvPr/>
        </p:nvSpPr>
        <p:spPr>
          <a:xfrm>
            <a:off x="408075" y="3826775"/>
            <a:ext cx="42324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Destination First</a:t>
            </a: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ask “Where to?” upon launch</a:t>
            </a:r>
            <a:endParaRPr/>
          </a:p>
        </p:txBody>
      </p:sp>
      <p:sp>
        <p:nvSpPr>
          <p:cNvPr id="371" name="Google Shape;371;p55"/>
          <p:cNvSpPr/>
          <p:nvPr/>
        </p:nvSpPr>
        <p:spPr>
          <a:xfrm>
            <a:off x="4572000" y="1196675"/>
            <a:ext cx="3931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Test</a:t>
            </a:r>
            <a:endParaRPr sz="24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solicit feedback for these prototypes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372" name="Google Shape;372;p55"/>
          <p:cNvCxnSpPr/>
          <p:nvPr/>
        </p:nvCxnSpPr>
        <p:spPr>
          <a:xfrm>
            <a:off x="4585700" y="2012225"/>
            <a:ext cx="0" cy="279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3" name="Google Shape;373;p55"/>
          <p:cNvSpPr txBox="1"/>
          <p:nvPr/>
        </p:nvSpPr>
        <p:spPr>
          <a:xfrm>
            <a:off x="4728300" y="2571750"/>
            <a:ext cx="36186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tested this in Bangalore, Delhi, Ahmedabad, Guangzhou and Shanghai 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6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79" name="Google Shape;379;p56"/>
          <p:cNvSpPr/>
          <p:nvPr/>
        </p:nvSpPr>
        <p:spPr>
          <a:xfrm>
            <a:off x="640800" y="1196675"/>
            <a:ext cx="3931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Prototype</a:t>
            </a:r>
            <a:endParaRPr sz="24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build representations for your ideas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80" name="Google Shape;380;p56"/>
          <p:cNvSpPr/>
          <p:nvPr/>
        </p:nvSpPr>
        <p:spPr>
          <a:xfrm>
            <a:off x="4572000" y="1196675"/>
            <a:ext cx="3931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Test</a:t>
            </a:r>
            <a:endParaRPr sz="24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solicit feedback for these prototypes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381" name="Google Shape;381;p56"/>
          <p:cNvCxnSpPr/>
          <p:nvPr/>
        </p:nvCxnSpPr>
        <p:spPr>
          <a:xfrm>
            <a:off x="4585700" y="2012225"/>
            <a:ext cx="0" cy="279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56"/>
          <p:cNvSpPr txBox="1"/>
          <p:nvPr/>
        </p:nvSpPr>
        <p:spPr>
          <a:xfrm>
            <a:off x="4728300" y="2571750"/>
            <a:ext cx="36186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tested this in Bangalore, Delhi, Ahmedabad, Guangzhou and Shanghai 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83" name="Google Shape;383;p56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1" y="2076575"/>
            <a:ext cx="3787027" cy="201317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6"/>
          <p:cNvSpPr txBox="1"/>
          <p:nvPr/>
        </p:nvSpPr>
        <p:spPr>
          <a:xfrm>
            <a:off x="656150" y="4071275"/>
            <a:ext cx="3786900" cy="10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Live Locations</a:t>
            </a: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do they need to default to one location?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7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uber redesign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0" name="Google Shape;390;p57"/>
          <p:cNvSpPr/>
          <p:nvPr/>
        </p:nvSpPr>
        <p:spPr>
          <a:xfrm>
            <a:off x="1284150" y="1196675"/>
            <a:ext cx="64002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1" name="Google Shape;391;p57"/>
          <p:cNvSpPr txBox="1"/>
          <p:nvPr/>
        </p:nvSpPr>
        <p:spPr>
          <a:xfrm>
            <a:off x="1773900" y="1303275"/>
            <a:ext cx="54207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Implement</a:t>
            </a:r>
            <a:endParaRPr/>
          </a:p>
        </p:txBody>
      </p:sp>
      <p:sp>
        <p:nvSpPr>
          <p:cNvPr id="392" name="Google Shape;392;p57"/>
          <p:cNvSpPr txBox="1"/>
          <p:nvPr/>
        </p:nvSpPr>
        <p:spPr>
          <a:xfrm>
            <a:off x="1425650" y="1543750"/>
            <a:ext cx="6201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error distance between requested pickup location and actual pickup location decreased by 34%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Driver wait-time decreased by 20%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High-precision pickup rates increased by 17%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Multi-contact rate decreased by 3%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activity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8" name="Google Shape;398;p58"/>
          <p:cNvSpPr txBox="1"/>
          <p:nvPr/>
        </p:nvSpPr>
        <p:spPr>
          <a:xfrm>
            <a:off x="862650" y="1640425"/>
            <a:ext cx="74187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Redesign the Grill Fresh logo either on your computer or on paper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99" name="Google Shape;39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8567" y="2173725"/>
            <a:ext cx="2655167" cy="254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9"/>
          <p:cNvSpPr txBox="1"/>
          <p:nvPr/>
        </p:nvSpPr>
        <p:spPr>
          <a:xfrm>
            <a:off x="1762050" y="1460550"/>
            <a:ext cx="5619900" cy="2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research</a:t>
            </a:r>
            <a:endParaRPr sz="3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050" y="1562713"/>
            <a:ext cx="2725900" cy="27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0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topics within UX</a:t>
            </a:r>
            <a:endParaRPr sz="1100"/>
          </a:p>
        </p:txBody>
      </p:sp>
      <p:sp>
        <p:nvSpPr>
          <p:cNvPr id="411" name="Google Shape;411;p60"/>
          <p:cNvSpPr txBox="1"/>
          <p:nvPr/>
        </p:nvSpPr>
        <p:spPr>
          <a:xfrm rot="497">
            <a:off x="3535050" y="4375100"/>
            <a:ext cx="20739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chemeClr val="lt1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UX Research</a:t>
            </a:r>
            <a:endParaRPr sz="2400" b="1" i="1">
              <a:solidFill>
                <a:srgbClr val="FFFFFF"/>
              </a:solidFill>
              <a:highlight>
                <a:srgbClr val="000000"/>
              </a:highlight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2" name="Google Shape;412;p60"/>
          <p:cNvSpPr txBox="1"/>
          <p:nvPr/>
        </p:nvSpPr>
        <p:spPr>
          <a:xfrm rot="-811">
            <a:off x="4782451" y="3251922"/>
            <a:ext cx="25446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Interaction Design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3" name="Google Shape;413;p60"/>
          <p:cNvSpPr txBox="1"/>
          <p:nvPr/>
        </p:nvSpPr>
        <p:spPr>
          <a:xfrm>
            <a:off x="5119988" y="3712247"/>
            <a:ext cx="26769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Usability Testing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4" name="Google Shape;414;p60"/>
          <p:cNvSpPr txBox="1"/>
          <p:nvPr/>
        </p:nvSpPr>
        <p:spPr>
          <a:xfrm rot="882">
            <a:off x="2121975" y="3735525"/>
            <a:ext cx="23373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Design Thinking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5" name="Google Shape;415;p60"/>
          <p:cNvSpPr txBox="1"/>
          <p:nvPr/>
        </p:nvSpPr>
        <p:spPr>
          <a:xfrm rot="-1122">
            <a:off x="2535651" y="3211136"/>
            <a:ext cx="18390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Visual Design 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1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research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421" name="Google Shape;421;p61"/>
          <p:cNvCxnSpPr/>
          <p:nvPr/>
        </p:nvCxnSpPr>
        <p:spPr>
          <a:xfrm>
            <a:off x="4396075" y="1840400"/>
            <a:ext cx="8100" cy="294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2" name="Google Shape;422;p61"/>
          <p:cNvSpPr txBox="1"/>
          <p:nvPr/>
        </p:nvSpPr>
        <p:spPr>
          <a:xfrm>
            <a:off x="1470575" y="2058775"/>
            <a:ext cx="2454000" cy="23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 cases:</a:t>
            </a:r>
            <a:endParaRPr b="1" u="sng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design new products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redesign existing products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		</a:t>
            </a:r>
            <a:r>
              <a:rPr lang="en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why?</a:t>
            </a:r>
            <a:endParaRPr b="1" u="sng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chemeClr val="accent6"/>
                </a:highlight>
                <a:latin typeface="Quicksand"/>
                <a:ea typeface="Quicksand"/>
                <a:cs typeface="Quicksand"/>
                <a:sym typeface="Quicksand"/>
              </a:rPr>
              <a:t>ux research helps us understand how people go about performing tasks</a:t>
            </a:r>
            <a:endParaRPr b="1">
              <a:solidFill>
                <a:srgbClr val="FFFFFF"/>
              </a:solidFill>
              <a:highlight>
                <a:schemeClr val="accent6"/>
              </a:highlight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23" name="Google Shape;42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325" y="1952675"/>
            <a:ext cx="2811375" cy="11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1"/>
          <p:cNvSpPr/>
          <p:nvPr/>
        </p:nvSpPr>
        <p:spPr>
          <a:xfrm>
            <a:off x="5191700" y="2058775"/>
            <a:ext cx="916200" cy="924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25" name="Google Shape;425;p61"/>
          <p:cNvSpPr/>
          <p:nvPr/>
        </p:nvSpPr>
        <p:spPr>
          <a:xfrm>
            <a:off x="5657141" y="3235638"/>
            <a:ext cx="2137750" cy="650975"/>
          </a:xfrm>
          <a:prstGeom prst="flowChartProcess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research is part of the design thinking process: empathizing with the user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6" name="Google Shape;426;p61"/>
          <p:cNvSpPr/>
          <p:nvPr/>
        </p:nvSpPr>
        <p:spPr>
          <a:xfrm>
            <a:off x="1086500" y="1172750"/>
            <a:ext cx="6879300" cy="426600"/>
          </a:xfrm>
          <a:prstGeom prst="roundRect">
            <a:avLst>
              <a:gd name="adj" fmla="val 16667"/>
            </a:avLst>
          </a:prstGeom>
          <a:solidFill>
            <a:srgbClr val="094C8A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systematic investigation of users and their requirements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27" name="Google Shape;42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5550" y="4139168"/>
            <a:ext cx="2440925" cy="75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5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vs. UI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9" name="Google Shape;149;p35"/>
          <p:cNvSpPr/>
          <p:nvPr/>
        </p:nvSpPr>
        <p:spPr>
          <a:xfrm>
            <a:off x="756850" y="1540050"/>
            <a:ext cx="3222000" cy="33654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0" name="Google Shape;150;p35"/>
          <p:cNvSpPr/>
          <p:nvPr/>
        </p:nvSpPr>
        <p:spPr>
          <a:xfrm>
            <a:off x="4963400" y="1540050"/>
            <a:ext cx="3323100" cy="33654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1" name="Google Shape;151;p35"/>
          <p:cNvSpPr txBox="1"/>
          <p:nvPr/>
        </p:nvSpPr>
        <p:spPr>
          <a:xfrm>
            <a:off x="730150" y="2267538"/>
            <a:ext cx="32754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“Interaction Design”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Enhancing user satisfaction through better usability of a product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2" name="Google Shape;152;p35"/>
          <p:cNvSpPr txBox="1"/>
          <p:nvPr/>
        </p:nvSpPr>
        <p:spPr>
          <a:xfrm>
            <a:off x="4952250" y="2200338"/>
            <a:ext cx="3323100" cy="1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“Visual Design”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visual elements of a product or experience that a user interacts with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53" name="Google Shape;1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049" y="3559701"/>
            <a:ext cx="1937590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425" y="3505938"/>
            <a:ext cx="733854" cy="130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325" y="3509225"/>
            <a:ext cx="733850" cy="129903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5"/>
          <p:cNvSpPr/>
          <p:nvPr/>
        </p:nvSpPr>
        <p:spPr>
          <a:xfrm>
            <a:off x="703450" y="1540050"/>
            <a:ext cx="33783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User Experience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7" name="Google Shape;157;p35"/>
          <p:cNvSpPr/>
          <p:nvPr/>
        </p:nvSpPr>
        <p:spPr>
          <a:xfrm>
            <a:off x="4885800" y="1540050"/>
            <a:ext cx="3456000" cy="7275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User Interface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62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338" y="2081050"/>
            <a:ext cx="1373326" cy="244152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62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research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4" name="Google Shape;434;p62"/>
          <p:cNvSpPr/>
          <p:nvPr/>
        </p:nvSpPr>
        <p:spPr>
          <a:xfrm>
            <a:off x="1086500" y="1172750"/>
            <a:ext cx="6879300" cy="426600"/>
          </a:xfrm>
          <a:prstGeom prst="roundRect">
            <a:avLst>
              <a:gd name="adj" fmla="val 16667"/>
            </a:avLst>
          </a:prstGeom>
          <a:solidFill>
            <a:srgbClr val="094C8A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systematic investigation of users and their requirements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5" name="Google Shape;435;p62"/>
          <p:cNvSpPr/>
          <p:nvPr/>
        </p:nvSpPr>
        <p:spPr>
          <a:xfrm>
            <a:off x="3811050" y="1740775"/>
            <a:ext cx="1526100" cy="307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2"/>
          <p:cNvSpPr/>
          <p:nvPr/>
        </p:nvSpPr>
        <p:spPr>
          <a:xfrm>
            <a:off x="4475250" y="4570425"/>
            <a:ext cx="193500" cy="186300"/>
          </a:xfrm>
          <a:prstGeom prst="flowChartConnector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2"/>
          <p:cNvSpPr/>
          <p:nvPr/>
        </p:nvSpPr>
        <p:spPr>
          <a:xfrm>
            <a:off x="4402675" y="1873250"/>
            <a:ext cx="349200" cy="42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2"/>
          <p:cNvSpPr/>
          <p:nvPr/>
        </p:nvSpPr>
        <p:spPr>
          <a:xfrm>
            <a:off x="3885350" y="2081050"/>
            <a:ext cx="1373400" cy="2441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3"/>
          <p:cNvSpPr/>
          <p:nvPr/>
        </p:nvSpPr>
        <p:spPr>
          <a:xfrm>
            <a:off x="2615713" y="3139475"/>
            <a:ext cx="3961500" cy="114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3"/>
          <p:cNvSpPr/>
          <p:nvPr/>
        </p:nvSpPr>
        <p:spPr>
          <a:xfrm>
            <a:off x="4548463" y="2889950"/>
            <a:ext cx="96000" cy="6933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3"/>
          <p:cNvSpPr/>
          <p:nvPr/>
        </p:nvSpPr>
        <p:spPr>
          <a:xfrm>
            <a:off x="669775" y="3109000"/>
            <a:ext cx="1690500" cy="890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u="sng">
                <a:latin typeface="Quicksand"/>
                <a:ea typeface="Quicksand"/>
                <a:cs typeface="Quicksand"/>
                <a:sym typeface="Quicksand"/>
              </a:rPr>
              <a:t>-provides</a:t>
            </a: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 in-depth, contextual understanding of trends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-ex: usability tests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6" name="Google Shape;446;p63"/>
          <p:cNvSpPr/>
          <p:nvPr/>
        </p:nvSpPr>
        <p:spPr>
          <a:xfrm>
            <a:off x="626750" y="2664875"/>
            <a:ext cx="1776600" cy="623100"/>
          </a:xfrm>
          <a:prstGeom prst="roundRect">
            <a:avLst>
              <a:gd name="adj" fmla="val 16667"/>
            </a:avLst>
          </a:prstGeom>
          <a:solidFill>
            <a:srgbClr val="10226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Qualitative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7" name="Google Shape;447;p63"/>
          <p:cNvSpPr/>
          <p:nvPr/>
        </p:nvSpPr>
        <p:spPr>
          <a:xfrm>
            <a:off x="6789575" y="3134100"/>
            <a:ext cx="1690500" cy="740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u="sng">
                <a:latin typeface="Quicksand"/>
                <a:ea typeface="Quicksand"/>
                <a:cs typeface="Quicksand"/>
                <a:sym typeface="Quicksand"/>
              </a:rPr>
              <a:t>-provides</a:t>
            </a: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 trends + conclusions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-ex: survey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8" name="Google Shape;448;p63"/>
          <p:cNvSpPr/>
          <p:nvPr/>
        </p:nvSpPr>
        <p:spPr>
          <a:xfrm>
            <a:off x="6734850" y="2664875"/>
            <a:ext cx="1776600" cy="623100"/>
          </a:xfrm>
          <a:prstGeom prst="roundRect">
            <a:avLst>
              <a:gd name="adj" fmla="val 16667"/>
            </a:avLst>
          </a:prstGeom>
          <a:solidFill>
            <a:srgbClr val="10226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Quantitative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9" name="Google Shape;449;p63"/>
          <p:cNvSpPr/>
          <p:nvPr/>
        </p:nvSpPr>
        <p:spPr>
          <a:xfrm>
            <a:off x="3720325" y="1976675"/>
            <a:ext cx="1690500" cy="81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u="sng">
                <a:latin typeface="Quicksand"/>
                <a:ea typeface="Quicksand"/>
                <a:cs typeface="Quicksand"/>
                <a:sym typeface="Quicksand"/>
              </a:rPr>
              <a:t>-provides</a:t>
            </a: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 information on what the user does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-tells </a:t>
            </a:r>
            <a:r>
              <a:rPr lang="en" sz="800" b="1" i="1">
                <a:latin typeface="Quicksand"/>
                <a:ea typeface="Quicksand"/>
                <a:cs typeface="Quicksand"/>
                <a:sym typeface="Quicksand"/>
              </a:rPr>
              <a:t>what </a:t>
            </a: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is happening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ex: eye tracking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0" name="Google Shape;450;p63"/>
          <p:cNvSpPr/>
          <p:nvPr/>
        </p:nvSpPr>
        <p:spPr>
          <a:xfrm>
            <a:off x="3686650" y="1496075"/>
            <a:ext cx="1776600" cy="623100"/>
          </a:xfrm>
          <a:prstGeom prst="roundRect">
            <a:avLst>
              <a:gd name="adj" fmla="val 16667"/>
            </a:avLst>
          </a:prstGeom>
          <a:solidFill>
            <a:srgbClr val="10226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Behavioral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1" name="Google Shape;451;p63"/>
          <p:cNvSpPr/>
          <p:nvPr/>
        </p:nvSpPr>
        <p:spPr>
          <a:xfrm>
            <a:off x="3720325" y="4195575"/>
            <a:ext cx="1690500" cy="890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u="sng">
                <a:latin typeface="Quicksand"/>
                <a:ea typeface="Quicksand"/>
                <a:cs typeface="Quicksand"/>
                <a:sym typeface="Quicksand"/>
              </a:rPr>
              <a:t>-provides</a:t>
            </a: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 insight into a user’s attitude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-tells </a:t>
            </a:r>
            <a:r>
              <a:rPr lang="en" sz="800" b="1" i="1">
                <a:latin typeface="Quicksand"/>
                <a:ea typeface="Quicksand"/>
                <a:cs typeface="Quicksand"/>
                <a:sym typeface="Quicksand"/>
              </a:rPr>
              <a:t>why </a:t>
            </a: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a behavior is happening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Quicksand"/>
                <a:ea typeface="Quicksand"/>
                <a:cs typeface="Quicksand"/>
                <a:sym typeface="Quicksand"/>
              </a:rPr>
              <a:t>ex: focus groups/interviews</a:t>
            </a:r>
            <a:endParaRPr sz="8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2" name="Google Shape;452;p63"/>
          <p:cNvSpPr/>
          <p:nvPr/>
        </p:nvSpPr>
        <p:spPr>
          <a:xfrm>
            <a:off x="3686625" y="3679925"/>
            <a:ext cx="1776600" cy="623100"/>
          </a:xfrm>
          <a:prstGeom prst="roundRect">
            <a:avLst>
              <a:gd name="adj" fmla="val 16667"/>
            </a:avLst>
          </a:prstGeom>
          <a:solidFill>
            <a:srgbClr val="10226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Attitudinal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3" name="Google Shape;453;p63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research spectrum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4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research methods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9" name="Google Shape;459;p64"/>
          <p:cNvSpPr/>
          <p:nvPr/>
        </p:nvSpPr>
        <p:spPr>
          <a:xfrm>
            <a:off x="1086500" y="1172750"/>
            <a:ext cx="6879300" cy="426600"/>
          </a:xfrm>
          <a:prstGeom prst="roundRect">
            <a:avLst>
              <a:gd name="adj" fmla="val 16667"/>
            </a:avLst>
          </a:prstGeom>
          <a:solidFill>
            <a:srgbClr val="094C8A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systematic investigation of users and their requirements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0" name="Google Shape;460;p64"/>
          <p:cNvSpPr txBox="1"/>
          <p:nvPr/>
        </p:nvSpPr>
        <p:spPr>
          <a:xfrm>
            <a:off x="852475" y="1919850"/>
            <a:ext cx="3719400" cy="30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●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user testing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user complete activities using a design or interface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UserTesting.com</a:t>
            </a: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$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■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screen-recording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●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competitor studies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have participant interact with your product and the competitor’s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●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card sorting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users sort cards into categories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helps designer make site more intuitive 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ex: sorting categories for a clothing app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1" name="Google Shape;461;p64"/>
          <p:cNvSpPr txBox="1"/>
          <p:nvPr/>
        </p:nvSpPr>
        <p:spPr>
          <a:xfrm>
            <a:off x="4571875" y="1919850"/>
            <a:ext cx="3719400" cy="30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●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focus groups or 1:1 user interviews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moderator asks a group of people or  about behaviors, preferences, etc.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allows for brainstorming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●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surveys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measures user engagement, perception, and market needs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●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eyetracking 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Quicksand"/>
              <a:buChar char="○"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measures movement and dilation of a person’s pupils as they look at screen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62" name="Google Shape;462;p64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200" y="4034075"/>
            <a:ext cx="1419926" cy="9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850" y="4008174"/>
            <a:ext cx="1644750" cy="9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"/>
                                        <p:tgtEl>
                                          <p:spTgt spid="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"/>
                                        <p:tgtEl>
                                          <p:spTgt spid="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"/>
                                        <p:tgtEl>
                                          <p:spTgt spid="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"/>
                                        <p:tgtEl>
                                          <p:spTgt spid="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"/>
                                        <p:tgtEl>
                                          <p:spTgt spid="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5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research methods cont’d</a:t>
            </a:r>
            <a:endParaRPr sz="3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9" name="Google Shape;469;p65"/>
          <p:cNvSpPr/>
          <p:nvPr/>
        </p:nvSpPr>
        <p:spPr>
          <a:xfrm>
            <a:off x="1086500" y="1172750"/>
            <a:ext cx="6879300" cy="426600"/>
          </a:xfrm>
          <a:prstGeom prst="roundRect">
            <a:avLst>
              <a:gd name="adj" fmla="val 16667"/>
            </a:avLst>
          </a:prstGeom>
          <a:solidFill>
            <a:srgbClr val="094C8A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systematic investigation of users and their requirements</a:t>
            </a: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0" name="Google Shape;470;p65"/>
          <p:cNvSpPr txBox="1"/>
          <p:nvPr/>
        </p:nvSpPr>
        <p:spPr>
          <a:xfrm>
            <a:off x="846675" y="1756825"/>
            <a:ext cx="3312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user personas</a:t>
            </a:r>
            <a:endParaRPr sz="1600" b="1" u="sng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“</a:t>
            </a:r>
            <a:r>
              <a:rPr lang="en" sz="13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fictional</a:t>
            </a: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, yet realistic, </a:t>
            </a:r>
            <a:r>
              <a:rPr lang="en" sz="13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description</a:t>
            </a: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of a typical or </a:t>
            </a:r>
            <a:r>
              <a:rPr lang="en" sz="13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target user</a:t>
            </a: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of the product”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AutoNum type="arabicPeriod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conduct user research (interviews, surveys, etc.) to define characteristics of typical users in your target market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AutoNum type="arabicPeriod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create individual personas based on your user research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AutoNum type="arabicPeriod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base your design off what may appeal to this persona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71" name="Google Shape;471;p6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850" y="1846650"/>
            <a:ext cx="2917250" cy="202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2100" y="2793500"/>
            <a:ext cx="2800350" cy="21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6"/>
          <p:cNvSpPr txBox="1"/>
          <p:nvPr/>
        </p:nvSpPr>
        <p:spPr>
          <a:xfrm>
            <a:off x="465675" y="1576925"/>
            <a:ext cx="7990500" cy="31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Name, age, gender, and a photo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Tagline describing </a:t>
            </a:r>
            <a:r>
              <a:rPr lang="en" sz="12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what they do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in “real life”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Experience level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in the area of your product or service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Context for how they would interact with your product: Through choice or required by their </a:t>
            </a:r>
            <a:r>
              <a:rPr lang="en" sz="12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job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? How often would they use it? Do they typically use a </a:t>
            </a:r>
            <a:r>
              <a:rPr lang="en" sz="12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desktop computer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to access it, or their </a:t>
            </a:r>
            <a:r>
              <a:rPr lang="en" sz="12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phone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or other device?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Goals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and concerns when they perform relevant tasks: speed, accuracy, thoroughness, or any other needs that may factor into their usage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17E7C3"/>
                </a:solidFill>
                <a:latin typeface="Quicksand"/>
                <a:ea typeface="Quicksand"/>
                <a:cs typeface="Quicksand"/>
                <a:sym typeface="Quicksand"/>
              </a:rPr>
              <a:t>Quotes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to sum up the persona’s attitude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8" name="Google Shape;478;p66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user personas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7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shreya!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4" name="Google Shape;484;p67"/>
          <p:cNvSpPr txBox="1"/>
          <p:nvPr/>
        </p:nvSpPr>
        <p:spPr>
          <a:xfrm>
            <a:off x="832250" y="2050713"/>
            <a:ext cx="3082800" cy="17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Char char="●"/>
            </a:pPr>
            <a:r>
              <a:rPr lang="en" sz="16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Heartbeat International</a:t>
            </a:r>
            <a:endParaRPr sz="16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redesign 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color psychology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graphics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element placement</a:t>
            </a:r>
            <a:endParaRPr/>
          </a:p>
        </p:txBody>
      </p:sp>
      <p:pic>
        <p:nvPicPr>
          <p:cNvPr id="485" name="Google Shape;48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3125" y="1915201"/>
            <a:ext cx="4093376" cy="197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8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</a:t>
            </a:r>
            <a:r>
              <a:rPr lang="en" sz="45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research example</a:t>
            </a:r>
            <a:endParaRPr sz="4500" b="1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91" name="Google Shape;491;p6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650" y="945699"/>
            <a:ext cx="1292976" cy="129297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8"/>
          <p:cNvSpPr txBox="1"/>
          <p:nvPr/>
        </p:nvSpPr>
        <p:spPr>
          <a:xfrm>
            <a:off x="876475" y="2045100"/>
            <a:ext cx="4090200" cy="22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redesigning the uber app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struggled with scalability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without a clear mission, they used </a:t>
            </a:r>
            <a:r>
              <a:rPr lang="en" sz="1200" b="1">
                <a:solidFill>
                  <a:srgbClr val="05F2D0"/>
                </a:solidFill>
                <a:latin typeface="Quicksand"/>
                <a:ea typeface="Quicksand"/>
                <a:cs typeface="Quicksand"/>
                <a:sym typeface="Quicksand"/>
              </a:rPr>
              <a:t>user interviews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to set goals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tested app with 8 participants in problematic San Francisco areas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found different </a:t>
            </a:r>
            <a:r>
              <a:rPr lang="en" sz="1200" b="1">
                <a:solidFill>
                  <a:srgbClr val="05F2D0"/>
                </a:solidFill>
                <a:latin typeface="Quicksand"/>
                <a:ea typeface="Quicksand"/>
                <a:cs typeface="Quicksand"/>
                <a:sym typeface="Quicksand"/>
              </a:rPr>
              <a:t>problems 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(frequent driver-rider contact to confirm location, suboptimal routes being given on gps, etc.)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"/>
              <a:buChar char="●"/>
            </a:pP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overall, they </a:t>
            </a:r>
            <a:r>
              <a:rPr lang="en" sz="1200" b="1">
                <a:solidFill>
                  <a:srgbClr val="05F2D0"/>
                </a:solidFill>
                <a:latin typeface="Quicksand"/>
                <a:ea typeface="Quicksand"/>
                <a:cs typeface="Quicksand"/>
                <a:sym typeface="Quicksand"/>
              </a:rPr>
              <a:t>discovered what riders expected</a:t>
            </a:r>
            <a:r>
              <a:rPr lang="en" sz="1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and were therefore able to design a more easy-to-use app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93" name="Google Shape;49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300" y="2170601"/>
            <a:ext cx="2658206" cy="21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9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user persona activity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9" name="Google Shape;499;p69"/>
          <p:cNvSpPr txBox="1"/>
          <p:nvPr/>
        </p:nvSpPr>
        <p:spPr>
          <a:xfrm>
            <a:off x="444500" y="1522050"/>
            <a:ext cx="4307400" cy="3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10 minute activity: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Char char="●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Get in groups of 4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Char char="●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Pick an existing app or an app you want to build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Char char="○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or the app you made 2 weeks ago: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Char char="○"/>
            </a:pPr>
            <a:r>
              <a:rPr lang="en" sz="13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https://docs.google.com/presentation/d/1v_4nKdnifoCfdh2QnmEma5JgiN4WFC1T_26vtwgxRhU/edit#slide=id.p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Char char="●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Create detailed user personas for the application you choose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Char char="○"/>
            </a:pPr>
            <a:r>
              <a:rPr lang="en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Create them here: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Quicksand"/>
              <a:buChar char="○"/>
            </a:pPr>
            <a:r>
              <a:rPr lang="en" sz="13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https://docs.google.com/presentation/d/1f8LaUpFsrpxOX6j5TtqI2UFBUnYEUudcLFhh1-sEoOA/edit?usp=sharing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00" name="Google Shape;50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3524" y="2161800"/>
            <a:ext cx="3623725" cy="204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0"/>
          <p:cNvSpPr txBox="1"/>
          <p:nvPr/>
        </p:nvSpPr>
        <p:spPr>
          <a:xfrm>
            <a:off x="1762050" y="1460550"/>
            <a:ext cx="5619900" cy="2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ux review &amp; tools</a:t>
            </a:r>
            <a:endParaRPr sz="3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600" y="0"/>
            <a:ext cx="9236450" cy="51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6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400" y="1718200"/>
            <a:ext cx="4408349" cy="247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6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more bad ux, bc why not</a:t>
            </a:r>
            <a:endParaRPr sz="39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4" name="Google Shape;164;p36"/>
          <p:cNvSpPr txBox="1"/>
          <p:nvPr/>
        </p:nvSpPr>
        <p:spPr>
          <a:xfrm>
            <a:off x="4430500" y="4228475"/>
            <a:ext cx="39573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canvas, doesn’t have bad ux i just have a bad experience every time i log on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5" name="Google Shape;1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525" y="1521775"/>
            <a:ext cx="3446675" cy="270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4800" y="2226625"/>
            <a:ext cx="3689276" cy="20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8763" y="1521775"/>
            <a:ext cx="6086475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0449" cy="518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2101" cy="519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04"/>
            <a:ext cx="9165725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7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why is this important?</a:t>
            </a:r>
            <a:endParaRPr sz="39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3" name="Google Shape;173;p37"/>
          <p:cNvSpPr txBox="1"/>
          <p:nvPr/>
        </p:nvSpPr>
        <p:spPr>
          <a:xfrm>
            <a:off x="1245775" y="1724550"/>
            <a:ext cx="37401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Example:</a:t>
            </a:r>
            <a:endParaRPr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lang="en" b="1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Hawaii Missile Alert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74" name="Google Shape;17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863" y="1833125"/>
            <a:ext cx="3091674" cy="231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7"/>
          <p:cNvSpPr txBox="1"/>
          <p:nvPr/>
        </p:nvSpPr>
        <p:spPr>
          <a:xfrm>
            <a:off x="4346250" y="4183550"/>
            <a:ext cx="31449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operator clicked the PACOM (CDW) State Only link. The drill link is the one that was supposed to be clicked.</a:t>
            </a:r>
            <a:endParaRPr sz="1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76" name="Google Shape;176;p3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175" y="3734800"/>
            <a:ext cx="585350" cy="4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discussion</a:t>
            </a:r>
            <a:endParaRPr sz="1100"/>
          </a:p>
        </p:txBody>
      </p:sp>
      <p:sp>
        <p:nvSpPr>
          <p:cNvPr id="182" name="Google Shape;182;p38"/>
          <p:cNvSpPr txBox="1"/>
          <p:nvPr/>
        </p:nvSpPr>
        <p:spPr>
          <a:xfrm>
            <a:off x="765800" y="1434463"/>
            <a:ext cx="7520700" cy="10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Get in a group of 3-4 and discuss: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bad user experience or interface have you come across (whether on a website, app, or in real life)? What made it unenjoyable?</a:t>
            </a:r>
            <a:endParaRPr sz="16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3" name="Google Shape;183;p38"/>
          <p:cNvSpPr/>
          <p:nvPr/>
        </p:nvSpPr>
        <p:spPr>
          <a:xfrm>
            <a:off x="1340525" y="2571750"/>
            <a:ext cx="3044400" cy="23151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8"/>
          <p:cNvSpPr txBox="1"/>
          <p:nvPr/>
        </p:nvSpPr>
        <p:spPr>
          <a:xfrm>
            <a:off x="1340525" y="4293375"/>
            <a:ext cx="30444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ED6C30"/>
                </a:solidFill>
              </a:rPr>
              <a:t>Snapchat redesign circa 2018</a:t>
            </a:r>
            <a:endParaRPr sz="1500" b="1">
              <a:solidFill>
                <a:srgbClr val="ED6C3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ED6C30"/>
              </a:solidFill>
            </a:endParaRPr>
          </a:p>
        </p:txBody>
      </p:sp>
      <p:sp>
        <p:nvSpPr>
          <p:cNvPr id="185" name="Google Shape;185;p38"/>
          <p:cNvSpPr/>
          <p:nvPr/>
        </p:nvSpPr>
        <p:spPr>
          <a:xfrm>
            <a:off x="1505975" y="2674563"/>
            <a:ext cx="2713500" cy="16188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6" name="Google Shape;186;p3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50" y="2876700"/>
            <a:ext cx="2161551" cy="12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8"/>
          <p:cNvSpPr/>
          <p:nvPr/>
        </p:nvSpPr>
        <p:spPr>
          <a:xfrm>
            <a:off x="4651725" y="2571750"/>
            <a:ext cx="3044400" cy="23151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8"/>
          <p:cNvSpPr/>
          <p:nvPr/>
        </p:nvSpPr>
        <p:spPr>
          <a:xfrm>
            <a:off x="4817175" y="2674563"/>
            <a:ext cx="2713500" cy="1618800"/>
          </a:xfrm>
          <a:prstGeom prst="roundRect">
            <a:avLst>
              <a:gd name="adj" fmla="val 16667"/>
            </a:avLst>
          </a:prstGeom>
          <a:solidFill>
            <a:srgbClr val="022569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9" name="Google Shape;189;p38"/>
          <p:cNvSpPr txBox="1"/>
          <p:nvPr/>
        </p:nvSpPr>
        <p:spPr>
          <a:xfrm>
            <a:off x="4651725" y="4293375"/>
            <a:ext cx="30444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ED6C30"/>
                </a:solidFill>
              </a:rPr>
              <a:t>Poor UX irl</a:t>
            </a:r>
            <a:endParaRPr sz="1500" b="1">
              <a:solidFill>
                <a:srgbClr val="ED6C30"/>
              </a:solidFill>
            </a:endParaRPr>
          </a:p>
        </p:txBody>
      </p:sp>
      <p:pic>
        <p:nvPicPr>
          <p:cNvPr id="190" name="Google Shape;190;p38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636" y="2775575"/>
            <a:ext cx="1062576" cy="141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roles of UX designers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6" name="Google Shape;196;p39"/>
          <p:cNvSpPr txBox="1"/>
          <p:nvPr/>
        </p:nvSpPr>
        <p:spPr>
          <a:xfrm>
            <a:off x="288275" y="1683575"/>
            <a:ext cx="60597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Strategy &amp; Content:</a:t>
            </a:r>
            <a:endParaRPr sz="18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How content is applied and received/</a:t>
            </a:r>
            <a:r>
              <a:rPr lang="en" sz="16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interacted</a:t>
            </a: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 with best by the user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Customer + competitor analysis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Wireframing &amp; Prototyping: </a:t>
            </a:r>
            <a:endParaRPr sz="18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○"/>
            </a:pPr>
            <a:r>
              <a:rPr lang="en" sz="1600" b="1" u="sng">
                <a:solidFill>
                  <a:srgbClr val="05F2D0"/>
                </a:solidFill>
                <a:latin typeface="Quicksand"/>
                <a:ea typeface="Quicksand"/>
                <a:cs typeface="Quicksand"/>
                <a:sym typeface="Quicksand"/>
              </a:rPr>
              <a:t>Wireframing</a:t>
            </a: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 = skeletal framework of a page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○"/>
            </a:pPr>
            <a:r>
              <a:rPr lang="en" sz="1600" b="1" u="sng">
                <a:solidFill>
                  <a:srgbClr val="05F2D0"/>
                </a:solidFill>
                <a:latin typeface="Quicksand"/>
                <a:ea typeface="Quicksand"/>
                <a:cs typeface="Quicksand"/>
                <a:sym typeface="Quicksand"/>
              </a:rPr>
              <a:t>Prototyping</a:t>
            </a: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 = creation and testing of a prototype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■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Digital Prototype- software like PowerPoint 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■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Paper Prototype- paper sketch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■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HTML Prototype- basic website framework 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97" name="Google Shape;19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075" y="3773362"/>
            <a:ext cx="1612300" cy="12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837" y="1422513"/>
            <a:ext cx="2092776" cy="18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9"/>
          <p:cNvSpPr txBox="1"/>
          <p:nvPr/>
        </p:nvSpPr>
        <p:spPr>
          <a:xfrm>
            <a:off x="6747763" y="3245900"/>
            <a:ext cx="22449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6"/>
              </a:rPr>
              <a:t>Knowing your audience: the elderly</a:t>
            </a:r>
            <a:endParaRPr sz="12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050" y="1562713"/>
            <a:ext cx="2725900" cy="27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0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topics within UX</a:t>
            </a:r>
            <a:endParaRPr sz="1100"/>
          </a:p>
        </p:txBody>
      </p:sp>
      <p:sp>
        <p:nvSpPr>
          <p:cNvPr id="206" name="Google Shape;206;p40"/>
          <p:cNvSpPr txBox="1"/>
          <p:nvPr/>
        </p:nvSpPr>
        <p:spPr>
          <a:xfrm rot="497">
            <a:off x="3861050" y="4375100"/>
            <a:ext cx="20739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UX Research</a:t>
            </a:r>
            <a:endParaRPr sz="2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7" name="Google Shape;207;p40"/>
          <p:cNvSpPr txBox="1"/>
          <p:nvPr/>
        </p:nvSpPr>
        <p:spPr>
          <a:xfrm rot="-811">
            <a:off x="4782451" y="3251922"/>
            <a:ext cx="25446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Interaction Design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8" name="Google Shape;208;p40"/>
          <p:cNvSpPr txBox="1"/>
          <p:nvPr/>
        </p:nvSpPr>
        <p:spPr>
          <a:xfrm>
            <a:off x="5119988" y="3712247"/>
            <a:ext cx="26769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Usability Testing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9" name="Google Shape;209;p40"/>
          <p:cNvSpPr txBox="1"/>
          <p:nvPr/>
        </p:nvSpPr>
        <p:spPr>
          <a:xfrm rot="882">
            <a:off x="2121975" y="3735525"/>
            <a:ext cx="23373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Design Thinking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0" name="Google Shape;210;p40"/>
          <p:cNvSpPr txBox="1"/>
          <p:nvPr/>
        </p:nvSpPr>
        <p:spPr>
          <a:xfrm rot="-1122">
            <a:off x="2535651" y="3211136"/>
            <a:ext cx="18390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Visual Design 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name="adj" fmla="val 16667"/>
            </a:avLst>
          </a:prstGeom>
          <a:solidFill>
            <a:srgbClr val="17E7C3"/>
          </a:solidFill>
          <a:ln w="12700" cap="flat" cmpd="sng">
            <a:solidFill>
              <a:srgbClr val="17E7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roles of UI designers</a:t>
            </a:r>
            <a:endParaRPr sz="45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6" name="Google Shape;216;p41"/>
          <p:cNvSpPr txBox="1"/>
          <p:nvPr/>
        </p:nvSpPr>
        <p:spPr>
          <a:xfrm>
            <a:off x="765800" y="1523900"/>
            <a:ext cx="38061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Look &amp; Feel:</a:t>
            </a:r>
            <a:endParaRPr sz="18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Looking at target market and designing accordingly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●"/>
            </a:pPr>
            <a:r>
              <a:rPr lang="en" sz="18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Visual Design:</a:t>
            </a: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Colors, typography, etc.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Also Interaction Design</a:t>
            </a:r>
            <a:endParaRPr sz="18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Quicksand"/>
              <a:buChar char="○"/>
            </a:pPr>
            <a:r>
              <a:rPr lang="en" sz="16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Animation, interactive charts, etc.</a:t>
            </a:r>
            <a:endParaRPr sz="16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</a:pPr>
            <a:r>
              <a:rPr lang="en" sz="1800" b="1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Work with development to ensure vision is accurate</a:t>
            </a:r>
            <a:endParaRPr sz="1800" b="1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7" name="Google Shape;217;p4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300" y="2014215"/>
            <a:ext cx="3308450" cy="22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1786</Words>
  <Application>Microsoft Macintosh PowerPoint</Application>
  <PresentationFormat>On-screen Show (16:9)</PresentationFormat>
  <Paragraphs>269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Calibri</vt:lpstr>
      <vt:lpstr>Arial</vt:lpstr>
      <vt:lpstr>Comfortaa</vt:lpstr>
      <vt:lpstr>Proxima Nova</vt:lpstr>
      <vt:lpstr>Georgia</vt:lpstr>
      <vt:lpstr>Quicksand</vt:lpstr>
      <vt:lpstr>Gameday</vt:lpstr>
      <vt:lpstr>Gameday</vt:lpstr>
      <vt:lpstr>Gameday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Baltovski,Matthew J</cp:lastModifiedBy>
  <cp:revision>3</cp:revision>
  <dcterms:modified xsi:type="dcterms:W3CDTF">2019-07-27T02:53:16Z</dcterms:modified>
</cp:coreProperties>
</file>