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roxima Nova"/>
      <p:regular r:id="rId28"/>
      <p:bold r:id="rId29"/>
      <p:italic r:id="rId30"/>
      <p:boldItalic r:id="rId31"/>
    </p:embeddedFont>
    <p:embeddedFont>
      <p:font typeface="Roboto"/>
      <p:regular r:id="rId32"/>
      <p:bold r:id="rId33"/>
      <p:italic r:id="rId34"/>
      <p:boldItalic r:id="rId35"/>
    </p:embeddedFont>
    <p:embeddedFont>
      <p:font typeface="Quicksand"/>
      <p:bold r:id="rId36"/>
    </p:embeddedFont>
    <p:embeddedFont>
      <p:font typeface="Alfa Slab One"/>
      <p:regular r:id="rId37"/>
    </p:embeddedFont>
    <p:embeddedFont>
      <p:font typeface="Comfortaa"/>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72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roximaNova-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boldItalic.fntdata"/><Relationship Id="rId30" Type="http://schemas.openxmlformats.org/officeDocument/2006/relationships/font" Target="fonts/ProximaNova-italic.fntdata"/><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37" Type="http://schemas.openxmlformats.org/officeDocument/2006/relationships/font" Target="fonts/AlfaSlabOne-regular.fntdata"/><Relationship Id="rId14" Type="http://schemas.openxmlformats.org/officeDocument/2006/relationships/slide" Target="slides/slide9.xml"/><Relationship Id="rId36" Type="http://schemas.openxmlformats.org/officeDocument/2006/relationships/font" Target="fonts/Quicksand-bold.fntdata"/><Relationship Id="rId17" Type="http://schemas.openxmlformats.org/officeDocument/2006/relationships/slide" Target="slides/slide12.xml"/><Relationship Id="rId39" Type="http://schemas.openxmlformats.org/officeDocument/2006/relationships/font" Target="fonts/Comfortaa-bold.fntdata"/><Relationship Id="rId16" Type="http://schemas.openxmlformats.org/officeDocument/2006/relationships/slide" Target="slides/slide11.xml"/><Relationship Id="rId38" Type="http://schemas.openxmlformats.org/officeDocument/2006/relationships/font" Target="fonts/Comfortaa-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1fykyq3mdn5r21tpna3wkdyi-wpengine.netdna-ssl.com/wp-content/uploads/2017/04/image00.gi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lh.io/seasons/na-2019/events" TargetMode="External"/><Relationship Id="rId3" Type="http://schemas.openxmlformats.org/officeDocument/2006/relationships/hyperlink" Target="https://shellhacks.net/" TargetMode="External"/><Relationship Id="rId4" Type="http://schemas.openxmlformats.org/officeDocument/2006/relationships/hyperlink" Target="http://hackgsu.com/" TargetMode="External"/><Relationship Id="rId9" Type="http://schemas.openxmlformats.org/officeDocument/2006/relationships/hyperlink" Target="https://knighthacks.org/" TargetMode="External"/><Relationship Id="rId5" Type="http://schemas.openxmlformats.org/officeDocument/2006/relationships/hyperlink" Target="https://2018.hack.gt/" TargetMode="External"/><Relationship Id="rId6" Type="http://schemas.openxmlformats.org/officeDocument/2006/relationships/hyperlink" Target="https://hackfsu.com/" TargetMode="External"/><Relationship Id="rId7" Type="http://schemas.openxmlformats.org/officeDocument/2006/relationships/hyperlink" Target="https://2019.swamphacks.com/" TargetMode="External"/><Relationship Id="rId8" Type="http://schemas.openxmlformats.org/officeDocument/2006/relationships/hyperlink" Target="https://mangohacks.co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6093874b9d_6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093874b9d_6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what gatortech 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64795025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64795025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64795025f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64795025f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2ef5ea84c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62ef5ea84c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Medicine: Think of a more hospital based version of a FitBit or a SmartWatch. It can track your vitals, your temperature</a:t>
            </a:r>
            <a:endParaRPr/>
          </a:p>
          <a:p>
            <a:pPr indent="0" lvl="0" marL="0" rtl="0" algn="l">
              <a:spcBef>
                <a:spcPts val="0"/>
              </a:spcBef>
              <a:spcAft>
                <a:spcPts val="0"/>
              </a:spcAft>
              <a:buNone/>
            </a:pPr>
            <a:r>
              <a:rPr lang="en"/>
              <a:t>Retail: Retailers track how long consumers stay in their locations, where they spend the most time.</a:t>
            </a:r>
            <a:endParaRPr/>
          </a:p>
          <a:p>
            <a:pPr indent="0" lvl="0" marL="0" rtl="0" algn="l">
              <a:spcBef>
                <a:spcPts val="0"/>
              </a:spcBef>
              <a:spcAft>
                <a:spcPts val="0"/>
              </a:spcAft>
              <a:buNone/>
            </a:pPr>
            <a:r>
              <a:rPr lang="en"/>
              <a:t>	Fun fact: Flowers are usually ALWAYS placed near the produce section because data has shown that seeing flowers near them has caused an </a:t>
            </a:r>
            <a:endParaRPr/>
          </a:p>
          <a:p>
            <a:pPr indent="457200" lvl="0" marL="0" rtl="0" algn="l">
              <a:spcBef>
                <a:spcPts val="0"/>
              </a:spcBef>
              <a:spcAft>
                <a:spcPts val="0"/>
              </a:spcAft>
              <a:buNone/>
            </a:pPr>
            <a:r>
              <a:rPr lang="en"/>
              <a:t>increase in sales.</a:t>
            </a:r>
            <a:endParaRPr/>
          </a:p>
          <a:p>
            <a:pPr indent="457200" lvl="0" marL="0" rtl="0" algn="l">
              <a:spcBef>
                <a:spcPts val="0"/>
              </a:spcBef>
              <a:spcAft>
                <a:spcPts val="0"/>
              </a:spcAft>
              <a:buNone/>
            </a:pPr>
            <a:r>
              <a:rPr lang="en"/>
              <a:t>Fun fact2: Retailers routinely change the layout of their stores because this causes consumers to look around the store longer exposing them to more</a:t>
            </a:r>
            <a:endParaRPr/>
          </a:p>
          <a:p>
            <a:pPr indent="457200" lvl="0" marL="0" rtl="0" algn="l">
              <a:spcBef>
                <a:spcPts val="0"/>
              </a:spcBef>
              <a:spcAft>
                <a:spcPts val="0"/>
              </a:spcAft>
              <a:buNone/>
            </a:pPr>
            <a:r>
              <a:rPr lang="en"/>
              <a:t>products and hopefully more sales.</a:t>
            </a:r>
            <a:endParaRPr/>
          </a:p>
          <a:p>
            <a:pPr indent="457200" lvl="0" marL="0" rtl="0" algn="l">
              <a:spcBef>
                <a:spcPts val="0"/>
              </a:spcBef>
              <a:spcAft>
                <a:spcPts val="0"/>
              </a:spcAft>
              <a:buNone/>
            </a:pPr>
            <a:r>
              <a:t/>
            </a:r>
            <a:endParaRPr/>
          </a:p>
          <a:p>
            <a:pPr indent="0" lvl="0" marL="0" rtl="0" algn="l">
              <a:spcBef>
                <a:spcPts val="0"/>
              </a:spcBef>
              <a:spcAft>
                <a:spcPts val="0"/>
              </a:spcAft>
              <a:buNone/>
            </a:pPr>
            <a:r>
              <a:rPr lang="en"/>
              <a:t>Banking: QuantomBlack is an analytics company that created a model to combat fraud, during its first week of use, it detected $100,000 in </a:t>
            </a:r>
            <a:r>
              <a:rPr lang="en"/>
              <a:t>fraudulent</a:t>
            </a:r>
            <a:r>
              <a:rPr lang="en"/>
              <a:t> transactions.</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4795025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64795025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Due to how new the field of Data Science is, companies will sometimes incorrectly use job titles interchangeably. </a:t>
            </a:r>
            <a:endParaRPr/>
          </a:p>
          <a:p>
            <a:pPr indent="0" lvl="0" marL="0" rtl="0" algn="l">
              <a:spcBef>
                <a:spcPts val="0"/>
              </a:spcBef>
              <a:spcAft>
                <a:spcPts val="0"/>
              </a:spcAft>
              <a:buNone/>
            </a:pPr>
            <a:r>
              <a:rPr lang="en"/>
              <a:t>Some companies, especially small startups, will try to hire someone to take care of ALL of their data needs and so they will have to do most of what is shown on the pyramid.</a:t>
            </a:r>
            <a:endParaRPr/>
          </a:p>
          <a:p>
            <a:pPr indent="0" lvl="0" marL="0" rtl="0" algn="l">
              <a:spcBef>
                <a:spcPts val="0"/>
              </a:spcBef>
              <a:spcAft>
                <a:spcPts val="0"/>
              </a:spcAft>
              <a:buNone/>
            </a:pPr>
            <a:r>
              <a:rPr lang="en"/>
              <a:t>Larger tech-savvy companies will have distinct roles within their Data Science teams: Data Engineers lay out the infrastructure needed to collect, store, and prep the data. Data Analysts will explore and model the data, and set metrics. Data Scientists &amp; ML Engineers will do research and develop machine learning algorithms and systems.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63ac74845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63ac74845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4c66536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4c66536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4c665366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4c665366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64c665366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64c665366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64c665366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64c665366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64c665366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64c665366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t>
            </a:r>
            <a:r>
              <a:rPr lang="en" u="sng">
                <a:solidFill>
                  <a:schemeClr val="hlink"/>
                </a:solidFill>
                <a:hlinkClick r:id="rId2"/>
              </a:rPr>
              <a:t>http://1fykyq3mdn5r21tpna3wkdyi-wpengine.netdna-ssl.com/wp-content/uploads/2017/04/image00.gif</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7844021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7844021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mentimeter for the polls.</a:t>
            </a:r>
            <a:endParaRPr/>
          </a:p>
          <a:p>
            <a:pPr indent="0" lvl="0" marL="0" rtl="0" algn="l">
              <a:spcBef>
                <a:spcPts val="0"/>
              </a:spcBef>
              <a:spcAft>
                <a:spcPts val="0"/>
              </a:spcAft>
              <a:buNone/>
            </a:pPr>
            <a:r>
              <a:rPr lang="en"/>
              <a:t>Hackathons: </a:t>
            </a:r>
            <a:r>
              <a:rPr lang="en" u="sng">
                <a:solidFill>
                  <a:schemeClr val="hlink"/>
                </a:solidFill>
                <a:hlinkClick r:id="rId2"/>
              </a:rPr>
              <a:t>https://mlh.io/seasons/na-2019/events</a:t>
            </a:r>
            <a:endParaRPr/>
          </a:p>
          <a:p>
            <a:pPr indent="-298450" lvl="0" marL="457200" rtl="0" algn="l">
              <a:spcBef>
                <a:spcPts val="0"/>
              </a:spcBef>
              <a:spcAft>
                <a:spcPts val="0"/>
              </a:spcAft>
              <a:buSzPts val="1100"/>
              <a:buChar char="-"/>
            </a:pPr>
            <a:r>
              <a:rPr lang="en"/>
              <a:t>ShellHacks: </a:t>
            </a:r>
            <a:r>
              <a:rPr lang="en" u="sng">
                <a:solidFill>
                  <a:schemeClr val="hlink"/>
                </a:solidFill>
                <a:hlinkClick r:id="rId3"/>
              </a:rPr>
              <a:t>https://shellhacks.net/</a:t>
            </a:r>
            <a:endParaRPr/>
          </a:p>
          <a:p>
            <a:pPr indent="-298450" lvl="0" marL="457200" rtl="0" algn="l">
              <a:spcBef>
                <a:spcPts val="0"/>
              </a:spcBef>
              <a:spcAft>
                <a:spcPts val="0"/>
              </a:spcAft>
              <a:buSzPts val="1100"/>
              <a:buChar char="-"/>
            </a:pPr>
            <a:r>
              <a:rPr lang="en"/>
              <a:t>HackGSU: </a:t>
            </a:r>
            <a:r>
              <a:rPr lang="en" u="sng">
                <a:solidFill>
                  <a:schemeClr val="hlink"/>
                </a:solidFill>
                <a:hlinkClick r:id="rId4"/>
              </a:rPr>
              <a:t>http://hackgsu.com/</a:t>
            </a:r>
            <a:endParaRPr/>
          </a:p>
          <a:p>
            <a:pPr indent="-298450" lvl="0" marL="457200" rtl="0" algn="l">
              <a:spcBef>
                <a:spcPts val="0"/>
              </a:spcBef>
              <a:spcAft>
                <a:spcPts val="0"/>
              </a:spcAft>
              <a:buSzPts val="1100"/>
              <a:buChar char="-"/>
            </a:pPr>
            <a:r>
              <a:rPr lang="en"/>
              <a:t>HackGT: </a:t>
            </a:r>
            <a:r>
              <a:rPr lang="en" u="sng">
                <a:solidFill>
                  <a:schemeClr val="hlink"/>
                </a:solidFill>
                <a:hlinkClick r:id="rId5"/>
              </a:rPr>
              <a:t>https://2018.hack.gt/</a:t>
            </a:r>
            <a:endParaRPr/>
          </a:p>
          <a:p>
            <a:pPr indent="-298450" lvl="0" marL="457200" rtl="0" algn="l">
              <a:spcBef>
                <a:spcPts val="0"/>
              </a:spcBef>
              <a:spcAft>
                <a:spcPts val="0"/>
              </a:spcAft>
              <a:buSzPts val="1100"/>
              <a:buChar char="-"/>
            </a:pPr>
            <a:r>
              <a:rPr lang="en"/>
              <a:t>HackFSU: </a:t>
            </a:r>
            <a:r>
              <a:rPr lang="en" u="sng">
                <a:solidFill>
                  <a:schemeClr val="hlink"/>
                </a:solidFill>
                <a:hlinkClick r:id="rId6"/>
              </a:rPr>
              <a:t>https://hackfsu.com/</a:t>
            </a:r>
            <a:endParaRPr/>
          </a:p>
          <a:p>
            <a:pPr indent="-298450" lvl="0" marL="457200" rtl="0" algn="l">
              <a:spcBef>
                <a:spcPts val="0"/>
              </a:spcBef>
              <a:spcAft>
                <a:spcPts val="0"/>
              </a:spcAft>
              <a:buSzPts val="1100"/>
              <a:buChar char="-"/>
            </a:pPr>
            <a:r>
              <a:rPr lang="en"/>
              <a:t>SwampHacks: </a:t>
            </a:r>
            <a:r>
              <a:rPr lang="en" u="sng">
                <a:solidFill>
                  <a:schemeClr val="hlink"/>
                </a:solidFill>
                <a:hlinkClick r:id="rId7"/>
              </a:rPr>
              <a:t>https://2019.swamphacks.com/</a:t>
            </a:r>
            <a:endParaRPr/>
          </a:p>
          <a:p>
            <a:pPr indent="-298450" lvl="0" marL="457200" rtl="0" algn="l">
              <a:spcBef>
                <a:spcPts val="0"/>
              </a:spcBef>
              <a:spcAft>
                <a:spcPts val="0"/>
              </a:spcAft>
              <a:buSzPts val="1100"/>
              <a:buChar char="-"/>
            </a:pPr>
            <a:r>
              <a:rPr lang="en"/>
              <a:t>MangoHacks: </a:t>
            </a:r>
            <a:r>
              <a:rPr lang="en" u="sng">
                <a:solidFill>
                  <a:schemeClr val="hlink"/>
                </a:solidFill>
                <a:hlinkClick r:id="rId8"/>
              </a:rPr>
              <a:t>https://mangohacks.com/</a:t>
            </a:r>
            <a:endParaRPr/>
          </a:p>
          <a:p>
            <a:pPr indent="-298450" lvl="0" marL="457200" rtl="0" algn="l">
              <a:spcBef>
                <a:spcPts val="0"/>
              </a:spcBef>
              <a:spcAft>
                <a:spcPts val="0"/>
              </a:spcAft>
              <a:buSzPts val="1100"/>
              <a:buChar char="-"/>
            </a:pPr>
            <a:r>
              <a:rPr lang="en"/>
              <a:t>KnightHacks: </a:t>
            </a:r>
            <a:r>
              <a:rPr lang="en" u="sng">
                <a:solidFill>
                  <a:schemeClr val="hlink"/>
                </a:solidFill>
                <a:hlinkClick r:id="rId9"/>
              </a:rPr>
              <a:t>https://knighthacks.org/</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0b50fcd2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0b50fcd2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60b50fcd2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60b50fcd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6093874b9d_6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6093874b9d_6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4c665383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4c665383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64c665383f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64c665383f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6093874b9d_6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6093874b9d_6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647822ca6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647822ca6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Virtual Interior Design</a:t>
            </a:r>
            <a:endParaRPr/>
          </a:p>
          <a:p>
            <a:pPr indent="-298450" lvl="1" marL="914400" rtl="0" algn="l">
              <a:spcBef>
                <a:spcPts val="0"/>
              </a:spcBef>
              <a:spcAft>
                <a:spcPts val="0"/>
              </a:spcAft>
              <a:buSzPts val="1100"/>
              <a:buChar char="○"/>
            </a:pPr>
            <a:r>
              <a:rPr lang="en"/>
              <a:t>Through the use of AR (</a:t>
            </a:r>
            <a:r>
              <a:rPr lang="en"/>
              <a:t>augmented</a:t>
            </a:r>
            <a:r>
              <a:rPr lang="en"/>
              <a:t> tech), you can develop an app that will allow you to add photos of your own room and then “furnish” it with interior design elements </a:t>
            </a:r>
            <a:endParaRPr/>
          </a:p>
          <a:p>
            <a:pPr indent="-298450" lvl="0" marL="457200" rtl="0" algn="l">
              <a:spcBef>
                <a:spcPts val="0"/>
              </a:spcBef>
              <a:spcAft>
                <a:spcPts val="0"/>
              </a:spcAft>
              <a:buSzPts val="1100"/>
              <a:buChar char="●"/>
            </a:pPr>
            <a:r>
              <a:rPr lang="en"/>
              <a:t>Car Parking App</a:t>
            </a:r>
            <a:endParaRPr/>
          </a:p>
          <a:p>
            <a:pPr indent="-298450" lvl="1" marL="914400" rtl="0" algn="l">
              <a:spcBef>
                <a:spcPts val="0"/>
              </a:spcBef>
              <a:spcAft>
                <a:spcPts val="0"/>
              </a:spcAft>
              <a:buSzPts val="1100"/>
              <a:buChar char="○"/>
            </a:pPr>
            <a:r>
              <a:rPr lang="en"/>
              <a:t>This app will allow you to find nearby parking spots according to GPS so you can grab it immediately </a:t>
            </a:r>
            <a:endParaRPr/>
          </a:p>
          <a:p>
            <a:pPr indent="-298450" lvl="0" marL="457200" rtl="0" algn="l">
              <a:spcBef>
                <a:spcPts val="0"/>
              </a:spcBef>
              <a:spcAft>
                <a:spcPts val="0"/>
              </a:spcAft>
              <a:buSzPts val="1100"/>
              <a:buChar char="●"/>
            </a:pPr>
            <a:r>
              <a:rPr lang="en"/>
              <a:t>Restaurant</a:t>
            </a:r>
            <a:r>
              <a:rPr lang="en"/>
              <a:t> Reservation App with AI</a:t>
            </a:r>
            <a:endParaRPr/>
          </a:p>
          <a:p>
            <a:pPr indent="-298450" lvl="1" marL="914400" rtl="0" algn="l">
              <a:spcBef>
                <a:spcPts val="0"/>
              </a:spcBef>
              <a:spcAft>
                <a:spcPts val="0"/>
              </a:spcAft>
              <a:buSzPts val="1100"/>
              <a:buChar char="○"/>
            </a:pPr>
            <a:r>
              <a:rPr lang="en"/>
              <a:t>Users will be able to book specific table at a </a:t>
            </a:r>
            <a:r>
              <a:rPr lang="en"/>
              <a:t>restaurant</a:t>
            </a:r>
            <a:endParaRPr/>
          </a:p>
          <a:p>
            <a:pPr indent="-298450" lvl="1" marL="914400" rtl="0" algn="l">
              <a:spcBef>
                <a:spcPts val="0"/>
              </a:spcBef>
              <a:spcAft>
                <a:spcPts val="0"/>
              </a:spcAft>
              <a:buSzPts val="1100"/>
              <a:buChar char="○"/>
            </a:pPr>
            <a:r>
              <a:rPr lang="en"/>
              <a:t>With AI, the app can remember the user’ preferences and suggest restaurants accordingly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47822ca6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47822ca6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6093874b9d_6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6093874b9d_6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60b50fcd2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60b50fcd2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Data Science is relatively new, so it’s kind of hard to define it because we don’t fully know its scope yet. In broad terms, its essentially “The practice or study of obtaining value from data, normally in the form of insights and useful information”. All the steps shown for using data can be broken down even further.</a:t>
            </a:r>
            <a:endParaRPr/>
          </a:p>
          <a:p>
            <a:pPr indent="0" lvl="0" marL="0" rtl="0" algn="l">
              <a:lnSpc>
                <a:spcPct val="115000"/>
              </a:lnSpc>
              <a:spcBef>
                <a:spcPts val="1200"/>
              </a:spcBef>
              <a:spcAft>
                <a:spcPts val="0"/>
              </a:spcAft>
              <a:buNone/>
            </a:pPr>
            <a:r>
              <a:rPr lang="en"/>
              <a:t>Data analysis consists broadly of collecting data, preparing and analyzing it, and then communicating it to a business.</a:t>
            </a:r>
            <a:endParaRPr/>
          </a:p>
          <a:p>
            <a:pPr indent="0" lvl="0" marL="0" rtl="0" algn="l">
              <a:lnSpc>
                <a:spcPct val="115000"/>
              </a:lnSpc>
              <a:spcBef>
                <a:spcPts val="1200"/>
              </a:spcBef>
              <a:spcAft>
                <a:spcPts val="0"/>
              </a:spcAft>
              <a:buNone/>
            </a:pPr>
            <a:r>
              <a:rPr lang="en"/>
              <a:t>Session Cookies temporarily track your usage on a website so that your actions are remembered from page to page (Your shopping cart or login info for example). Persistent Cookies track your preferences and settings on a website for future visits. Tracking Cookies track your browsing behavior and habits across multiple websites to be able to customize advertisements and study user trends.</a:t>
            </a:r>
            <a:endParaRPr/>
          </a:p>
          <a:p>
            <a:pPr indent="0" lvl="0" marL="0" rtl="0" algn="l">
              <a:lnSpc>
                <a:spcPct val="115000"/>
              </a:lnSpc>
              <a:spcBef>
                <a:spcPts val="1200"/>
              </a:spcBef>
              <a:spcAft>
                <a:spcPts val="0"/>
              </a:spcAft>
              <a:buNone/>
            </a:pPr>
            <a:r>
              <a:rPr lang="en"/>
              <a:t>Data is created from A LOT of sources, not just from the ones listed. Billions of people generate </a:t>
            </a:r>
            <a:r>
              <a:rPr lang="en"/>
              <a:t>unfathomable amounts of data</a:t>
            </a:r>
            <a:r>
              <a:rPr lang="en"/>
              <a:t> every single day.</a:t>
            </a:r>
            <a:endParaRPr/>
          </a:p>
          <a:p>
            <a:pPr indent="0" lvl="0" marL="0" rtl="0" algn="l">
              <a:lnSpc>
                <a:spcPct val="115000"/>
              </a:lnSpc>
              <a:spcBef>
                <a:spcPts val="1200"/>
              </a:spcBef>
              <a:spcAft>
                <a:spcPts val="0"/>
              </a:spcAft>
              <a:buNone/>
            </a:pPr>
            <a:r>
              <a:rPr lang="en"/>
              <a:t>If you ever check your google ad profile, you will be surprised with how good of an idea google has about who you are.</a:t>
            </a:r>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5.png"/><Relationship Id="rId4" Type="http://schemas.openxmlformats.org/officeDocument/2006/relationships/image" Target="../media/image3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png"/><Relationship Id="rId4" Type="http://schemas.openxmlformats.org/officeDocument/2006/relationships/image" Target="../media/image3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4.png"/><Relationship Id="rId4" Type="http://schemas.openxmlformats.org/officeDocument/2006/relationships/image" Target="../media/image4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grpSp>
        <p:nvGrpSpPr>
          <p:cNvPr id="10" name="Google Shape;10;p2"/>
          <p:cNvGrpSpPr/>
          <p:nvPr/>
        </p:nvGrpSpPr>
        <p:grpSpPr>
          <a:xfrm>
            <a:off x="431996" y="-254926"/>
            <a:ext cx="8280000" cy="4772749"/>
            <a:chOff x="431996" y="42474"/>
            <a:chExt cx="8280000" cy="4772749"/>
          </a:xfrm>
        </p:grpSpPr>
        <p:sp>
          <p:nvSpPr>
            <p:cNvPr id="11" name="Google Shape;11;p2"/>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FFFFFF"/>
                  </a:solidFill>
                  <a:latin typeface="Quicksand"/>
                  <a:ea typeface="Quicksand"/>
                  <a:cs typeface="Quicksand"/>
                  <a:sym typeface="Quicksand"/>
                </a:rPr>
                <a:t>welcome to</a:t>
              </a:r>
              <a:endParaRPr sz="5000">
                <a:solidFill>
                  <a:srgbClr val="FFFFFF"/>
                </a:solidFill>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2" name="Google Shape;12;p2"/>
            <p:cNvPicPr preferRelativeResize="0"/>
            <p:nvPr/>
          </p:nvPicPr>
          <p:blipFill rotWithShape="1">
            <a:blip r:embed="rId3">
              <a:alphaModFix/>
            </a:blip>
            <a:srcRect b="0" l="0" r="0" t="0"/>
            <a:stretch/>
          </p:blipFill>
          <p:spPr>
            <a:xfrm>
              <a:off x="2185624" y="42474"/>
              <a:ext cx="4772749" cy="4772749"/>
            </a:xfrm>
            <a:prstGeom prst="rect">
              <a:avLst/>
            </a:prstGeom>
            <a:noFill/>
            <a:ln>
              <a:noFill/>
            </a:ln>
          </p:spPr>
        </p:pic>
        <p:sp>
          <p:nvSpPr>
            <p:cNvPr id="13" name="Google Shape;13;p2"/>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u="none" cap="none" strike="noStrike">
                  <a:solidFill>
                    <a:srgbClr val="FFFFFF"/>
                  </a:solidFill>
                  <a:latin typeface="Quicksand"/>
                  <a:ea typeface="Quicksand"/>
                  <a:cs typeface="Quicksand"/>
                  <a:sym typeface="Quicksand"/>
                </a:rPr>
                <a:t>please check-in at</a:t>
              </a:r>
              <a:r>
                <a:rPr b="1" lang="en" sz="3600">
                  <a:solidFill>
                    <a:srgbClr val="FFFFFF"/>
                  </a:solidFill>
                  <a:latin typeface="Quicksand"/>
                  <a:ea typeface="Quicksand"/>
                  <a:cs typeface="Quicksand"/>
                  <a:sym typeface="Quicksand"/>
                </a:rPr>
                <a:t> gatortechuf.com</a:t>
              </a:r>
              <a:endParaRPr b="1" sz="3600">
                <a:solidFill>
                  <a:srgbClr val="FFFFFF"/>
                </a:solidFill>
                <a:latin typeface="Quicksand"/>
                <a:ea typeface="Quicksand"/>
                <a:cs typeface="Quicksand"/>
                <a:sym typeface="Quicksand"/>
              </a:endParaRPr>
            </a:p>
          </p:txBody>
        </p:sp>
      </p:gr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Content">
  <p:cSld name="MAIN_POINT_1">
    <p:bg>
      <p:bgPr>
        <a:solidFill>
          <a:srgbClr val="17E7C3"/>
        </a:solidFill>
      </p:bgPr>
    </p:bg>
    <p:spTree>
      <p:nvGrpSpPr>
        <p:cNvPr id="39" name="Shape 39"/>
        <p:cNvGrpSpPr/>
        <p:nvPr/>
      </p:nvGrpSpPr>
      <p:grpSpPr>
        <a:xfrm>
          <a:off x="0" y="0"/>
          <a:ext cx="0" cy="0"/>
          <a:chOff x="0" y="0"/>
          <a:chExt cx="0" cy="0"/>
        </a:xfrm>
      </p:grpSpPr>
      <p:sp>
        <p:nvSpPr>
          <p:cNvPr id="40" name="Google Shape;40;p11"/>
          <p:cNvSpPr/>
          <p:nvPr/>
        </p:nvSpPr>
        <p:spPr>
          <a:xfrm>
            <a:off x="1074775"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 name="Google Shape;41;p11"/>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
        <p:nvSpPr>
          <p:cNvPr id="42" name="Google Shape;42;p11"/>
          <p:cNvSpPr/>
          <p:nvPr/>
        </p:nvSpPr>
        <p:spPr>
          <a:xfrm>
            <a:off x="5158400"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p:cSld name="CAPTION_ONLY_1">
    <p:bg>
      <p:bgPr>
        <a:solidFill>
          <a:srgbClr val="FF9F1A"/>
        </a:solidFill>
      </p:bgPr>
    </p:bg>
    <p:spTree>
      <p:nvGrpSpPr>
        <p:cNvPr id="43" name="Shape 43"/>
        <p:cNvGrpSpPr/>
        <p:nvPr/>
      </p:nvGrpSpPr>
      <p:grpSpPr>
        <a:xfrm>
          <a:off x="0" y="0"/>
          <a:ext cx="0" cy="0"/>
          <a:chOff x="0" y="0"/>
          <a:chExt cx="0" cy="0"/>
        </a:xfrm>
      </p:grpSpPr>
      <p:sp>
        <p:nvSpPr>
          <p:cNvPr id="44" name="Google Shape;44;p1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45" name="Google Shape;45;p12"/>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220 every Tuesday 6:30-7:30</a:t>
            </a:r>
            <a:endParaRPr b="1" sz="2800">
              <a:solidFill>
                <a:schemeClr val="lt1"/>
              </a:solidFill>
              <a:latin typeface="Quicksand"/>
              <a:ea typeface="Quicksand"/>
              <a:cs typeface="Quicksand"/>
              <a:sym typeface="Quicksand"/>
            </a:endParaRPr>
          </a:p>
        </p:txBody>
      </p:sp>
      <p:cxnSp>
        <p:nvCxnSpPr>
          <p:cNvPr id="46" name="Google Shape;46;p12"/>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47" name="Google Shape;47;p12"/>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48" name="Google Shape;48;p12"/>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49" name="Google Shape;49;p12"/>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50" name="Google Shape;50;p12"/>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51" name="Google Shape;51;p1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52" name="Google Shape;52;p12"/>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53" name="Google Shape;53;p12"/>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p:cSld name="BLANK_2">
    <p:bg>
      <p:bgPr>
        <a:solidFill>
          <a:schemeClr val="accent5"/>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58" name="Google Shape;58;p14"/>
          <p:cNvSpPr/>
          <p:nvPr/>
        </p:nvSpPr>
        <p:spPr>
          <a:xfrm>
            <a:off x="1593073" y="1359188"/>
            <a:ext cx="5990400" cy="2403600"/>
          </a:xfrm>
          <a:prstGeom prst="roundRect">
            <a:avLst>
              <a:gd fmla="val 16667" name="adj"/>
            </a:avLst>
          </a:prstGeom>
          <a:solidFill>
            <a:schemeClr val="accent5"/>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2">
  <p:cSld name="CAPTION_ONLY_2">
    <p:bg>
      <p:bgPr>
        <a:solidFill>
          <a:srgbClr val="EE6D2F"/>
        </a:solidFill>
      </p:bgPr>
    </p:bg>
    <p:spTree>
      <p:nvGrpSpPr>
        <p:cNvPr id="59" name="Shape 59"/>
        <p:cNvGrpSpPr/>
        <p:nvPr/>
      </p:nvGrpSpPr>
      <p:grpSpPr>
        <a:xfrm>
          <a:off x="0" y="0"/>
          <a:ext cx="0" cy="0"/>
          <a:chOff x="0" y="0"/>
          <a:chExt cx="0" cy="0"/>
        </a:xfrm>
      </p:grpSpPr>
      <p:sp>
        <p:nvSpPr>
          <p:cNvPr id="60" name="Google Shape;60;p15"/>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5400">
                <a:solidFill>
                  <a:schemeClr val="lt1"/>
                </a:solidFill>
                <a:latin typeface="Quicksand"/>
                <a:ea typeface="Quicksand"/>
                <a:cs typeface="Quicksand"/>
                <a:sym typeface="Quicksand"/>
              </a:rPr>
              <a:t>thank you!</a:t>
            </a:r>
            <a:endParaRPr/>
          </a:p>
        </p:txBody>
      </p:sp>
      <p:sp>
        <p:nvSpPr>
          <p:cNvPr id="61" name="Google Shape;61;p15"/>
          <p:cNvSpPr txBox="1"/>
          <p:nvPr/>
        </p:nvSpPr>
        <p:spPr>
          <a:xfrm>
            <a:off x="151625" y="1503900"/>
            <a:ext cx="5049000" cy="1396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150 on Tuesdays 6:30-7:30</a:t>
            </a:r>
            <a:endParaRPr b="1" sz="3000">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t/>
            </a:r>
            <a:endParaRPr b="1" sz="1000" u="sng">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rPr b="1" lang="en" sz="1800">
                <a:solidFill>
                  <a:schemeClr val="lt1"/>
                </a:solidFill>
                <a:latin typeface="Quicksand"/>
                <a:ea typeface="Quicksand"/>
                <a:cs typeface="Quicksand"/>
                <a:sym typeface="Quicksand"/>
              </a:rPr>
              <a:t>Or visit </a:t>
            </a:r>
            <a:r>
              <a:rPr b="1" lang="en" sz="1800" u="sng">
                <a:solidFill>
                  <a:schemeClr val="lt1"/>
                </a:solidFill>
                <a:latin typeface="Quicksand"/>
                <a:ea typeface="Quicksand"/>
                <a:cs typeface="Quicksand"/>
                <a:sym typeface="Quicksand"/>
              </a:rPr>
              <a:t>gatortechuf.com </a:t>
            </a:r>
            <a:r>
              <a:rPr b="1" lang="en" sz="1800">
                <a:solidFill>
                  <a:schemeClr val="lt1"/>
                </a:solidFill>
                <a:latin typeface="Quicksand"/>
                <a:ea typeface="Quicksand"/>
                <a:cs typeface="Quicksand"/>
                <a:sym typeface="Quicksand"/>
              </a:rPr>
              <a:t>for more info!</a:t>
            </a:r>
            <a:endParaRPr b="1" sz="1800">
              <a:solidFill>
                <a:schemeClr val="lt1"/>
              </a:solidFill>
              <a:latin typeface="Quicksand"/>
              <a:ea typeface="Quicksand"/>
              <a:cs typeface="Quicksand"/>
              <a:sym typeface="Quicksand"/>
            </a:endParaRPr>
          </a:p>
        </p:txBody>
      </p:sp>
      <p:cxnSp>
        <p:nvCxnSpPr>
          <p:cNvPr id="62" name="Google Shape;62;p15"/>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63" name="Google Shape;63;p15"/>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64" name="Google Shape;64;p15"/>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65" name="Google Shape;65;p15"/>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66" name="Google Shape;66;p15"/>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67" name="Google Shape;67;p15"/>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68" name="Google Shape;68;p15"/>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69" name="Google Shape;69;p15"/>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70" name="Shape 70"/>
        <p:cNvGrpSpPr/>
        <p:nvPr/>
      </p:nvGrpSpPr>
      <p:grpSpPr>
        <a:xfrm>
          <a:off x="0" y="0"/>
          <a:ext cx="0" cy="0"/>
          <a:chOff x="0" y="0"/>
          <a:chExt cx="0" cy="0"/>
        </a:xfrm>
      </p:grpSpPr>
      <p:sp>
        <p:nvSpPr>
          <p:cNvPr id="71" name="Google Shape;71;p1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3">
  <p:cSld name="CAPTION_ONLY_3">
    <p:bg>
      <p:bgPr>
        <a:solidFill>
          <a:srgbClr val="EE6D2F"/>
        </a:solidFill>
      </p:bgPr>
    </p:bg>
    <p:spTree>
      <p:nvGrpSpPr>
        <p:cNvPr id="72" name="Shape 72"/>
        <p:cNvGrpSpPr/>
        <p:nvPr/>
      </p:nvGrpSpPr>
      <p:grpSpPr>
        <a:xfrm>
          <a:off x="0" y="0"/>
          <a:ext cx="0" cy="0"/>
          <a:chOff x="0" y="0"/>
          <a:chExt cx="0" cy="0"/>
        </a:xfrm>
      </p:grpSpPr>
      <p:sp>
        <p:nvSpPr>
          <p:cNvPr id="73" name="Google Shape;73;p17"/>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74" name="Google Shape;74;p17"/>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800">
                <a:solidFill>
                  <a:schemeClr val="lt1"/>
                </a:solidFill>
                <a:latin typeface="Quicksand"/>
                <a:ea typeface="Quicksand"/>
                <a:cs typeface="Quicksand"/>
                <a:sym typeface="Quicksand"/>
              </a:rPr>
              <a:t>What’s the tech meme of the week?</a:t>
            </a:r>
            <a:endParaRPr sz="2800"/>
          </a:p>
        </p:txBody>
      </p:sp>
      <p:cxnSp>
        <p:nvCxnSpPr>
          <p:cNvPr id="75" name="Google Shape;75;p17"/>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76" name="Google Shape;76;p17"/>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77" name="Google Shape;77;p17"/>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78" name="Google Shape;78;p17"/>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79" name="Google Shape;79;p17"/>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80" name="Google Shape;80;p17"/>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81" name="Google Shape;81;p17"/>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82" name="Google Shape;82;p17"/>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type="secHead">
  <p:cSld name="SECTION_HEADER">
    <p:bg>
      <p:bgPr>
        <a:solidFill>
          <a:srgbClr val="05F2D0"/>
        </a:solid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7" name="Google Shape;17;p3"/>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1">
  <p:cSld name="SECTION_HEADER_1">
    <p:bg>
      <p:bgPr>
        <a:solidFill>
          <a:srgbClr val="05F2D0"/>
        </a:solidFill>
      </p:bgPr>
    </p:bg>
    <p:spTree>
      <p:nvGrpSpPr>
        <p:cNvPr id="18" name="Shape 18"/>
        <p:cNvGrpSpPr/>
        <p:nvPr/>
      </p:nvGrpSpPr>
      <p:grpSpPr>
        <a:xfrm>
          <a:off x="0" y="0"/>
          <a:ext cx="0" cy="0"/>
          <a:chOff x="0" y="0"/>
          <a:chExt cx="0" cy="0"/>
        </a:xfrm>
      </p:grpSpPr>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21" name="Google Shape;21;p4"/>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TM">
  <p:cSld name="TITLE_AND_BODY_1">
    <p:bg>
      <p:bgPr>
        <a:solidFill>
          <a:srgbClr val="FF9F1A"/>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cebreaker"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6"/>
          <p:cNvPicPr preferRelativeResize="0"/>
          <p:nvPr/>
        </p:nvPicPr>
        <p:blipFill>
          <a:blip r:embed="rId3">
            <a:alphaModFix/>
          </a:blip>
          <a:stretch>
            <a:fillRect/>
          </a:stretch>
        </p:blipFill>
        <p:spPr>
          <a:xfrm>
            <a:off x="-87151" y="-250525"/>
            <a:ext cx="9144000" cy="5143496"/>
          </a:xfrm>
          <a:prstGeom prst="rect">
            <a:avLst/>
          </a:prstGeom>
          <a:noFill/>
          <a:ln>
            <a:noFill/>
          </a:ln>
        </p:spPr>
      </p:pic>
      <p:sp>
        <p:nvSpPr>
          <p:cNvPr id="27" name="Google Shape;27;p6"/>
          <p:cNvSpPr/>
          <p:nvPr/>
        </p:nvSpPr>
        <p:spPr>
          <a:xfrm>
            <a:off x="216750" y="4056700"/>
            <a:ext cx="8710500" cy="9591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600">
              <a:solidFill>
                <a:srgbClr val="FFFFFF"/>
              </a:solidFill>
              <a:latin typeface="Quicksand"/>
              <a:ea typeface="Quicksand"/>
              <a:cs typeface="Quicksand"/>
              <a:sym typeface="Quicksa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twoColTx">
  <p:cSld name="TITLE_AND_TWO_COLUMNS">
    <p:bg>
      <p:bgPr>
        <a:solidFill>
          <a:srgbClr val="FF9F1A"/>
        </a:solidFill>
      </p:bgPr>
    </p:bg>
    <p:spTree>
      <p:nvGrpSpPr>
        <p:cNvPr id="28" name="Shape 28"/>
        <p:cNvGrpSpPr/>
        <p:nvPr/>
      </p:nvGrpSpPr>
      <p:grpSpPr>
        <a:xfrm>
          <a:off x="0" y="0"/>
          <a:ext cx="0" cy="0"/>
          <a:chOff x="0" y="0"/>
          <a:chExt cx="0" cy="0"/>
        </a:xfrm>
      </p:grpSpPr>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1">
  <p:cSld name="TITLE_AND_TWO_COLUMNS_1">
    <p:bg>
      <p:bgPr>
        <a:solidFill>
          <a:srgbClr val="FF9F1A"/>
        </a:solidFill>
      </p:bgPr>
    </p:bg>
    <p:spTree>
      <p:nvGrpSpPr>
        <p:cNvPr id="31" name="Shape 31"/>
        <p:cNvGrpSpPr/>
        <p:nvPr/>
      </p:nvGrpSpPr>
      <p:grpSpPr>
        <a:xfrm>
          <a:off x="0" y="0"/>
          <a:ext cx="0" cy="0"/>
          <a:chOff x="0" y="0"/>
          <a:chExt cx="0" cy="0"/>
        </a:xfrm>
      </p:grpSpPr>
      <p:sp>
        <p:nvSpPr>
          <p:cNvPr id="32" name="Google Shape;3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 name="Google Shape;33;p8"/>
          <p:cNvCxnSpPr/>
          <p:nvPr/>
        </p:nvCxnSpPr>
        <p:spPr>
          <a:xfrm flipH="1" rot="10800000">
            <a:off x="417000" y="1246350"/>
            <a:ext cx="8310000" cy="27600"/>
          </a:xfrm>
          <a:prstGeom prst="straightConnector1">
            <a:avLst/>
          </a:prstGeom>
          <a:noFill/>
          <a:ln cap="flat" cmpd="sng" w="76200">
            <a:solidFill>
              <a:srgbClr val="05F2D0"/>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p:cSld name="ONE_COLUMN_TEXT_1">
    <p:bg>
      <p:bgPr>
        <a:blipFill>
          <a:blip r:embed="rId2">
            <a:alphaModFix/>
          </a:blip>
          <a:stretch>
            <a:fillRect/>
          </a:stretch>
        </a:blipFill>
      </p:bgPr>
    </p:bg>
    <p:spTree>
      <p:nvGrpSpPr>
        <p:cNvPr id="34" name="Shape 34"/>
        <p:cNvGrpSpPr/>
        <p:nvPr/>
      </p:nvGrpSpPr>
      <p:grpSpPr>
        <a:xfrm>
          <a:off x="0" y="0"/>
          <a:ext cx="0" cy="0"/>
          <a:chOff x="0" y="0"/>
          <a:chExt cx="0" cy="0"/>
        </a:xfrm>
      </p:grpSpPr>
      <p:cxnSp>
        <p:nvCxnSpPr>
          <p:cNvPr id="35" name="Google Shape;35;p9"/>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1">
  <p:cSld name="ONE_COLUMN_TEXT_1_1">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id="37" name="Google Shape;37;p10"/>
          <p:cNvPicPr preferRelativeResize="0"/>
          <p:nvPr/>
        </p:nvPicPr>
        <p:blipFill rotWithShape="1">
          <a:blip r:embed="rId3">
            <a:alphaModFix/>
          </a:blip>
          <a:srcRect b="0" l="0" r="0" t="0"/>
          <a:stretch/>
        </p:blipFill>
        <p:spPr>
          <a:xfrm>
            <a:off x="88925" y="185575"/>
            <a:ext cx="8938253" cy="4678600"/>
          </a:xfrm>
          <a:prstGeom prst="rect">
            <a:avLst/>
          </a:prstGeom>
          <a:noFill/>
          <a:ln>
            <a:noFill/>
          </a:ln>
        </p:spPr>
      </p:pic>
      <p:sp>
        <p:nvSpPr>
          <p:cNvPr id="38" name="Google Shape;38;p10"/>
          <p:cNvSpPr/>
          <p:nvPr/>
        </p:nvSpPr>
        <p:spPr>
          <a:xfrm>
            <a:off x="1441275" y="3920750"/>
            <a:ext cx="6406200" cy="5184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hyperlink" Target="https://www.vice.com/en_us/article/evj4qw/these-iphone-lightning-cables-will-hack-your-computer" TargetMode="External"/><Relationship Id="rId4" Type="http://schemas.openxmlformats.org/officeDocument/2006/relationships/hyperlink" Target="https://www.theverge.com/2019/10/8/20905383/twitter-phone-numbers-email-addresses-targeted-advertising" TargetMode="External"/><Relationship Id="rId5" Type="http://schemas.openxmlformats.org/officeDocument/2006/relationships/image" Target="../media/image27.png"/><Relationship Id="rId6"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4.jpg"/><Relationship Id="rId6" Type="http://schemas.openxmlformats.org/officeDocument/2006/relationships/image" Target="../media/image33.jpg"/><Relationship Id="rId7"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32.jpg"/><Relationship Id="rId5" Type="http://schemas.openxmlformats.org/officeDocument/2006/relationships/image" Target="../media/image34.jpg"/><Relationship Id="rId6" Type="http://schemas.openxmlformats.org/officeDocument/2006/relationships/image" Target="../media/image11.jpg"/><Relationship Id="rId7" Type="http://schemas.openxmlformats.org/officeDocument/2006/relationships/hyperlink" Target="https://ghc.anitab.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7"/>
          <p:cNvSpPr txBox="1"/>
          <p:nvPr/>
        </p:nvSpPr>
        <p:spPr>
          <a:xfrm>
            <a:off x="-102875" y="139425"/>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History</a:t>
            </a:r>
            <a:endParaRPr b="1" sz="4800">
              <a:solidFill>
                <a:srgbClr val="FFFFFF"/>
              </a:solidFill>
              <a:latin typeface="Quicksand"/>
              <a:ea typeface="Quicksand"/>
              <a:cs typeface="Quicksand"/>
              <a:sym typeface="Quicksand"/>
            </a:endParaRPr>
          </a:p>
        </p:txBody>
      </p:sp>
      <p:sp>
        <p:nvSpPr>
          <p:cNvPr id="152" name="Google Shape;152;p27"/>
          <p:cNvSpPr txBox="1"/>
          <p:nvPr/>
        </p:nvSpPr>
        <p:spPr>
          <a:xfrm>
            <a:off x="-293950" y="915650"/>
            <a:ext cx="8665800" cy="3433200"/>
          </a:xfrm>
          <a:prstGeom prst="rect">
            <a:avLst/>
          </a:prstGeom>
          <a:noFill/>
          <a:ln>
            <a:noFill/>
          </a:ln>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t/>
            </a:r>
            <a:endParaRPr b="1" sz="1800">
              <a:solidFill>
                <a:srgbClr val="FFFFFF"/>
              </a:solidFill>
              <a:latin typeface="Quicksand"/>
              <a:ea typeface="Quicksand"/>
              <a:cs typeface="Quicksand"/>
              <a:sym typeface="Quicksand"/>
            </a:endParaRPr>
          </a:p>
        </p:txBody>
      </p:sp>
      <p:grpSp>
        <p:nvGrpSpPr>
          <p:cNvPr id="153" name="Google Shape;153;p27"/>
          <p:cNvGrpSpPr/>
          <p:nvPr/>
        </p:nvGrpSpPr>
        <p:grpSpPr>
          <a:xfrm>
            <a:off x="4410854" y="1606451"/>
            <a:ext cx="2480144" cy="2051603"/>
            <a:chOff x="4526679" y="1535050"/>
            <a:chExt cx="2480144" cy="2051603"/>
          </a:xfrm>
        </p:grpSpPr>
        <p:sp>
          <p:nvSpPr>
            <p:cNvPr id="154" name="Google Shape;154;p27"/>
            <p:cNvSpPr/>
            <p:nvPr/>
          </p:nvSpPr>
          <p:spPr>
            <a:xfrm>
              <a:off x="4849302"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 name="Google Shape;155;p27"/>
            <p:cNvGrpSpPr/>
            <p:nvPr/>
          </p:nvGrpSpPr>
          <p:grpSpPr>
            <a:xfrm>
              <a:off x="4526679" y="1535050"/>
              <a:ext cx="2480144" cy="2051603"/>
              <a:chOff x="4526679" y="1535050"/>
              <a:chExt cx="2480144" cy="2051603"/>
            </a:xfrm>
          </p:grpSpPr>
          <p:grpSp>
            <p:nvGrpSpPr>
              <p:cNvPr id="156" name="Google Shape;156;p27"/>
              <p:cNvGrpSpPr/>
              <p:nvPr/>
            </p:nvGrpSpPr>
            <p:grpSpPr>
              <a:xfrm>
                <a:off x="4808316" y="2800065"/>
                <a:ext cx="92400" cy="411825"/>
                <a:chOff x="845575" y="2563700"/>
                <a:chExt cx="92400" cy="411825"/>
              </a:xfrm>
            </p:grpSpPr>
            <p:cxnSp>
              <p:nvCxnSpPr>
                <p:cNvPr id="157" name="Google Shape;157;p2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58" name="Google Shape;158;p2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27"/>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1997</a:t>
                </a:r>
                <a:endParaRPr b="1" sz="1200">
                  <a:latin typeface="Roboto"/>
                  <a:ea typeface="Roboto"/>
                  <a:cs typeface="Roboto"/>
                  <a:sym typeface="Roboto"/>
                </a:endParaRPr>
              </a:p>
            </p:txBody>
          </p:sp>
          <p:sp>
            <p:nvSpPr>
              <p:cNvPr id="160" name="Google Shape;160;p27"/>
              <p:cNvSpPr txBox="1"/>
              <p:nvPr/>
            </p:nvSpPr>
            <p:spPr>
              <a:xfrm>
                <a:off x="4753223" y="15350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200">
                    <a:solidFill>
                      <a:srgbClr val="FFFFFF"/>
                    </a:solidFill>
                    <a:latin typeface="Quicksand"/>
                    <a:ea typeface="Quicksand"/>
                    <a:cs typeface="Quicksand"/>
                    <a:sym typeface="Quicksand"/>
                  </a:rPr>
                  <a:t>The term “Data Mining” was coined meaning a way to extract data from large databases, by the journal “Data Mining and Knowledge Discovery”.</a:t>
                </a:r>
                <a:endParaRPr b="1" sz="1200">
                  <a:solidFill>
                    <a:srgbClr val="FFFFFF"/>
                  </a:solidFill>
                  <a:latin typeface="Quicksand"/>
                  <a:ea typeface="Quicksand"/>
                  <a:cs typeface="Quicksand"/>
                  <a:sym typeface="Quicksand"/>
                </a:endParaRPr>
              </a:p>
            </p:txBody>
          </p:sp>
        </p:grpSp>
      </p:grpSp>
      <p:grpSp>
        <p:nvGrpSpPr>
          <p:cNvPr id="161" name="Google Shape;161;p27"/>
          <p:cNvGrpSpPr/>
          <p:nvPr/>
        </p:nvGrpSpPr>
        <p:grpSpPr>
          <a:xfrm>
            <a:off x="5765425" y="2773997"/>
            <a:ext cx="3275700" cy="1685553"/>
            <a:chOff x="5881250" y="2702596"/>
            <a:chExt cx="3275700" cy="1685553"/>
          </a:xfrm>
        </p:grpSpPr>
        <p:sp>
          <p:nvSpPr>
            <p:cNvPr id="162" name="Google Shape;162;p27"/>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 name="Google Shape;163;p27"/>
            <p:cNvGrpSpPr/>
            <p:nvPr/>
          </p:nvGrpSpPr>
          <p:grpSpPr>
            <a:xfrm>
              <a:off x="5881250" y="2702596"/>
              <a:ext cx="3223200" cy="1685553"/>
              <a:chOff x="5881250" y="2702596"/>
              <a:chExt cx="3223200" cy="1685553"/>
            </a:xfrm>
          </p:grpSpPr>
          <p:grpSp>
            <p:nvGrpSpPr>
              <p:cNvPr id="164" name="Google Shape;164;p27"/>
              <p:cNvGrpSpPr/>
              <p:nvPr/>
            </p:nvGrpSpPr>
            <p:grpSpPr>
              <a:xfrm rot="10800000">
                <a:off x="6760035" y="3079467"/>
                <a:ext cx="92400" cy="411825"/>
                <a:chOff x="2070100" y="2563700"/>
                <a:chExt cx="92400" cy="411825"/>
              </a:xfrm>
            </p:grpSpPr>
            <p:cxnSp>
              <p:nvCxnSpPr>
                <p:cNvPr id="165" name="Google Shape;165;p2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6" name="Google Shape;166;p2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27"/>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2012</a:t>
                </a:r>
                <a:endParaRPr b="1" sz="1200">
                  <a:latin typeface="Roboto"/>
                  <a:ea typeface="Roboto"/>
                  <a:cs typeface="Roboto"/>
                  <a:sym typeface="Roboto"/>
                </a:endParaRPr>
              </a:p>
            </p:txBody>
          </p:sp>
          <p:sp>
            <p:nvSpPr>
              <p:cNvPr id="168" name="Google Shape;168;p27"/>
              <p:cNvSpPr txBox="1"/>
              <p:nvPr/>
            </p:nvSpPr>
            <p:spPr>
              <a:xfrm>
                <a:off x="5881250" y="3444349"/>
                <a:ext cx="3223200" cy="943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1200">
                    <a:solidFill>
                      <a:schemeClr val="lt1"/>
                    </a:solidFill>
                    <a:latin typeface="Quicksand"/>
                    <a:ea typeface="Quicksand"/>
                    <a:cs typeface="Quicksand"/>
                    <a:sym typeface="Quicksand"/>
                  </a:rPr>
                  <a:t>DJ Patil (chief data scientist at the US Office of Science and Technology) and Jeff Hammerbacher (co-founder of Cloudera, a software company that provides Apache-Hadoop services) first popularized the term “Data Science” .</a:t>
                </a:r>
                <a:endParaRPr b="1" sz="1200">
                  <a:solidFill>
                    <a:schemeClr val="lt1"/>
                  </a:solidFill>
                  <a:latin typeface="Quicksand"/>
                  <a:ea typeface="Quicksand"/>
                  <a:cs typeface="Quicksand"/>
                  <a:sym typeface="Quicksand"/>
                </a:endParaRPr>
              </a:p>
              <a:p>
                <a:pPr indent="0" lvl="0" marL="457200" rtl="0" algn="l">
                  <a:spcBef>
                    <a:spcPts val="0"/>
                  </a:spcBef>
                  <a:spcAft>
                    <a:spcPts val="0"/>
                  </a:spcAft>
                  <a:buNone/>
                </a:pPr>
                <a:r>
                  <a:t/>
                </a:r>
                <a:endParaRPr b="1" sz="1200">
                  <a:solidFill>
                    <a:schemeClr val="lt1"/>
                  </a:solidFill>
                  <a:latin typeface="Quicksand"/>
                  <a:ea typeface="Quicksand"/>
                  <a:cs typeface="Quicksand"/>
                  <a:sym typeface="Quicksand"/>
                </a:endParaRPr>
              </a:p>
              <a:p>
                <a:pPr indent="0" lvl="0" marL="0" rtl="0" algn="l">
                  <a:spcBef>
                    <a:spcPts val="0"/>
                  </a:spcBef>
                  <a:spcAft>
                    <a:spcPts val="1600"/>
                  </a:spcAft>
                  <a:buNone/>
                </a:pPr>
                <a:r>
                  <a:t/>
                </a:r>
                <a:endParaRPr b="1" sz="1200">
                  <a:latin typeface="Quicksand"/>
                  <a:ea typeface="Quicksand"/>
                  <a:cs typeface="Quicksand"/>
                  <a:sym typeface="Quicksand"/>
                </a:endParaRPr>
              </a:p>
            </p:txBody>
          </p:sp>
        </p:grpSp>
      </p:grpSp>
      <p:sp>
        <p:nvSpPr>
          <p:cNvPr id="169" name="Google Shape;169;p27"/>
          <p:cNvSpPr/>
          <p:nvPr/>
        </p:nvSpPr>
        <p:spPr>
          <a:xfrm>
            <a:off x="816775" y="315087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 name="Google Shape;170;p27"/>
          <p:cNvGrpSpPr/>
          <p:nvPr/>
        </p:nvGrpSpPr>
        <p:grpSpPr>
          <a:xfrm>
            <a:off x="380166" y="1435864"/>
            <a:ext cx="2542606" cy="2222201"/>
            <a:chOff x="495991" y="1364463"/>
            <a:chExt cx="2542606" cy="2222201"/>
          </a:xfrm>
        </p:grpSpPr>
        <p:sp>
          <p:nvSpPr>
            <p:cNvPr id="171" name="Google Shape;171;p27"/>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1970’s</a:t>
              </a:r>
              <a:endParaRPr b="1" sz="1200">
                <a:latin typeface="Roboto"/>
                <a:ea typeface="Roboto"/>
                <a:cs typeface="Roboto"/>
                <a:sym typeface="Roboto"/>
              </a:endParaRPr>
            </a:p>
          </p:txBody>
        </p:sp>
        <p:grpSp>
          <p:nvGrpSpPr>
            <p:cNvPr id="172" name="Google Shape;172;p27"/>
            <p:cNvGrpSpPr/>
            <p:nvPr/>
          </p:nvGrpSpPr>
          <p:grpSpPr>
            <a:xfrm>
              <a:off x="881025" y="2800065"/>
              <a:ext cx="92400" cy="411825"/>
              <a:chOff x="845575" y="2563700"/>
              <a:chExt cx="92400" cy="411825"/>
            </a:xfrm>
          </p:grpSpPr>
          <p:cxnSp>
            <p:nvCxnSpPr>
              <p:cNvPr id="173" name="Google Shape;173;p2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74" name="Google Shape;174;p2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 name="Google Shape;175;p27"/>
            <p:cNvSpPr txBox="1"/>
            <p:nvPr/>
          </p:nvSpPr>
          <p:spPr>
            <a:xfrm>
              <a:off x="784997" y="1364463"/>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200">
                  <a:solidFill>
                    <a:srgbClr val="FFFFFF"/>
                  </a:solidFill>
                  <a:latin typeface="Quicksand"/>
                  <a:ea typeface="Quicksand"/>
                  <a:cs typeface="Quicksand"/>
                  <a:sym typeface="Quicksand"/>
                </a:rPr>
                <a:t>Peter Naur pioneered what what essence of Data Science was in his book “Concise Survey of Computer Methods”. He originally </a:t>
              </a:r>
              <a:r>
                <a:rPr b="1" lang="en" sz="1200">
                  <a:solidFill>
                    <a:srgbClr val="FFFFFF"/>
                  </a:solidFill>
                  <a:latin typeface="Quicksand"/>
                  <a:ea typeface="Quicksand"/>
                  <a:cs typeface="Quicksand"/>
                  <a:sym typeface="Quicksand"/>
                </a:rPr>
                <a:t>referred</a:t>
              </a:r>
              <a:r>
                <a:rPr b="1" lang="en" sz="1200">
                  <a:solidFill>
                    <a:srgbClr val="FFFFFF"/>
                  </a:solidFill>
                  <a:latin typeface="Quicksand"/>
                  <a:ea typeface="Quicksand"/>
                  <a:cs typeface="Quicksand"/>
                  <a:sym typeface="Quicksand"/>
                </a:rPr>
                <a:t> to it as “Dataology”.</a:t>
              </a:r>
              <a:endParaRPr b="1" sz="1200">
                <a:solidFill>
                  <a:srgbClr val="FFFFFF"/>
                </a:solidFill>
                <a:latin typeface="Quicksand"/>
                <a:ea typeface="Quicksand"/>
                <a:cs typeface="Quicksand"/>
                <a:sym typeface="Quicksand"/>
              </a:endParaRPr>
            </a:p>
          </p:txBody>
        </p:sp>
      </p:grpSp>
      <p:grpSp>
        <p:nvGrpSpPr>
          <p:cNvPr id="176" name="Google Shape;176;p27"/>
          <p:cNvGrpSpPr/>
          <p:nvPr/>
        </p:nvGrpSpPr>
        <p:grpSpPr>
          <a:xfrm>
            <a:off x="2416745" y="2773997"/>
            <a:ext cx="2501355" cy="1735654"/>
            <a:chOff x="2525595" y="2702596"/>
            <a:chExt cx="2501355" cy="1735654"/>
          </a:xfrm>
        </p:grpSpPr>
        <p:sp>
          <p:nvSpPr>
            <p:cNvPr id="177" name="Google Shape;177;p27"/>
            <p:cNvSpPr/>
            <p:nvPr/>
          </p:nvSpPr>
          <p:spPr>
            <a:xfrm>
              <a:off x="2890952" y="3079475"/>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 name="Google Shape;178;p27"/>
            <p:cNvGrpSpPr/>
            <p:nvPr/>
          </p:nvGrpSpPr>
          <p:grpSpPr>
            <a:xfrm>
              <a:off x="2525595" y="2702596"/>
              <a:ext cx="2501355" cy="1735654"/>
              <a:chOff x="2525595" y="2702596"/>
              <a:chExt cx="2501355" cy="1735654"/>
            </a:xfrm>
          </p:grpSpPr>
          <p:sp>
            <p:nvSpPr>
              <p:cNvPr id="179" name="Google Shape;179;p27"/>
              <p:cNvSpPr txBox="1"/>
              <p:nvPr/>
            </p:nvSpPr>
            <p:spPr>
              <a:xfrm>
                <a:off x="2525595" y="2702596"/>
                <a:ext cx="7458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200">
                    <a:latin typeface="Roboto"/>
                    <a:ea typeface="Roboto"/>
                    <a:cs typeface="Roboto"/>
                    <a:sym typeface="Roboto"/>
                  </a:rPr>
                  <a:t>1992</a:t>
                </a:r>
                <a:endParaRPr b="1" sz="1200">
                  <a:latin typeface="Roboto"/>
                  <a:ea typeface="Roboto"/>
                  <a:cs typeface="Roboto"/>
                  <a:sym typeface="Roboto"/>
                </a:endParaRPr>
              </a:p>
            </p:txBody>
          </p:sp>
          <p:grpSp>
            <p:nvGrpSpPr>
              <p:cNvPr id="180" name="Google Shape;180;p27"/>
              <p:cNvGrpSpPr/>
              <p:nvPr/>
            </p:nvGrpSpPr>
            <p:grpSpPr>
              <a:xfrm rot="10800000">
                <a:off x="2849073" y="3079467"/>
                <a:ext cx="92400" cy="411825"/>
                <a:chOff x="2070100" y="2563700"/>
                <a:chExt cx="92400" cy="411825"/>
              </a:xfrm>
            </p:grpSpPr>
            <p:cxnSp>
              <p:nvCxnSpPr>
                <p:cNvPr id="181" name="Google Shape;181;p2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82" name="Google Shape;182;p2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 name="Google Shape;183;p27"/>
              <p:cNvSpPr txBox="1"/>
              <p:nvPr/>
            </p:nvSpPr>
            <p:spPr>
              <a:xfrm>
                <a:off x="2773350"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200">
                    <a:solidFill>
                      <a:srgbClr val="F3F3F3"/>
                    </a:solidFill>
                    <a:latin typeface="Quicksand"/>
                    <a:ea typeface="Quicksand"/>
                    <a:cs typeface="Quicksand"/>
                    <a:sym typeface="Quicksand"/>
                  </a:rPr>
                  <a:t>“Data Science” term was first heard in a Japanese/French Statistics Symposium. The attendees acknowledged the emergence of this new discipline.</a:t>
                </a:r>
                <a:endParaRPr b="1" sz="1200">
                  <a:solidFill>
                    <a:srgbClr val="F3F3F3"/>
                  </a:solidFill>
                  <a:latin typeface="Quicksand"/>
                  <a:ea typeface="Quicksand"/>
                  <a:cs typeface="Quicksand"/>
                  <a:sym typeface="Quicksand"/>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8"/>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How it’s used</a:t>
            </a:r>
            <a:endParaRPr b="1" sz="4800">
              <a:solidFill>
                <a:srgbClr val="FFFFFF"/>
              </a:solidFill>
              <a:latin typeface="Quicksand"/>
              <a:ea typeface="Quicksand"/>
              <a:cs typeface="Quicksand"/>
              <a:sym typeface="Quicksand"/>
            </a:endParaRPr>
          </a:p>
        </p:txBody>
      </p:sp>
      <p:sp>
        <p:nvSpPr>
          <p:cNvPr id="189" name="Google Shape;189;p28"/>
          <p:cNvSpPr txBox="1"/>
          <p:nvPr/>
        </p:nvSpPr>
        <p:spPr>
          <a:xfrm>
            <a:off x="154450" y="1464950"/>
            <a:ext cx="8750100" cy="2758200"/>
          </a:xfrm>
          <a:prstGeom prst="rect">
            <a:avLst/>
          </a:prstGeom>
          <a:noFill/>
          <a:ln>
            <a:noFill/>
          </a:ln>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rPr b="1" lang="en" sz="1800">
                <a:solidFill>
                  <a:srgbClr val="FFFFFF"/>
                </a:solidFill>
                <a:latin typeface="Quicksand"/>
                <a:ea typeface="Quicksand"/>
                <a:cs typeface="Quicksand"/>
                <a:sym typeface="Quicksand"/>
              </a:rPr>
              <a:t>Data Science is to identify which questions to ask, what data is needed to address said questions, and how you would go about getting that data. And then implement that pipeline, carry out the analysis, develop and </a:t>
            </a:r>
            <a:r>
              <a:rPr b="1" lang="en" sz="1800">
                <a:solidFill>
                  <a:srgbClr val="FFFFFF"/>
                </a:solidFill>
                <a:latin typeface="Quicksand"/>
                <a:ea typeface="Quicksand"/>
                <a:cs typeface="Quicksand"/>
                <a:sym typeface="Quicksand"/>
              </a:rPr>
              <a:t>productionize</a:t>
            </a:r>
            <a:r>
              <a:rPr b="1" lang="en" sz="1800">
                <a:solidFill>
                  <a:srgbClr val="FFFFFF"/>
                </a:solidFill>
                <a:latin typeface="Quicksand"/>
                <a:ea typeface="Quicksand"/>
                <a:cs typeface="Quicksand"/>
                <a:sym typeface="Quicksand"/>
              </a:rPr>
              <a:t> models, and write reports.</a:t>
            </a:r>
            <a:endParaRPr b="1" sz="1800">
              <a:solidFill>
                <a:srgbClr val="FFFFFF"/>
              </a:solidFill>
              <a:latin typeface="Quicksand"/>
              <a:ea typeface="Quicksand"/>
              <a:cs typeface="Quicksand"/>
              <a:sym typeface="Quicksand"/>
            </a:endParaRPr>
          </a:p>
          <a:p>
            <a:pPr indent="0" lvl="0" marL="457200" rtl="0" algn="l">
              <a:lnSpc>
                <a:spcPct val="100000"/>
              </a:lnSpc>
              <a:spcBef>
                <a:spcPts val="0"/>
              </a:spcBef>
              <a:spcAft>
                <a:spcPts val="0"/>
              </a:spcAft>
              <a:buNone/>
            </a:pPr>
            <a:r>
              <a:t/>
            </a:r>
            <a:endParaRPr b="1" sz="1800">
              <a:solidFill>
                <a:srgbClr val="FFFFFF"/>
              </a:solidFill>
              <a:latin typeface="Quicksand"/>
              <a:ea typeface="Quicksand"/>
              <a:cs typeface="Quicksand"/>
              <a:sym typeface="Quicksand"/>
            </a:endParaRPr>
          </a:p>
          <a:p>
            <a:pPr indent="0" lvl="0" marL="457200" rtl="0" algn="l">
              <a:lnSpc>
                <a:spcPct val="100000"/>
              </a:lnSpc>
              <a:spcBef>
                <a:spcPts val="0"/>
              </a:spcBef>
              <a:spcAft>
                <a:spcPts val="0"/>
              </a:spcAft>
              <a:buNone/>
            </a:pPr>
            <a:r>
              <a:t/>
            </a:r>
            <a:endParaRPr b="1" sz="1800">
              <a:solidFill>
                <a:srgbClr val="FFFFFF"/>
              </a:solidFill>
              <a:latin typeface="Quicksand"/>
              <a:ea typeface="Quicksand"/>
              <a:cs typeface="Quicksand"/>
              <a:sym typeface="Quicksand"/>
            </a:endParaRPr>
          </a:p>
          <a:p>
            <a:pPr indent="0" lvl="0" marL="457200" rtl="0" algn="l">
              <a:lnSpc>
                <a:spcPct val="100000"/>
              </a:lnSpc>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90" name="Google Shape;190;p28"/>
          <p:cNvSpPr txBox="1"/>
          <p:nvPr/>
        </p:nvSpPr>
        <p:spPr>
          <a:xfrm>
            <a:off x="283893" y="2448842"/>
            <a:ext cx="8491200" cy="1565100"/>
          </a:xfrm>
          <a:prstGeom prst="rect">
            <a:avLst/>
          </a:prstGeom>
          <a:noFill/>
          <a:ln>
            <a:noFill/>
          </a:ln>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t/>
            </a:r>
            <a:endParaRPr b="1" sz="1800">
              <a:solidFill>
                <a:srgbClr val="FFFFFF"/>
              </a:solidFill>
              <a:latin typeface="Quicksand"/>
              <a:ea typeface="Quicksand"/>
              <a:cs typeface="Quicksand"/>
              <a:sym typeface="Quicksand"/>
            </a:endParaRPr>
          </a:p>
        </p:txBody>
      </p:sp>
      <p:grpSp>
        <p:nvGrpSpPr>
          <p:cNvPr id="191" name="Google Shape;191;p28"/>
          <p:cNvGrpSpPr/>
          <p:nvPr/>
        </p:nvGrpSpPr>
        <p:grpSpPr>
          <a:xfrm>
            <a:off x="186053" y="2673338"/>
            <a:ext cx="2169865" cy="1466598"/>
            <a:chOff x="0" y="1189989"/>
            <a:chExt cx="2214600" cy="3217636"/>
          </a:xfrm>
        </p:grpSpPr>
        <p:sp>
          <p:nvSpPr>
            <p:cNvPr id="192" name="Google Shape;192;p28"/>
            <p:cNvSpPr/>
            <p:nvPr/>
          </p:nvSpPr>
          <p:spPr>
            <a:xfrm>
              <a:off x="0" y="1189989"/>
              <a:ext cx="2214600" cy="669000"/>
            </a:xfrm>
            <a:prstGeom prst="homePlate">
              <a:avLst>
                <a:gd fmla="val 50000" name="adj"/>
              </a:avLst>
            </a:prstGeom>
            <a:solidFill>
              <a:srgbClr val="0856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1</a:t>
              </a:r>
              <a:endParaRPr>
                <a:solidFill>
                  <a:srgbClr val="FFFFFF"/>
                </a:solidFill>
                <a:latin typeface="Roboto"/>
                <a:ea typeface="Roboto"/>
                <a:cs typeface="Roboto"/>
                <a:sym typeface="Roboto"/>
              </a:endParaRPr>
            </a:p>
          </p:txBody>
        </p:sp>
        <p:sp>
          <p:nvSpPr>
            <p:cNvPr id="193" name="Google Shape;193;p28"/>
            <p:cNvSpPr txBox="1"/>
            <p:nvPr/>
          </p:nvSpPr>
          <p:spPr>
            <a:xfrm>
              <a:off x="295050" y="2057125"/>
              <a:ext cx="1624500" cy="23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Quicksand"/>
                  <a:ea typeface="Quicksand"/>
                  <a:cs typeface="Quicksand"/>
                  <a:sym typeface="Quicksand"/>
                </a:rPr>
                <a:t>We identify a problem.</a:t>
              </a:r>
              <a:endParaRPr b="1">
                <a:solidFill>
                  <a:srgbClr val="FFFFFF"/>
                </a:solidFill>
                <a:latin typeface="Quicksand"/>
                <a:ea typeface="Quicksand"/>
                <a:cs typeface="Quicksand"/>
                <a:sym typeface="Quicksand"/>
              </a:endParaRPr>
            </a:p>
          </p:txBody>
        </p:sp>
      </p:grpSp>
      <p:grpSp>
        <p:nvGrpSpPr>
          <p:cNvPr id="194" name="Google Shape;194;p28"/>
          <p:cNvGrpSpPr/>
          <p:nvPr/>
        </p:nvGrpSpPr>
        <p:grpSpPr>
          <a:xfrm>
            <a:off x="1987244" y="2673241"/>
            <a:ext cx="2022307" cy="1466696"/>
            <a:chOff x="1838325" y="1189775"/>
            <a:chExt cx="2064000" cy="3217850"/>
          </a:xfrm>
        </p:grpSpPr>
        <p:sp>
          <p:nvSpPr>
            <p:cNvPr id="195" name="Google Shape;195;p28"/>
            <p:cNvSpPr/>
            <p:nvPr/>
          </p:nvSpPr>
          <p:spPr>
            <a:xfrm>
              <a:off x="1838325" y="1189775"/>
              <a:ext cx="2064000" cy="669000"/>
            </a:xfrm>
            <a:prstGeom prst="chevron">
              <a:avLst>
                <a:gd fmla="val 50000" name="adj"/>
              </a:avLst>
            </a:prstGeom>
            <a:solidFill>
              <a:srgbClr val="0B71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2</a:t>
              </a:r>
              <a:endParaRPr>
                <a:solidFill>
                  <a:srgbClr val="FFFFFF"/>
                </a:solidFill>
                <a:latin typeface="Roboto"/>
                <a:ea typeface="Roboto"/>
                <a:cs typeface="Roboto"/>
                <a:sym typeface="Roboto"/>
              </a:endParaRPr>
            </a:p>
          </p:txBody>
        </p:sp>
        <p:sp>
          <p:nvSpPr>
            <p:cNvPr id="196" name="Google Shape;196;p28"/>
            <p:cNvSpPr txBox="1"/>
            <p:nvPr/>
          </p:nvSpPr>
          <p:spPr>
            <a:xfrm>
              <a:off x="2017250" y="2057125"/>
              <a:ext cx="1624500" cy="23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Quicksand"/>
                  <a:ea typeface="Quicksand"/>
                  <a:cs typeface="Quicksand"/>
                  <a:sym typeface="Quicksand"/>
                </a:rPr>
                <a:t>Methodical thinking on how we approach the problem and how to solve it.</a:t>
              </a:r>
              <a:endParaRPr b="1">
                <a:solidFill>
                  <a:srgbClr val="FFFFFF"/>
                </a:solidFill>
                <a:latin typeface="Quicksand"/>
                <a:ea typeface="Quicksand"/>
                <a:cs typeface="Quicksand"/>
                <a:sym typeface="Quicksand"/>
              </a:endParaRPr>
            </a:p>
          </p:txBody>
        </p:sp>
      </p:grpSp>
      <p:grpSp>
        <p:nvGrpSpPr>
          <p:cNvPr id="197" name="Google Shape;197;p28"/>
          <p:cNvGrpSpPr/>
          <p:nvPr/>
        </p:nvGrpSpPr>
        <p:grpSpPr>
          <a:xfrm>
            <a:off x="3631764" y="2673241"/>
            <a:ext cx="2022307" cy="1466696"/>
            <a:chOff x="3516750" y="1189775"/>
            <a:chExt cx="2064000" cy="3217850"/>
          </a:xfrm>
        </p:grpSpPr>
        <p:sp>
          <p:nvSpPr>
            <p:cNvPr id="198" name="Google Shape;198;p28"/>
            <p:cNvSpPr/>
            <p:nvPr/>
          </p:nvSpPr>
          <p:spPr>
            <a:xfrm>
              <a:off x="3516750" y="1189775"/>
              <a:ext cx="2064000" cy="669000"/>
            </a:xfrm>
            <a:prstGeom prst="chevron">
              <a:avLst>
                <a:gd fmla="val 50000" name="adj"/>
              </a:avLst>
            </a:prstGeom>
            <a:solidFill>
              <a:srgbClr val="0B77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3</a:t>
              </a:r>
              <a:endParaRPr>
                <a:solidFill>
                  <a:srgbClr val="FFFFFF"/>
                </a:solidFill>
                <a:latin typeface="Roboto"/>
                <a:ea typeface="Roboto"/>
                <a:cs typeface="Roboto"/>
                <a:sym typeface="Roboto"/>
              </a:endParaRPr>
            </a:p>
          </p:txBody>
        </p:sp>
        <p:sp>
          <p:nvSpPr>
            <p:cNvPr id="199" name="Google Shape;199;p28"/>
            <p:cNvSpPr txBox="1"/>
            <p:nvPr/>
          </p:nvSpPr>
          <p:spPr>
            <a:xfrm>
              <a:off x="3739450" y="2057125"/>
              <a:ext cx="1624500" cy="23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Quicksand"/>
                  <a:ea typeface="Quicksand"/>
                  <a:cs typeface="Quicksand"/>
                  <a:sym typeface="Quicksand"/>
                </a:rPr>
                <a:t>We gather data on the topic (Reports, Databases, Web scraping)</a:t>
              </a:r>
              <a:endParaRPr b="1">
                <a:solidFill>
                  <a:srgbClr val="FFFFFF"/>
                </a:solidFill>
                <a:latin typeface="Quicksand"/>
                <a:ea typeface="Quicksand"/>
                <a:cs typeface="Quicksand"/>
                <a:sym typeface="Quicksand"/>
              </a:endParaRPr>
            </a:p>
          </p:txBody>
        </p:sp>
      </p:grpSp>
      <p:grpSp>
        <p:nvGrpSpPr>
          <p:cNvPr id="200" name="Google Shape;200;p28"/>
          <p:cNvGrpSpPr/>
          <p:nvPr/>
        </p:nvGrpSpPr>
        <p:grpSpPr>
          <a:xfrm>
            <a:off x="6921223" y="2673241"/>
            <a:ext cx="2022307" cy="1466696"/>
            <a:chOff x="6874025" y="1189775"/>
            <a:chExt cx="2064000" cy="3217850"/>
          </a:xfrm>
        </p:grpSpPr>
        <p:sp>
          <p:nvSpPr>
            <p:cNvPr id="201" name="Google Shape;201;p28"/>
            <p:cNvSpPr/>
            <p:nvPr/>
          </p:nvSpPr>
          <p:spPr>
            <a:xfrm>
              <a:off x="6874025" y="1189775"/>
              <a:ext cx="2064000" cy="669000"/>
            </a:xfrm>
            <a:prstGeom prst="chevron">
              <a:avLst>
                <a:gd fmla="val 50000" name="adj"/>
              </a:avLst>
            </a:prstGeom>
            <a:solidFill>
              <a:srgbClr val="0E94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5</a:t>
              </a:r>
              <a:endParaRPr>
                <a:solidFill>
                  <a:srgbClr val="FFFFFF"/>
                </a:solidFill>
                <a:latin typeface="Roboto"/>
                <a:ea typeface="Roboto"/>
                <a:cs typeface="Roboto"/>
                <a:sym typeface="Roboto"/>
              </a:endParaRPr>
            </a:p>
          </p:txBody>
        </p:sp>
        <p:sp>
          <p:nvSpPr>
            <p:cNvPr id="202" name="Google Shape;202;p28"/>
            <p:cNvSpPr txBox="1"/>
            <p:nvPr/>
          </p:nvSpPr>
          <p:spPr>
            <a:xfrm>
              <a:off x="7183850" y="2057125"/>
              <a:ext cx="1624500" cy="23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Quicksand"/>
                  <a:ea typeface="Quicksand"/>
                  <a:cs typeface="Quicksand"/>
                  <a:sym typeface="Quicksand"/>
                </a:rPr>
                <a:t>We communicate the information we learned (Dashboards, Analysis reports, etc.)</a:t>
              </a:r>
              <a:endParaRPr b="1">
                <a:solidFill>
                  <a:srgbClr val="FFFFFF"/>
                </a:solidFill>
                <a:latin typeface="Quicksand"/>
                <a:ea typeface="Quicksand"/>
                <a:cs typeface="Quicksand"/>
                <a:sym typeface="Quicksand"/>
              </a:endParaRPr>
            </a:p>
          </p:txBody>
        </p:sp>
      </p:grpSp>
      <p:grpSp>
        <p:nvGrpSpPr>
          <p:cNvPr id="203" name="Google Shape;203;p28"/>
          <p:cNvGrpSpPr/>
          <p:nvPr/>
        </p:nvGrpSpPr>
        <p:grpSpPr>
          <a:xfrm>
            <a:off x="5276457" y="2673241"/>
            <a:ext cx="2022307" cy="1466696"/>
            <a:chOff x="5195350" y="1189775"/>
            <a:chExt cx="2064000" cy="3217850"/>
          </a:xfrm>
        </p:grpSpPr>
        <p:sp>
          <p:nvSpPr>
            <p:cNvPr id="204" name="Google Shape;204;p28"/>
            <p:cNvSpPr/>
            <p:nvPr/>
          </p:nvSpPr>
          <p:spPr>
            <a:xfrm>
              <a:off x="5195350" y="1189775"/>
              <a:ext cx="2064000" cy="669000"/>
            </a:xfrm>
            <a:prstGeom prst="chevron">
              <a:avLst>
                <a:gd fmla="val 50000" name="adj"/>
              </a:avLst>
            </a:prstGeom>
            <a:solidFill>
              <a:srgbClr val="0C81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4</a:t>
              </a:r>
              <a:endParaRPr>
                <a:solidFill>
                  <a:srgbClr val="FFFFFF"/>
                </a:solidFill>
                <a:latin typeface="Roboto"/>
                <a:ea typeface="Roboto"/>
                <a:cs typeface="Roboto"/>
                <a:sym typeface="Roboto"/>
              </a:endParaRPr>
            </a:p>
          </p:txBody>
        </p:sp>
        <p:sp>
          <p:nvSpPr>
            <p:cNvPr id="205" name="Google Shape;205;p28"/>
            <p:cNvSpPr txBox="1"/>
            <p:nvPr/>
          </p:nvSpPr>
          <p:spPr>
            <a:xfrm>
              <a:off x="5461650" y="2057125"/>
              <a:ext cx="1624500" cy="23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Quicksand"/>
                  <a:ea typeface="Quicksand"/>
                  <a:cs typeface="Quicksand"/>
                  <a:sym typeface="Quicksand"/>
                </a:rPr>
                <a:t>We build an algorithm and incorporate machine learning to create predictive modeling.</a:t>
              </a:r>
              <a:endParaRPr b="1">
                <a:solidFill>
                  <a:srgbClr val="FFFFFF"/>
                </a:solidFill>
                <a:latin typeface="Quicksand"/>
                <a:ea typeface="Quicksand"/>
                <a:cs typeface="Quicksand"/>
                <a:sym typeface="Quicksand"/>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9"/>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Industries</a:t>
            </a:r>
            <a:endParaRPr b="1" sz="4800">
              <a:solidFill>
                <a:srgbClr val="FFFFFF"/>
              </a:solidFill>
              <a:latin typeface="Quicksand"/>
              <a:ea typeface="Quicksand"/>
              <a:cs typeface="Quicksand"/>
              <a:sym typeface="Quicksand"/>
            </a:endParaRPr>
          </a:p>
        </p:txBody>
      </p:sp>
      <p:sp>
        <p:nvSpPr>
          <p:cNvPr id="211" name="Google Shape;211;p29"/>
          <p:cNvSpPr txBox="1"/>
          <p:nvPr/>
        </p:nvSpPr>
        <p:spPr>
          <a:xfrm>
            <a:off x="475775" y="1444925"/>
            <a:ext cx="8217000" cy="3545100"/>
          </a:xfrm>
          <a:prstGeom prst="rect">
            <a:avLst/>
          </a:prstGeom>
          <a:noFill/>
          <a:ln>
            <a:noFill/>
          </a:ln>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rPr b="1" lang="en" sz="1600" u="sng">
                <a:solidFill>
                  <a:srgbClr val="FFFFFF"/>
                </a:solidFill>
                <a:latin typeface="Quicksand"/>
                <a:ea typeface="Quicksand"/>
                <a:cs typeface="Quicksand"/>
                <a:sym typeface="Quicksand"/>
              </a:rPr>
              <a:t>Medicine</a:t>
            </a:r>
            <a:r>
              <a:rPr b="1" lang="en" sz="1600">
                <a:solidFill>
                  <a:srgbClr val="FFFFFF"/>
                </a:solidFill>
                <a:latin typeface="Quicksand"/>
                <a:ea typeface="Quicksand"/>
                <a:cs typeface="Quicksand"/>
                <a:sym typeface="Quicksand"/>
              </a:rPr>
              <a:t>: Wearable technology helps transmit and record data on patients that health professionals can later utilize. Compiled data over time can allow doctors and researchers to foresee trends and map diseases.</a:t>
            </a:r>
            <a:endParaRPr b="1" sz="1600">
              <a:solidFill>
                <a:srgbClr val="FFFFFF"/>
              </a:solidFill>
              <a:latin typeface="Quicksand"/>
              <a:ea typeface="Quicksand"/>
              <a:cs typeface="Quicksand"/>
              <a:sym typeface="Quicksand"/>
            </a:endParaRPr>
          </a:p>
          <a:p>
            <a:pPr indent="0" lvl="0" marL="457200" rtl="0" algn="l">
              <a:lnSpc>
                <a:spcPct val="100000"/>
              </a:lnSpc>
              <a:spcBef>
                <a:spcPts val="0"/>
              </a:spcBef>
              <a:spcAft>
                <a:spcPts val="0"/>
              </a:spcAft>
              <a:buNone/>
            </a:pPr>
            <a:r>
              <a:t/>
            </a:r>
            <a:endParaRPr b="1" sz="1600">
              <a:solidFill>
                <a:srgbClr val="FFFFFF"/>
              </a:solidFill>
              <a:latin typeface="Quicksand"/>
              <a:ea typeface="Quicksand"/>
              <a:cs typeface="Quicksand"/>
              <a:sym typeface="Quicksand"/>
            </a:endParaRPr>
          </a:p>
          <a:p>
            <a:pPr indent="0" lvl="0" marL="0" rtl="0" algn="l">
              <a:lnSpc>
                <a:spcPct val="100000"/>
              </a:lnSpc>
              <a:spcBef>
                <a:spcPts val="0"/>
              </a:spcBef>
              <a:spcAft>
                <a:spcPts val="0"/>
              </a:spcAft>
              <a:buNone/>
            </a:pPr>
            <a:r>
              <a:rPr b="1" lang="en" sz="1600">
                <a:solidFill>
                  <a:srgbClr val="FFFFFF"/>
                </a:solidFill>
                <a:latin typeface="Quicksand"/>
                <a:ea typeface="Quicksand"/>
                <a:cs typeface="Quicksand"/>
                <a:sym typeface="Quicksand"/>
              </a:rPr>
              <a:t>	</a:t>
            </a:r>
            <a:r>
              <a:rPr b="1" lang="en" sz="1600" u="sng">
                <a:solidFill>
                  <a:srgbClr val="FFFFFF"/>
                </a:solidFill>
                <a:latin typeface="Quicksand"/>
                <a:ea typeface="Quicksand"/>
                <a:cs typeface="Quicksand"/>
                <a:sym typeface="Quicksand"/>
              </a:rPr>
              <a:t>Retail</a:t>
            </a:r>
            <a:r>
              <a:rPr b="1" lang="en" sz="1600">
                <a:solidFill>
                  <a:srgbClr val="FFFFFF"/>
                </a:solidFill>
                <a:latin typeface="Quicksand"/>
                <a:ea typeface="Quicksand"/>
                <a:cs typeface="Quicksand"/>
                <a:sym typeface="Quicksand"/>
              </a:rPr>
              <a:t>: Retailers can use analytics to create more engaging shopping</a:t>
            </a:r>
            <a:endParaRPr b="1" sz="1600">
              <a:solidFill>
                <a:srgbClr val="FFFFFF"/>
              </a:solidFill>
              <a:latin typeface="Quicksand"/>
              <a:ea typeface="Quicksand"/>
              <a:cs typeface="Quicksand"/>
              <a:sym typeface="Quicksand"/>
            </a:endParaRPr>
          </a:p>
          <a:p>
            <a:pPr indent="457200" lvl="0" marL="0" rtl="0" algn="l">
              <a:lnSpc>
                <a:spcPct val="100000"/>
              </a:lnSpc>
              <a:spcBef>
                <a:spcPts val="0"/>
              </a:spcBef>
              <a:spcAft>
                <a:spcPts val="0"/>
              </a:spcAft>
              <a:buNone/>
            </a:pPr>
            <a:r>
              <a:rPr b="1" lang="en" sz="1600">
                <a:solidFill>
                  <a:srgbClr val="FFFFFF"/>
                </a:solidFill>
                <a:latin typeface="Quicksand"/>
                <a:ea typeface="Quicksand"/>
                <a:cs typeface="Quicksand"/>
                <a:sym typeface="Quicksand"/>
              </a:rPr>
              <a:t>experience that causes consumers to stay within their stores longer.</a:t>
            </a:r>
            <a:endParaRPr b="1" sz="1600">
              <a:solidFill>
                <a:srgbClr val="FFFFFF"/>
              </a:solidFill>
              <a:latin typeface="Quicksand"/>
              <a:ea typeface="Quicksand"/>
              <a:cs typeface="Quicksand"/>
              <a:sym typeface="Quicksand"/>
            </a:endParaRPr>
          </a:p>
          <a:p>
            <a:pPr indent="457200" lvl="0" marL="0" rtl="0" algn="l">
              <a:lnSpc>
                <a:spcPct val="100000"/>
              </a:lnSpc>
              <a:spcBef>
                <a:spcPts val="0"/>
              </a:spcBef>
              <a:spcAft>
                <a:spcPts val="0"/>
              </a:spcAft>
              <a:buNone/>
            </a:pPr>
            <a:r>
              <a:rPr b="1" lang="en" sz="1600">
                <a:solidFill>
                  <a:srgbClr val="FFFFFF"/>
                </a:solidFill>
                <a:latin typeface="Quicksand"/>
                <a:ea typeface="Quicksand"/>
                <a:cs typeface="Quicksand"/>
                <a:sym typeface="Quicksand"/>
              </a:rPr>
              <a:t>(Ex. Publix)</a:t>
            </a:r>
            <a:endParaRPr b="1" sz="1600">
              <a:solidFill>
                <a:srgbClr val="FFFFFF"/>
              </a:solidFill>
              <a:latin typeface="Quicksand"/>
              <a:ea typeface="Quicksand"/>
              <a:cs typeface="Quicksand"/>
              <a:sym typeface="Quicksand"/>
            </a:endParaRPr>
          </a:p>
          <a:p>
            <a:pPr indent="457200" lvl="0" marL="0" rtl="0" algn="l">
              <a:lnSpc>
                <a:spcPct val="100000"/>
              </a:lnSpc>
              <a:spcBef>
                <a:spcPts val="0"/>
              </a:spcBef>
              <a:spcAft>
                <a:spcPts val="0"/>
              </a:spcAft>
              <a:buNone/>
            </a:pPr>
            <a:r>
              <a:t/>
            </a:r>
            <a:endParaRPr b="1" sz="1600">
              <a:solidFill>
                <a:srgbClr val="FFFFFF"/>
              </a:solidFill>
              <a:latin typeface="Quicksand"/>
              <a:ea typeface="Quicksand"/>
              <a:cs typeface="Quicksand"/>
              <a:sym typeface="Quicksand"/>
            </a:endParaRPr>
          </a:p>
          <a:p>
            <a:pPr indent="0" lvl="0" marL="0" rtl="0" algn="l">
              <a:lnSpc>
                <a:spcPct val="100000"/>
              </a:lnSpc>
              <a:spcBef>
                <a:spcPts val="0"/>
              </a:spcBef>
              <a:spcAft>
                <a:spcPts val="0"/>
              </a:spcAft>
              <a:buNone/>
            </a:pPr>
            <a:r>
              <a:rPr b="1" lang="en" sz="1600">
                <a:solidFill>
                  <a:srgbClr val="FFFFFF"/>
                </a:solidFill>
                <a:latin typeface="Quicksand"/>
                <a:ea typeface="Quicksand"/>
                <a:cs typeface="Quicksand"/>
                <a:sym typeface="Quicksand"/>
              </a:rPr>
              <a:t>	</a:t>
            </a:r>
            <a:r>
              <a:rPr b="1" lang="en" sz="1600" u="sng">
                <a:solidFill>
                  <a:srgbClr val="FFFFFF"/>
                </a:solidFill>
                <a:latin typeface="Quicksand"/>
                <a:ea typeface="Quicksand"/>
                <a:cs typeface="Quicksand"/>
                <a:sym typeface="Quicksand"/>
              </a:rPr>
              <a:t>Banking</a:t>
            </a:r>
            <a:r>
              <a:rPr b="1" lang="en" sz="1600">
                <a:solidFill>
                  <a:srgbClr val="FFFFFF"/>
                </a:solidFill>
                <a:latin typeface="Quicksand"/>
                <a:ea typeface="Quicksand"/>
                <a:cs typeface="Quicksand"/>
                <a:sym typeface="Quicksand"/>
              </a:rPr>
              <a:t>: Predictive machine learning being built to detect banking</a:t>
            </a:r>
            <a:endParaRPr b="1" sz="1600">
              <a:solidFill>
                <a:srgbClr val="FFFFFF"/>
              </a:solidFill>
              <a:latin typeface="Quicksand"/>
              <a:ea typeface="Quicksand"/>
              <a:cs typeface="Quicksand"/>
              <a:sym typeface="Quicksand"/>
            </a:endParaRPr>
          </a:p>
          <a:p>
            <a:pPr indent="457200" lvl="0" marL="0" rtl="0" algn="l">
              <a:lnSpc>
                <a:spcPct val="100000"/>
              </a:lnSpc>
              <a:spcBef>
                <a:spcPts val="0"/>
              </a:spcBef>
              <a:spcAft>
                <a:spcPts val="0"/>
              </a:spcAft>
              <a:buNone/>
            </a:pPr>
            <a:r>
              <a:rPr b="1" lang="en" sz="1600">
                <a:solidFill>
                  <a:srgbClr val="FFFFFF"/>
                </a:solidFill>
                <a:latin typeface="Quicksand"/>
                <a:ea typeface="Quicksand"/>
                <a:cs typeface="Quicksand"/>
                <a:sym typeface="Quicksand"/>
              </a:rPr>
              <a:t>Fraud. (Ex. QuantomBlack)</a:t>
            </a:r>
            <a:endParaRPr b="1" sz="1600">
              <a:solidFill>
                <a:srgbClr val="FFFFFF"/>
              </a:solidFill>
              <a:latin typeface="Quicksand"/>
              <a:ea typeface="Quicksand"/>
              <a:cs typeface="Quicksand"/>
              <a:sym typeface="Quicksand"/>
            </a:endParaRPr>
          </a:p>
          <a:p>
            <a:pPr indent="457200" lvl="0" marL="0" rtl="0" algn="l">
              <a:lnSpc>
                <a:spcPct val="100000"/>
              </a:lnSpc>
              <a:spcBef>
                <a:spcPts val="0"/>
              </a:spcBef>
              <a:spcAft>
                <a:spcPts val="0"/>
              </a:spcAft>
              <a:buNone/>
            </a:pPr>
            <a:r>
              <a:t/>
            </a:r>
            <a:endParaRPr b="1" sz="1600">
              <a:solidFill>
                <a:srgbClr val="FFFFFF"/>
              </a:solidFill>
              <a:latin typeface="Quicksand"/>
              <a:ea typeface="Quicksand"/>
              <a:cs typeface="Quicksand"/>
              <a:sym typeface="Quicksand"/>
            </a:endParaRPr>
          </a:p>
          <a:p>
            <a:pPr indent="0" lvl="0" marL="0" rtl="0" algn="l">
              <a:lnSpc>
                <a:spcPct val="100000"/>
              </a:lnSpc>
              <a:spcBef>
                <a:spcPts val="0"/>
              </a:spcBef>
              <a:spcAft>
                <a:spcPts val="0"/>
              </a:spcAft>
              <a:buNone/>
            </a:pPr>
            <a:r>
              <a:rPr b="1" lang="en" sz="1600">
                <a:solidFill>
                  <a:srgbClr val="FFFFFF"/>
                </a:solidFill>
                <a:latin typeface="Quicksand"/>
                <a:ea typeface="Quicksand"/>
                <a:cs typeface="Quicksand"/>
                <a:sym typeface="Quicksand"/>
              </a:rPr>
              <a:t>	</a:t>
            </a:r>
            <a:r>
              <a:rPr b="1" lang="en" sz="1600" u="sng">
                <a:solidFill>
                  <a:srgbClr val="FFFFFF"/>
                </a:solidFill>
                <a:latin typeface="Quicksand"/>
                <a:ea typeface="Quicksand"/>
                <a:cs typeface="Quicksand"/>
                <a:sym typeface="Quicksand"/>
              </a:rPr>
              <a:t>Logistics</a:t>
            </a:r>
            <a:r>
              <a:rPr b="1" lang="en" sz="1600">
                <a:solidFill>
                  <a:srgbClr val="FFFFFF"/>
                </a:solidFill>
                <a:latin typeface="Quicksand"/>
                <a:ea typeface="Quicksand"/>
                <a:cs typeface="Quicksand"/>
                <a:sym typeface="Quicksand"/>
              </a:rPr>
              <a:t>: Mapping and recording data on routes can find </a:t>
            </a:r>
            <a:endParaRPr b="1" sz="1600">
              <a:solidFill>
                <a:srgbClr val="FFFFFF"/>
              </a:solidFill>
              <a:latin typeface="Quicksand"/>
              <a:ea typeface="Quicksand"/>
              <a:cs typeface="Quicksand"/>
              <a:sym typeface="Quicksand"/>
            </a:endParaRPr>
          </a:p>
          <a:p>
            <a:pPr indent="457200" lvl="0" marL="0" rtl="0" algn="l">
              <a:lnSpc>
                <a:spcPct val="100000"/>
              </a:lnSpc>
              <a:spcBef>
                <a:spcPts val="0"/>
              </a:spcBef>
              <a:spcAft>
                <a:spcPts val="0"/>
              </a:spcAft>
              <a:buNone/>
            </a:pPr>
            <a:r>
              <a:rPr b="1" lang="en" sz="1600">
                <a:solidFill>
                  <a:srgbClr val="FFFFFF"/>
                </a:solidFill>
                <a:latin typeface="Quicksand"/>
                <a:ea typeface="Quicksand"/>
                <a:cs typeface="Quicksand"/>
                <a:sym typeface="Quicksand"/>
              </a:rPr>
              <a:t>meaningful</a:t>
            </a:r>
            <a:r>
              <a:rPr b="1" lang="en" sz="1600">
                <a:solidFill>
                  <a:srgbClr val="FFFFFF"/>
                </a:solidFill>
                <a:latin typeface="Quicksand"/>
                <a:ea typeface="Quicksand"/>
                <a:cs typeface="Quicksand"/>
                <a:sym typeface="Quicksand"/>
              </a:rPr>
              <a:t> patterns that can optimize logistic costs. (Ex. PepsiCo)</a:t>
            </a:r>
            <a:endParaRPr b="1" sz="1600">
              <a:solidFill>
                <a:srgbClr val="FFFFFF"/>
              </a:solidFill>
              <a:latin typeface="Quicksand"/>
              <a:ea typeface="Quicksand"/>
              <a:cs typeface="Quicksand"/>
              <a:sym typeface="Quicksa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0"/>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Careers</a:t>
            </a:r>
            <a:endParaRPr b="1" sz="4800">
              <a:solidFill>
                <a:srgbClr val="FFFFFF"/>
              </a:solidFill>
              <a:latin typeface="Quicksand"/>
              <a:ea typeface="Quicksand"/>
              <a:cs typeface="Quicksand"/>
              <a:sym typeface="Quicksand"/>
            </a:endParaRPr>
          </a:p>
        </p:txBody>
      </p:sp>
      <p:sp>
        <p:nvSpPr>
          <p:cNvPr id="217" name="Google Shape;217;p30"/>
          <p:cNvSpPr txBox="1"/>
          <p:nvPr/>
        </p:nvSpPr>
        <p:spPr>
          <a:xfrm>
            <a:off x="206400" y="1494125"/>
            <a:ext cx="8665800" cy="3433200"/>
          </a:xfrm>
          <a:prstGeom prst="rect">
            <a:avLst/>
          </a:prstGeom>
          <a:noFill/>
          <a:ln>
            <a:noFill/>
          </a:ln>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t/>
            </a:r>
            <a:endParaRPr b="1" sz="1800">
              <a:solidFill>
                <a:srgbClr val="FFFFFF"/>
              </a:solidFill>
              <a:latin typeface="Quicksand"/>
              <a:ea typeface="Quicksand"/>
              <a:cs typeface="Quicksand"/>
              <a:sym typeface="Quicksand"/>
            </a:endParaRPr>
          </a:p>
        </p:txBody>
      </p:sp>
      <p:pic>
        <p:nvPicPr>
          <p:cNvPr id="218" name="Google Shape;218;p30"/>
          <p:cNvPicPr preferRelativeResize="0"/>
          <p:nvPr/>
        </p:nvPicPr>
        <p:blipFill>
          <a:blip r:embed="rId3">
            <a:alphaModFix/>
          </a:blip>
          <a:stretch>
            <a:fillRect/>
          </a:stretch>
        </p:blipFill>
        <p:spPr>
          <a:xfrm>
            <a:off x="552850" y="1138800"/>
            <a:ext cx="7706400" cy="40808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1"/>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224" name="Google Shape;224;p31"/>
          <p:cNvSpPr txBox="1"/>
          <p:nvPr/>
        </p:nvSpPr>
        <p:spPr>
          <a:xfrm>
            <a:off x="179875" y="1494125"/>
            <a:ext cx="8791500" cy="3433200"/>
          </a:xfrm>
          <a:prstGeom prst="rect">
            <a:avLst/>
          </a:prstGeom>
          <a:noFill/>
          <a:ln>
            <a:noFill/>
          </a:ln>
        </p:spPr>
        <p:txBody>
          <a:bodyPr anchorCtr="0" anchor="t" bIns="34275" lIns="68575" spcFirstLastPara="1" rIns="68575" wrap="square" tIns="34275">
            <a:noAutofit/>
          </a:bodyPr>
          <a:lstStyle/>
          <a:p>
            <a:pPr indent="0" lvl="0" marL="457200" rtl="0" algn="l">
              <a:spcBef>
                <a:spcPts val="0"/>
              </a:spcBef>
              <a:spcAft>
                <a:spcPts val="0"/>
              </a:spcAft>
              <a:buNone/>
            </a:pPr>
            <a:r>
              <a:rPr b="1" lang="en" sz="1800">
                <a:solidFill>
                  <a:srgbClr val="FFFFFF"/>
                </a:solidFill>
                <a:latin typeface="Quicksand"/>
                <a:ea typeface="Quicksand"/>
                <a:cs typeface="Quicksand"/>
                <a:sym typeface="Quicksand"/>
              </a:rPr>
              <a:t>You will be shown a series of data and data visualizations without much context.</a:t>
            </a:r>
            <a:endParaRPr b="1" sz="1800">
              <a:solidFill>
                <a:srgbClr val="FFFFFF"/>
              </a:solidFill>
              <a:latin typeface="Quicksand"/>
              <a:ea typeface="Quicksand"/>
              <a:cs typeface="Quicksand"/>
              <a:sym typeface="Quicksand"/>
            </a:endParaRPr>
          </a:p>
          <a:p>
            <a:pPr indent="0" lvl="0" marL="45720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457200" rtl="0" algn="l">
              <a:spcBef>
                <a:spcPts val="0"/>
              </a:spcBef>
              <a:spcAft>
                <a:spcPts val="0"/>
              </a:spcAft>
              <a:buNone/>
            </a:pPr>
            <a:r>
              <a:rPr b="1" lang="en" sz="1800">
                <a:solidFill>
                  <a:srgbClr val="FFFFFF"/>
                </a:solidFill>
                <a:latin typeface="Quicksand"/>
                <a:ea typeface="Quicksand"/>
                <a:cs typeface="Quicksand"/>
                <a:sym typeface="Quicksand"/>
              </a:rPr>
              <a:t>Part of data science is being able to read and interpret data, and being able to identify what data needs to be cleansed.</a:t>
            </a:r>
            <a:endParaRPr b="1" sz="1800">
              <a:solidFill>
                <a:srgbClr val="FFFFFF"/>
              </a:solidFill>
              <a:latin typeface="Quicksand"/>
              <a:ea typeface="Quicksand"/>
              <a:cs typeface="Quicksand"/>
              <a:sym typeface="Quicksand"/>
            </a:endParaRPr>
          </a:p>
          <a:p>
            <a:pPr indent="0" lvl="0" marL="457200" rtl="0" algn="l">
              <a:spcBef>
                <a:spcPts val="0"/>
              </a:spcBef>
              <a:spcAft>
                <a:spcPts val="0"/>
              </a:spcAft>
              <a:buNone/>
            </a:pPr>
            <a:r>
              <a:t/>
            </a:r>
            <a:endParaRPr b="1" sz="1800">
              <a:solidFill>
                <a:srgbClr val="FFFFFF"/>
              </a:solidFill>
              <a:latin typeface="Quicksand"/>
              <a:ea typeface="Quicksand"/>
              <a:cs typeface="Quicksand"/>
              <a:sym typeface="Quicksand"/>
            </a:endParaRPr>
          </a:p>
          <a:p>
            <a:pPr indent="0" lvl="0" marL="457200" rtl="0" algn="l">
              <a:spcBef>
                <a:spcPts val="0"/>
              </a:spcBef>
              <a:spcAft>
                <a:spcPts val="0"/>
              </a:spcAft>
              <a:buNone/>
            </a:pPr>
            <a:r>
              <a:rPr b="1" lang="en" sz="1800">
                <a:solidFill>
                  <a:srgbClr val="FFFFFF"/>
                </a:solidFill>
                <a:latin typeface="Quicksand"/>
                <a:ea typeface="Quicksand"/>
                <a:cs typeface="Quicksand"/>
                <a:sym typeface="Quicksand"/>
              </a:rPr>
              <a:t>In small groups discuss what you think the images show/the data that needs to be cleansed, then we will discuss it together as a group.</a:t>
            </a:r>
            <a:endParaRPr b="1" sz="1800">
              <a:solidFill>
                <a:srgbClr val="FFFFFF"/>
              </a:solidFill>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2"/>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Image 1</a:t>
            </a:r>
            <a:endParaRPr b="1" sz="6000">
              <a:solidFill>
                <a:srgbClr val="FFFFFF"/>
              </a:solidFill>
              <a:latin typeface="Quicksand"/>
              <a:ea typeface="Quicksand"/>
              <a:cs typeface="Quicksand"/>
              <a:sym typeface="Quicksand"/>
            </a:endParaRPr>
          </a:p>
        </p:txBody>
      </p:sp>
      <p:pic>
        <p:nvPicPr>
          <p:cNvPr id="230" name="Google Shape;230;p32"/>
          <p:cNvPicPr preferRelativeResize="0"/>
          <p:nvPr/>
        </p:nvPicPr>
        <p:blipFill>
          <a:blip r:embed="rId3">
            <a:alphaModFix/>
          </a:blip>
          <a:stretch>
            <a:fillRect/>
          </a:stretch>
        </p:blipFill>
        <p:spPr>
          <a:xfrm>
            <a:off x="570625" y="1382375"/>
            <a:ext cx="8002760" cy="3592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3"/>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Image 1</a:t>
            </a:r>
            <a:endParaRPr b="1" sz="6000">
              <a:solidFill>
                <a:srgbClr val="FFFFFF"/>
              </a:solidFill>
              <a:latin typeface="Quicksand"/>
              <a:ea typeface="Quicksand"/>
              <a:cs typeface="Quicksand"/>
              <a:sym typeface="Quicksand"/>
            </a:endParaRPr>
          </a:p>
        </p:txBody>
      </p:sp>
      <p:pic>
        <p:nvPicPr>
          <p:cNvPr id="236" name="Google Shape;236;p33"/>
          <p:cNvPicPr preferRelativeResize="0"/>
          <p:nvPr/>
        </p:nvPicPr>
        <p:blipFill>
          <a:blip r:embed="rId3">
            <a:alphaModFix/>
          </a:blip>
          <a:stretch>
            <a:fillRect/>
          </a:stretch>
        </p:blipFill>
        <p:spPr>
          <a:xfrm>
            <a:off x="1840588" y="1431525"/>
            <a:ext cx="5462819" cy="3592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Image 2</a:t>
            </a:r>
            <a:endParaRPr b="1" sz="6000">
              <a:solidFill>
                <a:srgbClr val="FFFFFF"/>
              </a:solidFill>
              <a:latin typeface="Quicksand"/>
              <a:ea typeface="Quicksand"/>
              <a:cs typeface="Quicksand"/>
              <a:sym typeface="Quicksand"/>
            </a:endParaRPr>
          </a:p>
        </p:txBody>
      </p:sp>
      <p:pic>
        <p:nvPicPr>
          <p:cNvPr id="242" name="Google Shape;242;p34"/>
          <p:cNvPicPr preferRelativeResize="0"/>
          <p:nvPr/>
        </p:nvPicPr>
        <p:blipFill rotWithShape="1">
          <a:blip r:embed="rId3">
            <a:alphaModFix/>
          </a:blip>
          <a:srcRect b="41280" l="0" r="58411" t="0"/>
          <a:stretch/>
        </p:blipFill>
        <p:spPr>
          <a:xfrm>
            <a:off x="3163950" y="1993425"/>
            <a:ext cx="2816099" cy="2109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5"/>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Image 2</a:t>
            </a:r>
            <a:endParaRPr b="1" sz="6000">
              <a:solidFill>
                <a:srgbClr val="FFFFFF"/>
              </a:solidFill>
              <a:latin typeface="Quicksand"/>
              <a:ea typeface="Quicksand"/>
              <a:cs typeface="Quicksand"/>
              <a:sym typeface="Quicksand"/>
            </a:endParaRPr>
          </a:p>
        </p:txBody>
      </p:sp>
      <p:pic>
        <p:nvPicPr>
          <p:cNvPr id="248" name="Google Shape;248;p35"/>
          <p:cNvPicPr preferRelativeResize="0"/>
          <p:nvPr/>
        </p:nvPicPr>
        <p:blipFill rotWithShape="1">
          <a:blip r:embed="rId3">
            <a:alphaModFix/>
          </a:blip>
          <a:srcRect b="0" l="0" r="58169" t="0"/>
          <a:stretch/>
        </p:blipFill>
        <p:spPr>
          <a:xfrm>
            <a:off x="3155763" y="1393075"/>
            <a:ext cx="2832475" cy="35923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36"/>
          <p:cNvPicPr preferRelativeResize="0"/>
          <p:nvPr/>
        </p:nvPicPr>
        <p:blipFill>
          <a:blip r:embed="rId3">
            <a:alphaModFix/>
          </a:blip>
          <a:stretch>
            <a:fillRect/>
          </a:stretch>
        </p:blipFill>
        <p:spPr>
          <a:xfrm>
            <a:off x="329900" y="1324075"/>
            <a:ext cx="8484201" cy="3810826"/>
          </a:xfrm>
          <a:prstGeom prst="rect">
            <a:avLst/>
          </a:prstGeom>
          <a:noFill/>
          <a:ln>
            <a:noFill/>
          </a:ln>
        </p:spPr>
      </p:pic>
      <p:sp>
        <p:nvSpPr>
          <p:cNvPr id="254" name="Google Shape;254;p36"/>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Image 3</a:t>
            </a:r>
            <a:endParaRPr b="1" sz="6000">
              <a:solidFill>
                <a:srgbClr val="FFFFFF"/>
              </a:solidFill>
              <a:latin typeface="Quicksand"/>
              <a:ea typeface="Quicksand"/>
              <a:cs typeface="Quicksand"/>
              <a:sym typeface="Quicksa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9"/>
          <p:cNvSpPr txBox="1"/>
          <p:nvPr/>
        </p:nvSpPr>
        <p:spPr>
          <a:xfrm>
            <a:off x="256075" y="1494125"/>
            <a:ext cx="8758500" cy="3433200"/>
          </a:xfrm>
          <a:prstGeom prst="rect">
            <a:avLst/>
          </a:prstGeom>
          <a:noFill/>
          <a:ln>
            <a:noFill/>
          </a:ln>
        </p:spPr>
        <p:txBody>
          <a:bodyPr anchorCtr="0" anchor="t" bIns="34275" lIns="68575" spcFirstLastPara="1" rIns="68575" wrap="square" tIns="34275">
            <a:noAutofit/>
          </a:bodyPr>
          <a:lstStyle/>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Check-in on </a:t>
            </a:r>
            <a:r>
              <a:rPr b="1" lang="en" sz="1800" u="sng">
                <a:solidFill>
                  <a:schemeClr val="accent5"/>
                </a:solidFill>
                <a:latin typeface="Quicksand"/>
                <a:ea typeface="Quicksand"/>
                <a:cs typeface="Quicksand"/>
                <a:sym typeface="Quicksand"/>
              </a:rPr>
              <a:t>gatortechuf.com</a:t>
            </a:r>
            <a:endParaRPr b="1" sz="1800">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Coordinator have been selected!</a:t>
            </a:r>
            <a:endParaRPr b="1" sz="1800">
              <a:solidFill>
                <a:schemeClr val="accent5"/>
              </a:solidFill>
              <a:latin typeface="Quicksand"/>
              <a:ea typeface="Quicksand"/>
              <a:cs typeface="Quicksand"/>
              <a:sym typeface="Quicksand"/>
            </a:endParaRPr>
          </a:p>
          <a:p>
            <a:pPr indent="-342900" lvl="0" marL="9144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Retreat 10/15 after GBM</a:t>
            </a:r>
            <a:endParaRPr b="1" sz="1800">
              <a:solidFill>
                <a:schemeClr val="accent5"/>
              </a:solidFill>
              <a:latin typeface="Quicksand"/>
              <a:ea typeface="Quicksand"/>
              <a:cs typeface="Quicksand"/>
              <a:sym typeface="Quicksand"/>
            </a:endParaRPr>
          </a:p>
          <a:p>
            <a:pPr indent="-342900" lvl="0" marL="9144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General Meeting 11/19 after GBM</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Technology Case Competition Team</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Gatortech x UF DSI Tableau Workshop - 10/29</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Social - 10/22 after GBM </a:t>
            </a:r>
            <a:endParaRPr b="1" sz="1800">
              <a:solidFill>
                <a:schemeClr val="accent5"/>
              </a:solidFill>
              <a:latin typeface="Quicksand"/>
              <a:ea typeface="Quicksand"/>
              <a:cs typeface="Quicksand"/>
              <a:sym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8"/>
          <p:cNvSpPr txBox="1"/>
          <p:nvPr/>
        </p:nvSpPr>
        <p:spPr>
          <a:xfrm>
            <a:off x="1026088" y="3995075"/>
            <a:ext cx="28101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3"/>
              </a:rPr>
              <a:t>Malicious Lightning Cables</a:t>
            </a:r>
            <a:endParaRPr b="1" sz="1800" u="sng">
              <a:solidFill>
                <a:srgbClr val="FFFFFF"/>
              </a:solidFill>
              <a:latin typeface="Quicksand"/>
              <a:ea typeface="Quicksand"/>
              <a:cs typeface="Quicksand"/>
              <a:sym typeface="Quicksand"/>
            </a:endParaRPr>
          </a:p>
        </p:txBody>
      </p:sp>
      <p:sp>
        <p:nvSpPr>
          <p:cNvPr id="264" name="Google Shape;264;p38"/>
          <p:cNvSpPr txBox="1"/>
          <p:nvPr/>
        </p:nvSpPr>
        <p:spPr>
          <a:xfrm>
            <a:off x="5101263" y="3995075"/>
            <a:ext cx="28101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4"/>
              </a:rPr>
              <a:t>Phone Numbers Used for Marketing</a:t>
            </a:r>
            <a:endParaRPr b="1" sz="1800">
              <a:solidFill>
                <a:srgbClr val="FFFFFF"/>
              </a:solidFill>
              <a:latin typeface="Quicksand"/>
              <a:ea typeface="Quicksand"/>
              <a:cs typeface="Quicksand"/>
              <a:sym typeface="Quicksand"/>
            </a:endParaRPr>
          </a:p>
        </p:txBody>
      </p:sp>
      <p:pic>
        <p:nvPicPr>
          <p:cNvPr id="265" name="Google Shape;265;p38"/>
          <p:cNvPicPr preferRelativeResize="0"/>
          <p:nvPr/>
        </p:nvPicPr>
        <p:blipFill>
          <a:blip r:embed="rId5">
            <a:alphaModFix/>
          </a:blip>
          <a:stretch>
            <a:fillRect/>
          </a:stretch>
        </p:blipFill>
        <p:spPr>
          <a:xfrm>
            <a:off x="1148963" y="2142425"/>
            <a:ext cx="2564379" cy="1045775"/>
          </a:xfrm>
          <a:prstGeom prst="rect">
            <a:avLst/>
          </a:prstGeom>
          <a:noFill/>
          <a:ln>
            <a:noFill/>
          </a:ln>
        </p:spPr>
      </p:pic>
      <p:pic>
        <p:nvPicPr>
          <p:cNvPr id="266" name="Google Shape;266;p38"/>
          <p:cNvPicPr preferRelativeResize="0"/>
          <p:nvPr/>
        </p:nvPicPr>
        <p:blipFill>
          <a:blip r:embed="rId6">
            <a:alphaModFix/>
          </a:blip>
          <a:stretch>
            <a:fillRect/>
          </a:stretch>
        </p:blipFill>
        <p:spPr>
          <a:xfrm>
            <a:off x="5303475" y="2142425"/>
            <a:ext cx="2405699" cy="16033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0"/>
          <p:cNvSpPr txBox="1"/>
          <p:nvPr/>
        </p:nvSpPr>
        <p:spPr>
          <a:xfrm>
            <a:off x="726900" y="524300"/>
            <a:ext cx="7690200" cy="79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Quicksand"/>
                <a:ea typeface="Quicksand"/>
                <a:cs typeface="Quicksand"/>
                <a:sym typeface="Quicksand"/>
              </a:rPr>
              <a:t>Tech Talk - Grace Hopper Celebration 2019</a:t>
            </a:r>
            <a:endParaRPr b="1" sz="2400">
              <a:solidFill>
                <a:schemeClr val="lt1"/>
              </a:solidFill>
              <a:latin typeface="Quicksand"/>
              <a:ea typeface="Quicksand"/>
              <a:cs typeface="Quicksand"/>
              <a:sym typeface="Quicksand"/>
            </a:endParaRPr>
          </a:p>
        </p:txBody>
      </p:sp>
      <p:pic>
        <p:nvPicPr>
          <p:cNvPr id="97" name="Google Shape;97;p20"/>
          <p:cNvPicPr preferRelativeResize="0"/>
          <p:nvPr/>
        </p:nvPicPr>
        <p:blipFill>
          <a:blip r:embed="rId3">
            <a:alphaModFix/>
          </a:blip>
          <a:stretch>
            <a:fillRect/>
          </a:stretch>
        </p:blipFill>
        <p:spPr>
          <a:xfrm>
            <a:off x="294100" y="1548125"/>
            <a:ext cx="2419351" cy="1573525"/>
          </a:xfrm>
          <a:prstGeom prst="rect">
            <a:avLst/>
          </a:prstGeom>
          <a:noFill/>
          <a:ln>
            <a:noFill/>
          </a:ln>
        </p:spPr>
      </p:pic>
      <p:pic>
        <p:nvPicPr>
          <p:cNvPr id="98" name="Google Shape;98;p20"/>
          <p:cNvPicPr preferRelativeResize="0"/>
          <p:nvPr/>
        </p:nvPicPr>
        <p:blipFill>
          <a:blip r:embed="rId4">
            <a:alphaModFix/>
          </a:blip>
          <a:stretch>
            <a:fillRect/>
          </a:stretch>
        </p:blipFill>
        <p:spPr>
          <a:xfrm>
            <a:off x="329450" y="3221000"/>
            <a:ext cx="2384000" cy="1788036"/>
          </a:xfrm>
          <a:prstGeom prst="rect">
            <a:avLst/>
          </a:prstGeom>
          <a:noFill/>
          <a:ln>
            <a:noFill/>
          </a:ln>
        </p:spPr>
      </p:pic>
      <p:pic>
        <p:nvPicPr>
          <p:cNvPr id="99" name="Google Shape;99;p20"/>
          <p:cNvPicPr preferRelativeResize="0"/>
          <p:nvPr/>
        </p:nvPicPr>
        <p:blipFill>
          <a:blip r:embed="rId5">
            <a:alphaModFix/>
          </a:blip>
          <a:stretch>
            <a:fillRect/>
          </a:stretch>
        </p:blipFill>
        <p:spPr>
          <a:xfrm>
            <a:off x="6558699" y="1747750"/>
            <a:ext cx="2161729" cy="2882305"/>
          </a:xfrm>
          <a:prstGeom prst="rect">
            <a:avLst/>
          </a:prstGeom>
          <a:noFill/>
          <a:ln>
            <a:noFill/>
          </a:ln>
        </p:spPr>
      </p:pic>
      <p:pic>
        <p:nvPicPr>
          <p:cNvPr id="100" name="Google Shape;100;p20"/>
          <p:cNvPicPr preferRelativeResize="0"/>
          <p:nvPr/>
        </p:nvPicPr>
        <p:blipFill>
          <a:blip r:embed="rId6">
            <a:alphaModFix/>
          </a:blip>
          <a:stretch>
            <a:fillRect/>
          </a:stretch>
        </p:blipFill>
        <p:spPr>
          <a:xfrm>
            <a:off x="3426400" y="1503563"/>
            <a:ext cx="2419351" cy="1771867"/>
          </a:xfrm>
          <a:prstGeom prst="rect">
            <a:avLst/>
          </a:prstGeom>
          <a:noFill/>
          <a:ln>
            <a:noFill/>
          </a:ln>
        </p:spPr>
      </p:pic>
      <p:pic>
        <p:nvPicPr>
          <p:cNvPr id="101" name="Google Shape;101;p20"/>
          <p:cNvPicPr preferRelativeResize="0"/>
          <p:nvPr/>
        </p:nvPicPr>
        <p:blipFill>
          <a:blip r:embed="rId7">
            <a:alphaModFix/>
          </a:blip>
          <a:stretch>
            <a:fillRect/>
          </a:stretch>
        </p:blipFill>
        <p:spPr>
          <a:xfrm>
            <a:off x="3073000" y="3391550"/>
            <a:ext cx="3126148" cy="1573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21"/>
          <p:cNvSpPr txBox="1"/>
          <p:nvPr/>
        </p:nvSpPr>
        <p:spPr>
          <a:xfrm>
            <a:off x="726900" y="524300"/>
            <a:ext cx="7690200" cy="79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Quicksand"/>
                <a:ea typeface="Quicksand"/>
                <a:cs typeface="Quicksand"/>
                <a:sym typeface="Quicksand"/>
              </a:rPr>
              <a:t>Tech Talk - Grace Hopper Celebration 2019</a:t>
            </a:r>
            <a:endParaRPr b="1" sz="2400">
              <a:solidFill>
                <a:schemeClr val="lt1"/>
              </a:solidFill>
              <a:latin typeface="Quicksand"/>
              <a:ea typeface="Quicksand"/>
              <a:cs typeface="Quicksand"/>
              <a:sym typeface="Quicksand"/>
            </a:endParaRPr>
          </a:p>
        </p:txBody>
      </p:sp>
      <p:pic>
        <p:nvPicPr>
          <p:cNvPr id="107" name="Google Shape;107;p21"/>
          <p:cNvPicPr preferRelativeResize="0"/>
          <p:nvPr/>
        </p:nvPicPr>
        <p:blipFill>
          <a:blip r:embed="rId3">
            <a:alphaModFix/>
          </a:blip>
          <a:stretch>
            <a:fillRect/>
          </a:stretch>
        </p:blipFill>
        <p:spPr>
          <a:xfrm>
            <a:off x="2320737" y="1705134"/>
            <a:ext cx="3536437" cy="2652343"/>
          </a:xfrm>
          <a:prstGeom prst="rect">
            <a:avLst/>
          </a:prstGeom>
          <a:noFill/>
          <a:ln>
            <a:noFill/>
          </a:ln>
        </p:spPr>
      </p:pic>
      <p:pic>
        <p:nvPicPr>
          <p:cNvPr id="108" name="Google Shape;108;p21"/>
          <p:cNvPicPr preferRelativeResize="0"/>
          <p:nvPr/>
        </p:nvPicPr>
        <p:blipFill>
          <a:blip r:embed="rId4">
            <a:alphaModFix/>
          </a:blip>
          <a:stretch>
            <a:fillRect/>
          </a:stretch>
        </p:blipFill>
        <p:spPr>
          <a:xfrm>
            <a:off x="6352759" y="3339200"/>
            <a:ext cx="2405743" cy="1804300"/>
          </a:xfrm>
          <a:prstGeom prst="rect">
            <a:avLst/>
          </a:prstGeom>
          <a:noFill/>
          <a:ln>
            <a:noFill/>
          </a:ln>
        </p:spPr>
      </p:pic>
      <p:pic>
        <p:nvPicPr>
          <p:cNvPr id="109" name="Google Shape;109;p21"/>
          <p:cNvPicPr preferRelativeResize="0"/>
          <p:nvPr/>
        </p:nvPicPr>
        <p:blipFill>
          <a:blip r:embed="rId5">
            <a:alphaModFix/>
          </a:blip>
          <a:stretch>
            <a:fillRect/>
          </a:stretch>
        </p:blipFill>
        <p:spPr>
          <a:xfrm>
            <a:off x="6352738" y="1398275"/>
            <a:ext cx="2477029" cy="1857749"/>
          </a:xfrm>
          <a:prstGeom prst="rect">
            <a:avLst/>
          </a:prstGeom>
          <a:noFill/>
          <a:ln>
            <a:noFill/>
          </a:ln>
        </p:spPr>
      </p:pic>
      <p:pic>
        <p:nvPicPr>
          <p:cNvPr id="110" name="Google Shape;110;p21"/>
          <p:cNvPicPr preferRelativeResize="0"/>
          <p:nvPr/>
        </p:nvPicPr>
        <p:blipFill>
          <a:blip r:embed="rId6">
            <a:alphaModFix/>
          </a:blip>
          <a:stretch>
            <a:fillRect/>
          </a:stretch>
        </p:blipFill>
        <p:spPr>
          <a:xfrm>
            <a:off x="89550" y="1522200"/>
            <a:ext cx="1932126" cy="3434041"/>
          </a:xfrm>
          <a:prstGeom prst="rect">
            <a:avLst/>
          </a:prstGeom>
          <a:noFill/>
          <a:ln>
            <a:noFill/>
          </a:ln>
        </p:spPr>
      </p:pic>
      <p:sp>
        <p:nvSpPr>
          <p:cNvPr id="111" name="Google Shape;111;p21"/>
          <p:cNvSpPr txBox="1"/>
          <p:nvPr/>
        </p:nvSpPr>
        <p:spPr>
          <a:xfrm>
            <a:off x="2422150" y="4528775"/>
            <a:ext cx="3333600" cy="5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solidFill>
                  <a:schemeClr val="hlink"/>
                </a:solidFill>
                <a:latin typeface="Quicksand"/>
                <a:ea typeface="Quicksand"/>
                <a:cs typeface="Quicksand"/>
                <a:sym typeface="Quicksand"/>
                <a:hlinkClick r:id="rId7"/>
              </a:rPr>
              <a:t>https://ghc.anitab.org/</a:t>
            </a:r>
            <a:endParaRPr b="1" sz="2000">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2"/>
          <p:cNvSpPr/>
          <p:nvPr/>
        </p:nvSpPr>
        <p:spPr>
          <a:xfrm>
            <a:off x="261425" y="3934500"/>
            <a:ext cx="8612400" cy="1018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4800">
                <a:solidFill>
                  <a:srgbClr val="FFFFFF"/>
                </a:solidFill>
                <a:latin typeface="Quicksand"/>
                <a:ea typeface="Quicksand"/>
                <a:cs typeface="Quicksand"/>
                <a:sym typeface="Quicksand"/>
              </a:rPr>
              <a:t>Design your Mobile App</a:t>
            </a:r>
            <a:endParaRPr sz="4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3"/>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Mobile App Ideas</a:t>
            </a:r>
            <a:endParaRPr b="1" sz="4800">
              <a:solidFill>
                <a:srgbClr val="FFFFFF"/>
              </a:solidFill>
              <a:latin typeface="Quicksand"/>
              <a:ea typeface="Quicksand"/>
              <a:cs typeface="Quicksand"/>
              <a:sym typeface="Quicksand"/>
            </a:endParaRPr>
          </a:p>
        </p:txBody>
      </p:sp>
      <p:sp>
        <p:nvSpPr>
          <p:cNvPr id="122" name="Google Shape;122;p23"/>
          <p:cNvSpPr txBox="1"/>
          <p:nvPr/>
        </p:nvSpPr>
        <p:spPr>
          <a:xfrm>
            <a:off x="3203975" y="1504825"/>
            <a:ext cx="5818200" cy="1526100"/>
          </a:xfrm>
          <a:prstGeom prst="rect">
            <a:avLst/>
          </a:prstGeom>
          <a:noFill/>
          <a:ln>
            <a:noFill/>
          </a:ln>
        </p:spPr>
        <p:txBody>
          <a:bodyPr anchorCtr="0" anchor="t" bIns="34275" lIns="68575" spcFirstLastPara="1" rIns="68575" wrap="square" tIns="34275">
            <a:noAutofit/>
          </a:bodyPr>
          <a:lstStyle/>
          <a:p>
            <a:pPr indent="-381000" lvl="0" marL="457200" rtl="0" algn="l">
              <a:lnSpc>
                <a:spcPct val="100000"/>
              </a:lnSpc>
              <a:spcBef>
                <a:spcPts val="0"/>
              </a:spcBef>
              <a:spcAft>
                <a:spcPts val="0"/>
              </a:spcAft>
              <a:buClr>
                <a:srgbClr val="FFFFFF"/>
              </a:buClr>
              <a:buSzPts val="2400"/>
              <a:buFont typeface="Quicksand"/>
              <a:buChar char="●"/>
            </a:pPr>
            <a:r>
              <a:rPr b="1" lang="en" sz="2400">
                <a:solidFill>
                  <a:srgbClr val="FFFFFF"/>
                </a:solidFill>
                <a:latin typeface="Quicksand"/>
                <a:ea typeface="Quicksand"/>
                <a:cs typeface="Quicksand"/>
                <a:sym typeface="Quicksand"/>
              </a:rPr>
              <a:t>Virtual Interior Design</a:t>
            </a:r>
            <a:endParaRPr b="1" sz="2400">
              <a:solidFill>
                <a:srgbClr val="FFFFFF"/>
              </a:solidFill>
              <a:latin typeface="Quicksand"/>
              <a:ea typeface="Quicksand"/>
              <a:cs typeface="Quicksand"/>
              <a:sym typeface="Quicksand"/>
            </a:endParaRPr>
          </a:p>
          <a:p>
            <a:pPr indent="-381000" lvl="0" marL="457200" rtl="0" algn="l">
              <a:lnSpc>
                <a:spcPct val="100000"/>
              </a:lnSpc>
              <a:spcBef>
                <a:spcPts val="0"/>
              </a:spcBef>
              <a:spcAft>
                <a:spcPts val="0"/>
              </a:spcAft>
              <a:buClr>
                <a:srgbClr val="FFFFFF"/>
              </a:buClr>
              <a:buSzPts val="2400"/>
              <a:buFont typeface="Quicksand"/>
              <a:buChar char="●"/>
            </a:pPr>
            <a:r>
              <a:rPr b="1" lang="en" sz="2400">
                <a:solidFill>
                  <a:srgbClr val="FFFFFF"/>
                </a:solidFill>
                <a:latin typeface="Quicksand"/>
                <a:ea typeface="Quicksand"/>
                <a:cs typeface="Quicksand"/>
                <a:sym typeface="Quicksand"/>
              </a:rPr>
              <a:t>Car Parking </a:t>
            </a:r>
            <a:endParaRPr b="1" sz="2400">
              <a:solidFill>
                <a:srgbClr val="FFFFFF"/>
              </a:solidFill>
              <a:latin typeface="Quicksand"/>
              <a:ea typeface="Quicksand"/>
              <a:cs typeface="Quicksand"/>
              <a:sym typeface="Quicksand"/>
            </a:endParaRPr>
          </a:p>
          <a:p>
            <a:pPr indent="-381000" lvl="0" marL="457200" rtl="0" algn="l">
              <a:lnSpc>
                <a:spcPct val="100000"/>
              </a:lnSpc>
              <a:spcBef>
                <a:spcPts val="0"/>
              </a:spcBef>
              <a:spcAft>
                <a:spcPts val="0"/>
              </a:spcAft>
              <a:buClr>
                <a:srgbClr val="FFFFFF"/>
              </a:buClr>
              <a:buSzPts val="2400"/>
              <a:buFont typeface="Quicksand"/>
              <a:buChar char="●"/>
            </a:pPr>
            <a:r>
              <a:rPr b="1" lang="en" sz="2400">
                <a:solidFill>
                  <a:srgbClr val="FFFFFF"/>
                </a:solidFill>
                <a:latin typeface="Quicksand"/>
                <a:ea typeface="Quicksand"/>
                <a:cs typeface="Quicksand"/>
                <a:sym typeface="Quicksand"/>
              </a:rPr>
              <a:t>Restaurant Reservation App with AI</a:t>
            </a:r>
            <a:endParaRPr b="1" sz="2400">
              <a:solidFill>
                <a:srgbClr val="FFFFFF"/>
              </a:solidFill>
              <a:latin typeface="Quicksand"/>
              <a:ea typeface="Quicksand"/>
              <a:cs typeface="Quicksand"/>
              <a:sym typeface="Quicksand"/>
            </a:endParaRPr>
          </a:p>
          <a:p>
            <a:pPr indent="0" lvl="0" marL="457200" rtl="0" algn="l">
              <a:lnSpc>
                <a:spcPct val="100000"/>
              </a:lnSpc>
              <a:spcBef>
                <a:spcPts val="0"/>
              </a:spcBef>
              <a:spcAft>
                <a:spcPts val="0"/>
              </a:spcAft>
              <a:buNone/>
            </a:pPr>
            <a:r>
              <a:t/>
            </a:r>
            <a:endParaRPr b="1" sz="1800">
              <a:solidFill>
                <a:srgbClr val="FFFFFF"/>
              </a:solidFill>
              <a:latin typeface="Quicksand"/>
              <a:ea typeface="Quicksand"/>
              <a:cs typeface="Quicksand"/>
              <a:sym typeface="Quicksand"/>
            </a:endParaRPr>
          </a:p>
        </p:txBody>
      </p:sp>
      <p:pic>
        <p:nvPicPr>
          <p:cNvPr id="123" name="Google Shape;123;p23"/>
          <p:cNvPicPr preferRelativeResize="0"/>
          <p:nvPr/>
        </p:nvPicPr>
        <p:blipFill rotWithShape="1">
          <a:blip r:embed="rId3">
            <a:alphaModFix/>
          </a:blip>
          <a:srcRect b="0" l="24943" r="25713" t="0"/>
          <a:stretch/>
        </p:blipFill>
        <p:spPr>
          <a:xfrm>
            <a:off x="600050" y="1572788"/>
            <a:ext cx="2453875" cy="2784874"/>
          </a:xfrm>
          <a:prstGeom prst="rect">
            <a:avLst/>
          </a:prstGeom>
          <a:noFill/>
          <a:ln>
            <a:noFill/>
          </a:ln>
        </p:spPr>
      </p:pic>
      <p:pic>
        <p:nvPicPr>
          <p:cNvPr id="124" name="Google Shape;124;p23"/>
          <p:cNvPicPr preferRelativeResize="0"/>
          <p:nvPr/>
        </p:nvPicPr>
        <p:blipFill>
          <a:blip r:embed="rId4">
            <a:alphaModFix/>
          </a:blip>
          <a:stretch>
            <a:fillRect/>
          </a:stretch>
        </p:blipFill>
        <p:spPr>
          <a:xfrm>
            <a:off x="4453000" y="3161475"/>
            <a:ext cx="2453876" cy="1577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4"/>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Tech Memes of the Day</a:t>
            </a:r>
            <a:endParaRPr b="1" sz="4800">
              <a:solidFill>
                <a:srgbClr val="FFFFFF"/>
              </a:solidFill>
              <a:latin typeface="Quicksand"/>
              <a:ea typeface="Quicksand"/>
              <a:cs typeface="Quicksand"/>
              <a:sym typeface="Quicksand"/>
            </a:endParaRPr>
          </a:p>
        </p:txBody>
      </p:sp>
      <p:sp>
        <p:nvSpPr>
          <p:cNvPr id="130" name="Google Shape;130;p24"/>
          <p:cNvSpPr txBox="1"/>
          <p:nvPr/>
        </p:nvSpPr>
        <p:spPr>
          <a:xfrm>
            <a:off x="3021825" y="1290600"/>
            <a:ext cx="5818200" cy="1452600"/>
          </a:xfrm>
          <a:prstGeom prst="rect">
            <a:avLst/>
          </a:prstGeom>
          <a:noFill/>
          <a:ln>
            <a:noFill/>
          </a:ln>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t/>
            </a:r>
            <a:endParaRPr b="1" sz="2400">
              <a:solidFill>
                <a:srgbClr val="FFFFFF"/>
              </a:solidFill>
              <a:latin typeface="Quicksand"/>
              <a:ea typeface="Quicksand"/>
              <a:cs typeface="Quicksand"/>
              <a:sym typeface="Quicksand"/>
            </a:endParaRPr>
          </a:p>
        </p:txBody>
      </p:sp>
      <p:pic>
        <p:nvPicPr>
          <p:cNvPr id="131" name="Google Shape;131;p24"/>
          <p:cNvPicPr preferRelativeResize="0"/>
          <p:nvPr/>
        </p:nvPicPr>
        <p:blipFill>
          <a:blip r:embed="rId3">
            <a:alphaModFix/>
          </a:blip>
          <a:stretch>
            <a:fillRect/>
          </a:stretch>
        </p:blipFill>
        <p:spPr>
          <a:xfrm>
            <a:off x="883490" y="1661898"/>
            <a:ext cx="3170375" cy="2636700"/>
          </a:xfrm>
          <a:prstGeom prst="rect">
            <a:avLst/>
          </a:prstGeom>
          <a:noFill/>
          <a:ln>
            <a:noFill/>
          </a:ln>
        </p:spPr>
      </p:pic>
      <p:pic>
        <p:nvPicPr>
          <p:cNvPr id="132" name="Google Shape;132;p24"/>
          <p:cNvPicPr preferRelativeResize="0"/>
          <p:nvPr/>
        </p:nvPicPr>
        <p:blipFill>
          <a:blip r:embed="rId4">
            <a:alphaModFix/>
          </a:blip>
          <a:stretch>
            <a:fillRect/>
          </a:stretch>
        </p:blipFill>
        <p:spPr>
          <a:xfrm>
            <a:off x="4665505" y="1454150"/>
            <a:ext cx="3288550" cy="3052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5"/>
          <p:cNvSpPr txBox="1"/>
          <p:nvPr/>
        </p:nvSpPr>
        <p:spPr>
          <a:xfrm>
            <a:off x="2187150" y="1335800"/>
            <a:ext cx="4769700" cy="17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lt1"/>
                </a:solidFill>
                <a:latin typeface="Quicksand"/>
                <a:ea typeface="Quicksand"/>
                <a:cs typeface="Quicksand"/>
                <a:sym typeface="Quicksand"/>
              </a:rPr>
              <a:t>data science</a:t>
            </a:r>
            <a:endParaRPr b="1" sz="7200">
              <a:solidFill>
                <a:schemeClr val="lt1"/>
              </a:solidFill>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6"/>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What is Data Science?</a:t>
            </a:r>
            <a:endParaRPr b="1" sz="4800">
              <a:solidFill>
                <a:srgbClr val="FFFFFF"/>
              </a:solidFill>
              <a:latin typeface="Quicksand"/>
              <a:ea typeface="Quicksand"/>
              <a:cs typeface="Quicksand"/>
              <a:sym typeface="Quicksand"/>
            </a:endParaRPr>
          </a:p>
        </p:txBody>
      </p:sp>
      <p:sp>
        <p:nvSpPr>
          <p:cNvPr id="143" name="Google Shape;143;p26"/>
          <p:cNvSpPr txBox="1"/>
          <p:nvPr/>
        </p:nvSpPr>
        <p:spPr>
          <a:xfrm>
            <a:off x="316900" y="2176825"/>
            <a:ext cx="6528600" cy="2612700"/>
          </a:xfrm>
          <a:prstGeom prst="rect">
            <a:avLst/>
          </a:prstGeom>
          <a:noFill/>
          <a:ln cap="flat" cmpd="sng" w="38100">
            <a:solidFill>
              <a:srgbClr val="FFFFFF"/>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100000"/>
              </a:lnSpc>
              <a:spcBef>
                <a:spcPts val="1200"/>
              </a:spcBef>
              <a:spcAft>
                <a:spcPts val="0"/>
              </a:spcAft>
              <a:buNone/>
            </a:pPr>
            <a:r>
              <a:rPr b="1" lang="en" sz="1350">
                <a:solidFill>
                  <a:srgbClr val="FFFFFF"/>
                </a:solidFill>
                <a:latin typeface="Quicksand"/>
                <a:ea typeface="Quicksand"/>
                <a:cs typeface="Quicksand"/>
                <a:sym typeface="Quicksand"/>
              </a:rPr>
              <a:t>Data is collected from a very large number of sources, such as:</a:t>
            </a:r>
            <a:endParaRPr b="1" sz="1350">
              <a:solidFill>
                <a:srgbClr val="FFFFFF"/>
              </a:solidFill>
              <a:latin typeface="Quicksand"/>
              <a:ea typeface="Quicksand"/>
              <a:cs typeface="Quicksand"/>
              <a:sym typeface="Quicksand"/>
            </a:endParaRPr>
          </a:p>
          <a:p>
            <a:pPr indent="-314325" lvl="0" marL="457200" rtl="0" algn="l">
              <a:lnSpc>
                <a:spcPct val="100000"/>
              </a:lnSpc>
              <a:spcBef>
                <a:spcPts val="1200"/>
              </a:spcBef>
              <a:spcAft>
                <a:spcPts val="0"/>
              </a:spcAft>
              <a:buClr>
                <a:srgbClr val="FFFFFF"/>
              </a:buClr>
              <a:buSzPts val="1350"/>
              <a:buFont typeface="Quicksand"/>
              <a:buChar char="●"/>
            </a:pPr>
            <a:r>
              <a:rPr b="1" lang="en" sz="1350">
                <a:solidFill>
                  <a:schemeClr val="lt1"/>
                </a:solidFill>
                <a:latin typeface="Quicksand"/>
                <a:ea typeface="Quicksand"/>
                <a:cs typeface="Quicksand"/>
                <a:sym typeface="Quicksand"/>
              </a:rPr>
              <a:t>Internet Cookies (Session Cookies, Persistent Cookies, Tracking Cookies)</a:t>
            </a:r>
            <a:endParaRPr b="1" sz="1350">
              <a:solidFill>
                <a:srgbClr val="FFFFFF"/>
              </a:solidFill>
              <a:latin typeface="Quicksand"/>
              <a:ea typeface="Quicksand"/>
              <a:cs typeface="Quicksand"/>
              <a:sym typeface="Quicksand"/>
            </a:endParaRPr>
          </a:p>
          <a:p>
            <a:pPr indent="-314325" lvl="0" marL="457200" rtl="0" algn="l">
              <a:lnSpc>
                <a:spcPct val="100000"/>
              </a:lnSpc>
              <a:spcBef>
                <a:spcPts val="0"/>
              </a:spcBef>
              <a:spcAft>
                <a:spcPts val="0"/>
              </a:spcAft>
              <a:buClr>
                <a:srgbClr val="FFFFFF"/>
              </a:buClr>
              <a:buSzPts val="1350"/>
              <a:buFont typeface="Quicksand"/>
              <a:buChar char="●"/>
            </a:pPr>
            <a:r>
              <a:rPr b="1" lang="en" sz="1350">
                <a:solidFill>
                  <a:schemeClr val="lt1"/>
                </a:solidFill>
                <a:latin typeface="Quicksand"/>
                <a:ea typeface="Quicksand"/>
                <a:cs typeface="Quicksand"/>
                <a:sym typeface="Quicksand"/>
              </a:rPr>
              <a:t>Social Media</a:t>
            </a:r>
            <a:endParaRPr b="1" sz="1350">
              <a:solidFill>
                <a:schemeClr val="lt1"/>
              </a:solidFill>
              <a:latin typeface="Quicksand"/>
              <a:ea typeface="Quicksand"/>
              <a:cs typeface="Quicksand"/>
              <a:sym typeface="Quicksand"/>
            </a:endParaRPr>
          </a:p>
          <a:p>
            <a:pPr indent="-314325" lvl="0" marL="457200" rtl="0" algn="l">
              <a:lnSpc>
                <a:spcPct val="100000"/>
              </a:lnSpc>
              <a:spcBef>
                <a:spcPts val="0"/>
              </a:spcBef>
              <a:spcAft>
                <a:spcPts val="0"/>
              </a:spcAft>
              <a:buClr>
                <a:schemeClr val="lt1"/>
              </a:buClr>
              <a:buSzPts val="1350"/>
              <a:buFont typeface="Quicksand"/>
              <a:buChar char="●"/>
            </a:pPr>
            <a:r>
              <a:rPr b="1" lang="en" sz="1350">
                <a:solidFill>
                  <a:schemeClr val="lt1"/>
                </a:solidFill>
                <a:latin typeface="Quicksand"/>
                <a:ea typeface="Quicksand"/>
                <a:cs typeface="Quicksand"/>
                <a:sym typeface="Quicksand"/>
              </a:rPr>
              <a:t>Mobile Apps</a:t>
            </a:r>
            <a:endParaRPr b="1" sz="1350">
              <a:solidFill>
                <a:srgbClr val="FFFFFF"/>
              </a:solidFill>
              <a:latin typeface="Quicksand"/>
              <a:ea typeface="Quicksand"/>
              <a:cs typeface="Quicksand"/>
              <a:sym typeface="Quicksand"/>
            </a:endParaRPr>
          </a:p>
          <a:p>
            <a:pPr indent="0" lvl="0" marL="0" rtl="0" algn="l">
              <a:lnSpc>
                <a:spcPct val="115000"/>
              </a:lnSpc>
              <a:spcBef>
                <a:spcPts val="1200"/>
              </a:spcBef>
              <a:spcAft>
                <a:spcPts val="0"/>
              </a:spcAft>
              <a:buNone/>
            </a:pPr>
            <a:r>
              <a:rPr b="1" lang="en" sz="1350">
                <a:solidFill>
                  <a:srgbClr val="FFFFFF"/>
                </a:solidFill>
                <a:latin typeface="Quicksand"/>
                <a:ea typeface="Quicksand"/>
                <a:cs typeface="Quicksand"/>
                <a:sym typeface="Quicksand"/>
              </a:rPr>
              <a:t>Data is then prepped and analyzed through the usage of computer software / programming and statistics</a:t>
            </a:r>
            <a:endParaRPr b="1" sz="1350">
              <a:solidFill>
                <a:srgbClr val="FFFFFF"/>
              </a:solidFill>
              <a:latin typeface="Quicksand"/>
              <a:ea typeface="Quicksand"/>
              <a:cs typeface="Quicksand"/>
              <a:sym typeface="Quicksand"/>
            </a:endParaRPr>
          </a:p>
          <a:p>
            <a:pPr indent="0" lvl="0" marL="0" rtl="0" algn="l">
              <a:lnSpc>
                <a:spcPct val="115000"/>
              </a:lnSpc>
              <a:spcBef>
                <a:spcPts val="1200"/>
              </a:spcBef>
              <a:spcAft>
                <a:spcPts val="0"/>
              </a:spcAft>
              <a:buNone/>
            </a:pPr>
            <a:r>
              <a:rPr b="1" lang="en" sz="1350">
                <a:solidFill>
                  <a:srgbClr val="FFFFFF"/>
                </a:solidFill>
                <a:latin typeface="Quicksand"/>
                <a:ea typeface="Quicksand"/>
                <a:cs typeface="Quicksand"/>
                <a:sym typeface="Quicksand"/>
              </a:rPr>
              <a:t>Finally, the data is interpreted and communicated to improve decision making. It can also be used to develop predictive models.</a:t>
            </a:r>
            <a:endParaRPr b="1" sz="1350">
              <a:solidFill>
                <a:srgbClr val="FFFFFF"/>
              </a:solidFill>
              <a:latin typeface="Quicksand"/>
              <a:ea typeface="Quicksand"/>
              <a:cs typeface="Quicksand"/>
              <a:sym typeface="Quicksand"/>
            </a:endParaRPr>
          </a:p>
          <a:p>
            <a:pPr indent="0" lvl="0" marL="457200" rtl="0" algn="l">
              <a:lnSpc>
                <a:spcPct val="100000"/>
              </a:lnSpc>
              <a:spcBef>
                <a:spcPts val="1200"/>
              </a:spcBef>
              <a:spcAft>
                <a:spcPts val="0"/>
              </a:spcAft>
              <a:buNone/>
            </a:pPr>
            <a:r>
              <a:t/>
            </a:r>
            <a:endParaRPr b="1" sz="1800">
              <a:solidFill>
                <a:srgbClr val="FFFFFF"/>
              </a:solidFill>
              <a:latin typeface="Quicksand"/>
              <a:ea typeface="Quicksand"/>
              <a:cs typeface="Quicksand"/>
              <a:sym typeface="Quicksand"/>
            </a:endParaRPr>
          </a:p>
        </p:txBody>
      </p:sp>
      <p:pic>
        <p:nvPicPr>
          <p:cNvPr id="144" name="Google Shape;144;p26"/>
          <p:cNvPicPr preferRelativeResize="0"/>
          <p:nvPr/>
        </p:nvPicPr>
        <p:blipFill>
          <a:blip r:embed="rId3">
            <a:alphaModFix/>
          </a:blip>
          <a:stretch>
            <a:fillRect/>
          </a:stretch>
        </p:blipFill>
        <p:spPr>
          <a:xfrm>
            <a:off x="6866450" y="3038550"/>
            <a:ext cx="2341050" cy="1810492"/>
          </a:xfrm>
          <a:prstGeom prst="rect">
            <a:avLst/>
          </a:prstGeom>
          <a:noFill/>
          <a:ln>
            <a:noFill/>
          </a:ln>
        </p:spPr>
      </p:pic>
      <p:pic>
        <p:nvPicPr>
          <p:cNvPr id="145" name="Google Shape;145;p26"/>
          <p:cNvPicPr preferRelativeResize="0"/>
          <p:nvPr/>
        </p:nvPicPr>
        <p:blipFill>
          <a:blip r:embed="rId4">
            <a:alphaModFix/>
          </a:blip>
          <a:stretch>
            <a:fillRect/>
          </a:stretch>
        </p:blipFill>
        <p:spPr>
          <a:xfrm>
            <a:off x="6845500" y="1458075"/>
            <a:ext cx="2341050" cy="1704161"/>
          </a:xfrm>
          <a:prstGeom prst="rect">
            <a:avLst/>
          </a:prstGeom>
          <a:noFill/>
          <a:ln>
            <a:noFill/>
          </a:ln>
        </p:spPr>
      </p:pic>
      <p:sp>
        <p:nvSpPr>
          <p:cNvPr id="146" name="Google Shape;146;p26"/>
          <p:cNvSpPr txBox="1"/>
          <p:nvPr/>
        </p:nvSpPr>
        <p:spPr>
          <a:xfrm>
            <a:off x="261650" y="1147575"/>
            <a:ext cx="6528600" cy="126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en" sz="1800">
                <a:solidFill>
                  <a:schemeClr val="lt1"/>
                </a:solidFill>
                <a:latin typeface="Quicksand"/>
                <a:ea typeface="Quicksand"/>
                <a:cs typeface="Quicksand"/>
                <a:sym typeface="Quicksand"/>
              </a:rPr>
              <a:t>The practice or study of obtaining value from data, normally in the form of insights and useful information.</a:t>
            </a:r>
            <a:endParaRPr b="1">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tortech 2019-2020">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