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Proxima Nova"/>
      <p:regular r:id="rId23"/>
      <p:bold r:id="rId24"/>
      <p:italic r:id="rId25"/>
      <p:boldItalic r:id="rId26"/>
    </p:embeddedFont>
    <p:embeddedFont>
      <p:font typeface="Roboto"/>
      <p:regular r:id="rId27"/>
      <p:bold r:id="rId28"/>
      <p:italic r:id="rId29"/>
      <p:boldItalic r:id="rId30"/>
    </p:embeddedFont>
    <p:embeddedFont>
      <p:font typeface="Quicksand"/>
      <p:bold r:id="rId31"/>
    </p:embeddedFont>
    <p:embeddedFont>
      <p:font typeface="Barlow Medium"/>
      <p:regular r:id="rId32"/>
      <p:bold r:id="rId33"/>
      <p:italic r:id="rId34"/>
      <p:boldItalic r:id="rId35"/>
    </p:embeddedFont>
    <p:embeddedFont>
      <p:font typeface="Barlow SemiBold"/>
      <p:regular r:id="rId36"/>
      <p:bold r:id="rId37"/>
      <p:italic r:id="rId38"/>
      <p:boldItalic r:id="rId39"/>
    </p:embeddedFont>
    <p:embeddedFont>
      <p:font typeface="Barlow"/>
      <p:regular r:id="rId40"/>
      <p:bold r:id="rId41"/>
      <p:italic r:id="rId42"/>
      <p:boldItalic r:id="rId43"/>
    </p:embeddedFont>
    <p:embeddedFont>
      <p:font typeface="Alfa Slab One"/>
      <p:regular r:id="rId44"/>
    </p:embeddedFont>
    <p:embeddedFont>
      <p:font typeface="Comfortaa"/>
      <p:regular r:id="rId45"/>
      <p:bold r:id="rId46"/>
    </p:embeddedFont>
    <p:embeddedFont>
      <p:font typeface="Source Sans Pro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72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728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Barlow-regular.fntdata"/><Relationship Id="rId42" Type="http://schemas.openxmlformats.org/officeDocument/2006/relationships/font" Target="fonts/Barlow-italic.fntdata"/><Relationship Id="rId41" Type="http://schemas.openxmlformats.org/officeDocument/2006/relationships/font" Target="fonts/Barlow-bold.fntdata"/><Relationship Id="rId44" Type="http://schemas.openxmlformats.org/officeDocument/2006/relationships/font" Target="fonts/AlfaSlabOne-regular.fntdata"/><Relationship Id="rId43" Type="http://schemas.openxmlformats.org/officeDocument/2006/relationships/font" Target="fonts/Barlow-boldItalic.fntdata"/><Relationship Id="rId46" Type="http://schemas.openxmlformats.org/officeDocument/2006/relationships/font" Target="fonts/Comfortaa-bold.fntdata"/><Relationship Id="rId45" Type="http://schemas.openxmlformats.org/officeDocument/2006/relationships/font" Target="fonts/Comfortaa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SourceSansPro-bold.fntdata"/><Relationship Id="rId47" Type="http://schemas.openxmlformats.org/officeDocument/2006/relationships/font" Target="fonts/SourceSansPro-regular.fntdata"/><Relationship Id="rId49" Type="http://schemas.openxmlformats.org/officeDocument/2006/relationships/font" Target="fonts/SourceSansPr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Quicksand-bold.fntdata"/><Relationship Id="rId30" Type="http://schemas.openxmlformats.org/officeDocument/2006/relationships/font" Target="fonts/Roboto-boldItalic.fntdata"/><Relationship Id="rId33" Type="http://schemas.openxmlformats.org/officeDocument/2006/relationships/font" Target="fonts/BarlowMedium-bold.fntdata"/><Relationship Id="rId32" Type="http://schemas.openxmlformats.org/officeDocument/2006/relationships/font" Target="fonts/BarlowMedium-regular.fntdata"/><Relationship Id="rId35" Type="http://schemas.openxmlformats.org/officeDocument/2006/relationships/font" Target="fonts/BarlowMedium-boldItalic.fntdata"/><Relationship Id="rId34" Type="http://schemas.openxmlformats.org/officeDocument/2006/relationships/font" Target="fonts/BarlowMedium-italic.fntdata"/><Relationship Id="rId37" Type="http://schemas.openxmlformats.org/officeDocument/2006/relationships/font" Target="fonts/BarlowSemiBold-bold.fntdata"/><Relationship Id="rId36" Type="http://schemas.openxmlformats.org/officeDocument/2006/relationships/font" Target="fonts/BarlowSemiBold-regular.fntdata"/><Relationship Id="rId39" Type="http://schemas.openxmlformats.org/officeDocument/2006/relationships/font" Target="fonts/BarlowSemiBold-boldItalic.fntdata"/><Relationship Id="rId38" Type="http://schemas.openxmlformats.org/officeDocument/2006/relationships/font" Target="fonts/BarlowSemiBold-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ProximaNova-bold.fntdata"/><Relationship Id="rId23" Type="http://schemas.openxmlformats.org/officeDocument/2006/relationships/font" Target="fonts/ProximaNova-regular.fntdata"/><Relationship Id="rId26" Type="http://schemas.openxmlformats.org/officeDocument/2006/relationships/font" Target="fonts/ProximaNova-boldItalic.fntdata"/><Relationship Id="rId25" Type="http://schemas.openxmlformats.org/officeDocument/2006/relationships/font" Target="fonts/ProximaNova-italic.fntdata"/><Relationship Id="rId28" Type="http://schemas.openxmlformats.org/officeDocument/2006/relationships/font" Target="fonts/Roboto-bold.fntdata"/><Relationship Id="rId27" Type="http://schemas.openxmlformats.org/officeDocument/2006/relationships/font" Target="fonts/Roboto-regular.fntdata"/><Relationship Id="rId29" Type="http://schemas.openxmlformats.org/officeDocument/2006/relationships/font" Target="fonts/Roboto-italic.fntdata"/><Relationship Id="rId50" Type="http://schemas.openxmlformats.org/officeDocument/2006/relationships/font" Target="fonts/SourceSansPr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wc.com/us/en/services/consulting/cybersecurity/library/broader-perspectives/gdpr-differences.html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pwc.com/us/en/services/consulting/cybersecurity/library/broader-perspectives/gdpr-differences.html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lh.io/seasons/na-2019/events" TargetMode="External"/><Relationship Id="rId3" Type="http://schemas.openxmlformats.org/officeDocument/2006/relationships/hyperlink" Target="https://shellhacks.net/" TargetMode="External"/><Relationship Id="rId4" Type="http://schemas.openxmlformats.org/officeDocument/2006/relationships/hyperlink" Target="http://hackgsu.com/" TargetMode="External"/><Relationship Id="rId9" Type="http://schemas.openxmlformats.org/officeDocument/2006/relationships/hyperlink" Target="https://knighthacks.org/" TargetMode="External"/><Relationship Id="rId5" Type="http://schemas.openxmlformats.org/officeDocument/2006/relationships/hyperlink" Target="https://2018.hack.gt/" TargetMode="External"/><Relationship Id="rId6" Type="http://schemas.openxmlformats.org/officeDocument/2006/relationships/hyperlink" Target="https://hackfsu.com/" TargetMode="External"/><Relationship Id="rId7" Type="http://schemas.openxmlformats.org/officeDocument/2006/relationships/hyperlink" Target="https://2019.swamphacks.com/" TargetMode="External"/><Relationship Id="rId8" Type="http://schemas.openxmlformats.org/officeDocument/2006/relationships/hyperlink" Target="https://mangohacks.com/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howtogeek.com/339705/what-is-apples-secure-enclave-and-how-does-it-protect-my-iphone-or-mac/" TargetMode="External"/><Relationship Id="rId3" Type="http://schemas.openxmlformats.org/officeDocument/2006/relationships/hyperlink" Target="https://www.flickr.com/photos/131065080@N05/24278892458" TargetMode="External"/><Relationship Id="rId4" Type="http://schemas.openxmlformats.org/officeDocument/2006/relationships/hyperlink" Target="https://www.flickr.com/photos/131065080@N05" TargetMode="External"/><Relationship Id="rId5" Type="http://schemas.openxmlformats.org/officeDocument/2006/relationships/hyperlink" Target="https://creativecommons.org/licenses/CC0/1.0/?ref=ccsearch&amp;atype=rich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lickr.com/photos/downloadsourcefr/17155426545" TargetMode="External"/><Relationship Id="rId3" Type="http://schemas.openxmlformats.org/officeDocument/2006/relationships/hyperlink" Target="https://creativecommons.org/licenses/by/2.0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6093874b9d_6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6093874b9d_6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6f18967db1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6f18967db1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6f18967db1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6f18967db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highlight>
                  <a:srgbClr val="FFFFFF"/>
                </a:highlight>
              </a:rPr>
              <a:t>https://www.secureworks.com/blog/privacy-vs-security </a:t>
            </a:r>
            <a:endParaRPr sz="12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6f18967db1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6f18967db1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https://www.pwc.com/us/en/services/consulting/cybersecurity/library/broader-perspectives/gdpr-differences.html</a:t>
            </a:r>
            <a:endParaRPr sz="12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6f189684c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6f189684c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https://www.pwc.com/us/en/services/consulting/cybersecurity/library/broader-perspectives/gdpr-differences.html</a:t>
            </a:r>
            <a:endParaRPr sz="12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63ac748455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63ac748455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0b50fcd27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60b50fcd27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63d48c4e94_6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63d48c4e94_6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 matt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6ddf68ca4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6ddf68ca4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47844021b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47844021b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 to mentimeter for the polls.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Hackathons: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https://mlh.io/seasons/na-2019/events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ShellHacks: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https://shellhacks.net/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HackGSU: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http://hackgsu.com/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HackGT: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https://2018.hack.gt/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HackFSU: </a:t>
            </a:r>
            <a:r>
              <a:rPr lang="en" u="sng">
                <a:solidFill>
                  <a:schemeClr val="hlink"/>
                </a:solidFill>
                <a:hlinkClick r:id="rId6"/>
              </a:rPr>
              <a:t>https://hackfsu.com/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SwampHacks: </a:t>
            </a:r>
            <a:r>
              <a:rPr lang="en" u="sng">
                <a:solidFill>
                  <a:schemeClr val="hlink"/>
                </a:solidFill>
                <a:hlinkClick r:id="rId7"/>
              </a:rPr>
              <a:t>https://2019.swamphacks.com/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MangoHacks: </a:t>
            </a:r>
            <a:r>
              <a:rPr lang="en" u="sng">
                <a:solidFill>
                  <a:schemeClr val="hlink"/>
                </a:solidFill>
                <a:hlinkClick r:id="rId8"/>
              </a:rPr>
              <a:t>https://mangohacks.com/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KnightHacks: </a:t>
            </a:r>
            <a:r>
              <a:rPr lang="en" u="sng">
                <a:solidFill>
                  <a:schemeClr val="hlink"/>
                </a:solidFill>
                <a:hlinkClick r:id="rId9"/>
              </a:rPr>
              <a:t>https://knighthacks.org/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6b55d296f1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6b55d296f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6deaf7fe2e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6deaf7fe2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6093874b9d_6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6093874b9d_6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d3bc4f5b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7d3bc4f5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I.e to protect company property and prevent it leaking out</a:t>
            </a:r>
            <a:endParaRPr sz="1200">
              <a:solidFill>
                <a:srgbClr val="2125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https://www.thebalance.com/keeping-mobile-devices-safe-from-cyber-threats-4122471</a:t>
            </a:r>
            <a:endParaRPr sz="1200">
              <a:solidFill>
                <a:srgbClr val="2125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ec179cd19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ec179cd19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highlight>
                  <a:srgbClr val="FFFFFF"/>
                </a:highlight>
              </a:rPr>
              <a:t> </a:t>
            </a:r>
            <a:endParaRPr sz="12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7dcd5cd0d7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7dcd5cd0d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ighlight>
                  <a:srgbClr val="FFFFFF"/>
                </a:highlight>
                <a:hlinkClick r:id="rId2"/>
              </a:rPr>
              <a:t>https://www.howtogeek.com/339705/what-is-apples-secure-enclave-and-how-does-it-protect-my-iphone-or-mac/</a:t>
            </a:r>
            <a:endParaRPr sz="12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highlight>
                  <a:srgbClr val="FEFEFE"/>
                </a:highlight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3"/>
              </a:rPr>
              <a:t>"_DSF0297"</a:t>
            </a:r>
            <a:r>
              <a:rPr i="1" lang="en" sz="1200">
                <a:highlight>
                  <a:srgbClr val="FEFEFE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by </a:t>
            </a:r>
            <a:r>
              <a:rPr i="1" lang="en" sz="1200">
                <a:highlight>
                  <a:srgbClr val="FEFEFE"/>
                </a:highlight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4"/>
              </a:rPr>
              <a:t>Tinh Te Photos</a:t>
            </a:r>
            <a:r>
              <a:rPr i="1" lang="en" sz="1200">
                <a:highlight>
                  <a:srgbClr val="FEFEFE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is licensed under </a:t>
            </a:r>
            <a:r>
              <a:rPr i="1" lang="en" sz="1200">
                <a:highlight>
                  <a:srgbClr val="FEFEFE"/>
                </a:highlight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5"/>
              </a:rPr>
              <a:t>CC0 1.0 </a:t>
            </a:r>
            <a:endParaRPr sz="120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7dcd5cd0d7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7dcd5cd0d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highlight>
                  <a:srgbClr val="FFFFFF"/>
                </a:highlight>
              </a:rPr>
              <a:t>https://www.howtogeek.com/339705/what-is-apples-secure-enclave-and-how-does-it-protect-my-iphone-or-mac/</a:t>
            </a:r>
            <a:endParaRPr sz="12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b="1" lang="en" u="sng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/>
              </a:rPr>
              <a:t>iOS83-fonction TouchID achats app store</a:t>
            </a: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” by downloadsource.fr is licensed under </a:t>
            </a:r>
            <a:r>
              <a:rPr b="1" lang="en" u="sng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CC BY 2.0.</a:t>
            </a:r>
            <a:endParaRPr sz="1200"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29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20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31.png"/><Relationship Id="rId4" Type="http://schemas.openxmlformats.org/officeDocument/2006/relationships/image" Target="../media/image7.png"/><Relationship Id="rId5" Type="http://schemas.openxmlformats.org/officeDocument/2006/relationships/image" Target="../media/image3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9.png"/><Relationship Id="rId7" Type="http://schemas.openxmlformats.org/officeDocument/2006/relationships/image" Target="../media/image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Relationship Id="rId3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6.png"/><Relationship Id="rId3" Type="http://schemas.openxmlformats.org/officeDocument/2006/relationships/image" Target="../media/image8.png"/><Relationship Id="rId4" Type="http://schemas.openxmlformats.org/officeDocument/2006/relationships/image" Target="../media/image3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3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1996" y="-254926"/>
            <a:ext cx="8280000" cy="4772749"/>
            <a:chOff x="431996" y="42474"/>
            <a:chExt cx="8280000" cy="4772749"/>
          </a:xfrm>
        </p:grpSpPr>
        <p:sp>
          <p:nvSpPr>
            <p:cNvPr id="11" name="Google Shape;11;p2"/>
            <p:cNvSpPr txBox="1"/>
            <p:nvPr/>
          </p:nvSpPr>
          <p:spPr>
            <a:xfrm>
              <a:off x="431996" y="494260"/>
              <a:ext cx="8280000" cy="415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50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welcome to</a:t>
              </a:r>
              <a:endParaRPr sz="5000">
                <a:solidFill>
                  <a:srgbClr val="FFFFFF"/>
                </a:solidFill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5000" u="none" cap="none" strike="noStrike">
                <a:solidFill>
                  <a:srgbClr val="EE6D2F"/>
                </a:solidFill>
                <a:latin typeface="Quicksand"/>
                <a:ea typeface="Quicksand"/>
                <a:cs typeface="Quicksand"/>
                <a:sym typeface="Quicksand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5000" u="none" cap="none" strike="noStrike">
                <a:solidFill>
                  <a:srgbClr val="EE6D2F"/>
                </a:solidFill>
                <a:latin typeface="Quicksand"/>
                <a:ea typeface="Quicksand"/>
                <a:cs typeface="Quicksand"/>
                <a:sym typeface="Quicksand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5000" u="none" cap="none" strike="noStrike">
                <a:solidFill>
                  <a:srgbClr val="EE6D2F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  <p:pic>
          <p:nvPicPr>
            <p:cNvPr id="12" name="Google Shape;12;p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185624" y="42474"/>
              <a:ext cx="4772749" cy="47727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3;p2"/>
            <p:cNvSpPr/>
            <p:nvPr/>
          </p:nvSpPr>
          <p:spPr>
            <a:xfrm>
              <a:off x="1523994" y="3537091"/>
              <a:ext cx="60960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3600" u="none" cap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please check-in at</a:t>
              </a:r>
              <a:r>
                <a:rPr b="1" lang="en" sz="3600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 the computer in the front</a:t>
              </a:r>
              <a:endParaRPr b="1" sz="36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</p:grp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ch Corner Title 1">
  <p:cSld name="ONE_COLUMN_TEXT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925" y="185575"/>
            <a:ext cx="8938253" cy="46786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11"/>
          <p:cNvSpPr/>
          <p:nvPr/>
        </p:nvSpPr>
        <p:spPr>
          <a:xfrm>
            <a:off x="1441275" y="3920750"/>
            <a:ext cx="6406200" cy="518400"/>
          </a:xfrm>
          <a:prstGeom prst="rect">
            <a:avLst/>
          </a:prstGeom>
          <a:solidFill>
            <a:srgbClr val="05F2D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ch Corner Content">
  <p:cSld name="MAIN_POINT_1">
    <p:bg>
      <p:bgPr>
        <a:solidFill>
          <a:srgbClr val="17E7C3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/>
          <p:nvPr/>
        </p:nvSpPr>
        <p:spPr>
          <a:xfrm>
            <a:off x="1074775" y="1607648"/>
            <a:ext cx="2712900" cy="3192000"/>
          </a:xfrm>
          <a:prstGeom prst="roundRect">
            <a:avLst>
              <a:gd fmla="val 16667" name="adj"/>
            </a:avLst>
          </a:prstGeom>
          <a:solidFill>
            <a:srgbClr val="FFAB40"/>
          </a:solidFill>
          <a:ln cap="flat" cmpd="sng" w="12700">
            <a:solidFill>
              <a:srgbClr val="17E7C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12"/>
          <p:cNvSpPr txBox="1"/>
          <p:nvPr/>
        </p:nvSpPr>
        <p:spPr>
          <a:xfrm>
            <a:off x="1526797" y="256619"/>
            <a:ext cx="72813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5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this week in tech…</a:t>
            </a:r>
            <a:endParaRPr sz="5500"/>
          </a:p>
        </p:txBody>
      </p:sp>
      <p:sp>
        <p:nvSpPr>
          <p:cNvPr id="45" name="Google Shape;45;p12"/>
          <p:cNvSpPr/>
          <p:nvPr/>
        </p:nvSpPr>
        <p:spPr>
          <a:xfrm>
            <a:off x="5158400" y="1607648"/>
            <a:ext cx="2712900" cy="3192000"/>
          </a:xfrm>
          <a:prstGeom prst="roundRect">
            <a:avLst>
              <a:gd fmla="val 16667" name="adj"/>
            </a:avLst>
          </a:prstGeom>
          <a:solidFill>
            <a:srgbClr val="FFAB40"/>
          </a:solidFill>
          <a:ln cap="flat" cmpd="sng" w="12700">
            <a:solidFill>
              <a:srgbClr val="17E7C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nect with us">
  <p:cSld name="CAPTION_ONL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/>
          <p:nvPr/>
        </p:nvSpPr>
        <p:spPr>
          <a:xfrm>
            <a:off x="628650" y="3750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Quicksand"/>
              <a:buNone/>
            </a:pPr>
            <a:r>
              <a:rPr b="1" i="0" lang="en" sz="5400" u="none" cap="none" strike="noStrik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connect with us</a:t>
            </a:r>
            <a:endParaRPr/>
          </a:p>
        </p:txBody>
      </p:sp>
      <p:sp>
        <p:nvSpPr>
          <p:cNvPr id="48" name="Google Shape;48;p13"/>
          <p:cNvSpPr txBox="1"/>
          <p:nvPr/>
        </p:nvSpPr>
        <p:spPr>
          <a:xfrm>
            <a:off x="434350" y="1489450"/>
            <a:ext cx="4196700" cy="154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en"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We meet in Heavener 210 every Tuesday 6:30-7:30</a:t>
            </a:r>
            <a:endParaRPr b="1" sz="2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49" name="Google Shape;49;p13"/>
          <p:cNvCxnSpPr/>
          <p:nvPr/>
        </p:nvCxnSpPr>
        <p:spPr>
          <a:xfrm>
            <a:off x="434340" y="1300639"/>
            <a:ext cx="8298300" cy="0"/>
          </a:xfrm>
          <a:prstGeom prst="straightConnector1">
            <a:avLst/>
          </a:prstGeom>
          <a:noFill/>
          <a:ln cap="flat" cmpd="sng" w="76200">
            <a:solidFill>
              <a:srgbClr val="FF9F1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0" name="Google Shape;5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14899" y="2007623"/>
            <a:ext cx="3976538" cy="397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5911" y="3034743"/>
            <a:ext cx="1335038" cy="133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59800" y="2855743"/>
            <a:ext cx="1763700" cy="1763684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/>
          <p:nvPr/>
        </p:nvSpPr>
        <p:spPr>
          <a:xfrm>
            <a:off x="2938850" y="4192525"/>
            <a:ext cx="14514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gatortechuf@gmail.com</a:t>
            </a:r>
            <a:endParaRPr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4" name="Google Shape;54;p13"/>
          <p:cNvSpPr txBox="1"/>
          <p:nvPr/>
        </p:nvSpPr>
        <p:spPr>
          <a:xfrm>
            <a:off x="5802625" y="3959650"/>
            <a:ext cx="30888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@</a:t>
            </a:r>
            <a:r>
              <a:rPr b="1" lang="en" sz="25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GATORTECH UF</a:t>
            </a:r>
            <a:endParaRPr b="1" sz="25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801663" y="4291875"/>
            <a:ext cx="12435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gatortechuf.slack.com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5049100" y="3898000"/>
            <a:ext cx="695700" cy="695700"/>
          </a:xfrm>
          <a:prstGeom prst="ellipse">
            <a:avLst/>
          </a:prstGeom>
          <a:solidFill>
            <a:srgbClr val="17E7C3"/>
          </a:solidFill>
          <a:ln cap="flat" cmpd="sng" w="9525">
            <a:solidFill>
              <a:srgbClr val="FFAB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AB40"/>
                </a:solidFill>
                <a:latin typeface="Quicksand"/>
                <a:ea typeface="Quicksand"/>
                <a:cs typeface="Quicksand"/>
                <a:sym typeface="Quicksand"/>
              </a:rPr>
              <a:t>in</a:t>
            </a:r>
            <a:endParaRPr b="1" sz="2600">
              <a:solidFill>
                <a:srgbClr val="FFAB4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nect with Us - New">
  <p:cSld name="CAPTION_ONLY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/>
        </p:nvSpPr>
        <p:spPr>
          <a:xfrm>
            <a:off x="628650" y="3750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Quicksand"/>
              <a:buNone/>
            </a:pPr>
            <a:r>
              <a:rPr b="1" lang="en"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Thank you for coming! Connect with us:</a:t>
            </a:r>
            <a:endParaRPr sz="3000"/>
          </a:p>
        </p:txBody>
      </p:sp>
      <p:cxnSp>
        <p:nvCxnSpPr>
          <p:cNvPr id="59" name="Google Shape;59;p14"/>
          <p:cNvCxnSpPr/>
          <p:nvPr/>
        </p:nvCxnSpPr>
        <p:spPr>
          <a:xfrm>
            <a:off x="434340" y="1300639"/>
            <a:ext cx="8298300" cy="0"/>
          </a:xfrm>
          <a:prstGeom prst="straightConnector1">
            <a:avLst/>
          </a:prstGeom>
          <a:noFill/>
          <a:ln cap="flat" cmpd="sng" w="76200">
            <a:solidFill>
              <a:srgbClr val="FF9F1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3538" y="1927461"/>
            <a:ext cx="526524" cy="52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8125" y="1927450"/>
            <a:ext cx="619160" cy="526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5">
            <a:alphaModFix/>
          </a:blip>
          <a:srcRect b="22652" l="21039" r="21974" t="20361"/>
          <a:stretch/>
        </p:blipFill>
        <p:spPr>
          <a:xfrm>
            <a:off x="7148600" y="1901412"/>
            <a:ext cx="578600" cy="5786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375500" y="2543350"/>
            <a:ext cx="1842600" cy="3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/gatortechUF</a:t>
            </a:r>
            <a:endParaRPr sz="18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3032138" y="2560450"/>
            <a:ext cx="2591100" cy="3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/company/gatortech</a:t>
            </a:r>
            <a:endParaRPr sz="18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6084300" y="2560450"/>
            <a:ext cx="2707200" cy="3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gatortechUF.slack.com</a:t>
            </a:r>
            <a:endParaRPr sz="18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1455038" y="3799863"/>
            <a:ext cx="2930400" cy="3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gatortechUF@gmail.com</a:t>
            </a:r>
            <a:endParaRPr sz="18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10658" y="3214750"/>
            <a:ext cx="619150" cy="435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15811" y="3214750"/>
            <a:ext cx="526500" cy="526522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5357750" y="3799875"/>
            <a:ext cx="1842600" cy="3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@gatortechUF</a:t>
            </a:r>
            <a:endParaRPr sz="18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ransition">
  <p:cSld name="BLANK_2">
    <p:bg>
      <p:bgPr>
        <a:solidFill>
          <a:schemeClr val="accent5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 rotWithShape="1">
          <a:blip r:embed="rId2">
            <a:alphaModFix amt="30000"/>
          </a:blip>
          <a:srcRect b="0" l="0" r="-5674" t="0"/>
          <a:stretch/>
        </p:blipFill>
        <p:spPr>
          <a:xfrm>
            <a:off x="-271067" y="242486"/>
            <a:ext cx="10141829" cy="444381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/>
          <p:nvPr/>
        </p:nvSpPr>
        <p:spPr>
          <a:xfrm>
            <a:off x="1593073" y="1359188"/>
            <a:ext cx="5990400" cy="2403600"/>
          </a:xfrm>
          <a:prstGeom prst="roundRect">
            <a:avLst>
              <a:gd fmla="val 894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_ONLY_2">
  <p:cSld name="CAPTION_ONLY_2">
    <p:bg>
      <p:bgPr>
        <a:solidFill>
          <a:srgbClr val="EE6D2F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/>
          <p:nvPr/>
        </p:nvSpPr>
        <p:spPr>
          <a:xfrm>
            <a:off x="628650" y="3750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Quicksand"/>
              <a:buNone/>
            </a:pPr>
            <a:r>
              <a:rPr b="1" lang="en" sz="54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thank you!</a:t>
            </a:r>
            <a:endParaRPr/>
          </a:p>
        </p:txBody>
      </p:sp>
      <p:sp>
        <p:nvSpPr>
          <p:cNvPr id="77" name="Google Shape;77;p17"/>
          <p:cNvSpPr txBox="1"/>
          <p:nvPr/>
        </p:nvSpPr>
        <p:spPr>
          <a:xfrm>
            <a:off x="151625" y="1503900"/>
            <a:ext cx="5049000" cy="139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en"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We meet in Heavener 150 on Tuesdays 6:30-7:30</a:t>
            </a:r>
            <a:endParaRPr b="1" sz="30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b="1" sz="1000" u="sng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Or visit </a:t>
            </a:r>
            <a:r>
              <a:rPr b="1" lang="en" sz="1800" u="sng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gatortechuf.com </a:t>
            </a:r>
            <a:r>
              <a:rPr b="1" lang="en" sz="1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for more info!</a:t>
            </a:r>
            <a:endParaRPr b="1" sz="18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78" name="Google Shape;78;p17"/>
          <p:cNvCxnSpPr/>
          <p:nvPr/>
        </p:nvCxnSpPr>
        <p:spPr>
          <a:xfrm>
            <a:off x="434340" y="1300639"/>
            <a:ext cx="8298300" cy="0"/>
          </a:xfrm>
          <a:prstGeom prst="straightConnector1">
            <a:avLst/>
          </a:prstGeom>
          <a:noFill/>
          <a:ln cap="flat" cmpd="sng" w="76200">
            <a:solidFill>
              <a:srgbClr val="17E7C3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9" name="Google Shape;79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914899" y="2007623"/>
            <a:ext cx="3976538" cy="397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911" y="3034743"/>
            <a:ext cx="1335038" cy="133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59800" y="2855743"/>
            <a:ext cx="1763700" cy="1763684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 txBox="1"/>
          <p:nvPr/>
        </p:nvSpPr>
        <p:spPr>
          <a:xfrm>
            <a:off x="2938850" y="4192525"/>
            <a:ext cx="14514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gatortechuf@gmail.com</a:t>
            </a:r>
            <a:endParaRPr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3" name="Google Shape;83;p17"/>
          <p:cNvSpPr txBox="1"/>
          <p:nvPr/>
        </p:nvSpPr>
        <p:spPr>
          <a:xfrm>
            <a:off x="5802625" y="3959650"/>
            <a:ext cx="30888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@</a:t>
            </a:r>
            <a:r>
              <a:rPr b="1" lang="en" sz="25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GATORTECH UF</a:t>
            </a:r>
            <a:endParaRPr b="1" sz="25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4" name="Google Shape;84;p17"/>
          <p:cNvSpPr txBox="1"/>
          <p:nvPr/>
        </p:nvSpPr>
        <p:spPr>
          <a:xfrm>
            <a:off x="801663" y="4291875"/>
            <a:ext cx="12435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gatortechuf.slack.com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5" name="Google Shape;85;p17"/>
          <p:cNvSpPr/>
          <p:nvPr/>
        </p:nvSpPr>
        <p:spPr>
          <a:xfrm>
            <a:off x="5049100" y="3898000"/>
            <a:ext cx="695700" cy="695700"/>
          </a:xfrm>
          <a:prstGeom prst="ellipse">
            <a:avLst/>
          </a:prstGeom>
          <a:solidFill>
            <a:srgbClr val="17E7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EE6D2F"/>
                </a:solidFill>
                <a:latin typeface="Quicksand"/>
                <a:ea typeface="Quicksand"/>
                <a:cs typeface="Quicksand"/>
                <a:sym typeface="Quicksand"/>
              </a:rPr>
              <a:t>in</a:t>
            </a:r>
            <a:endParaRPr b="1" sz="2600">
              <a:solidFill>
                <a:srgbClr val="EE6D2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bg>
      <p:bgPr>
        <a:solidFill>
          <a:srgbClr val="EE6D2F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fmla="val 16667" name="adj"/>
            </a:avLst>
          </a:prstGeom>
          <a:solidFill>
            <a:srgbClr val="17E7C3"/>
          </a:solidFill>
          <a:ln cap="flat" cmpd="sng" w="12700">
            <a:solidFill>
              <a:srgbClr val="17E7C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content</a:t>
            </a:r>
            <a:endParaRPr sz="110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_ONLY_3">
  <p:cSld name="CAPTION_ONLY_3">
    <p:bg>
      <p:bgPr>
        <a:solidFill>
          <a:srgbClr val="EE6D2F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/>
          <p:nvPr/>
        </p:nvSpPr>
        <p:spPr>
          <a:xfrm>
            <a:off x="628650" y="3750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Quicksand"/>
              <a:buNone/>
            </a:pPr>
            <a:r>
              <a:rPr b="1" i="0" lang="en" sz="5400" u="none" cap="none" strike="noStrik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connect with us</a:t>
            </a:r>
            <a:endParaRPr/>
          </a:p>
        </p:txBody>
      </p:sp>
      <p:sp>
        <p:nvSpPr>
          <p:cNvPr id="90" name="Google Shape;90;p19"/>
          <p:cNvSpPr txBox="1"/>
          <p:nvPr/>
        </p:nvSpPr>
        <p:spPr>
          <a:xfrm>
            <a:off x="434350" y="1489450"/>
            <a:ext cx="4196700" cy="154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en" sz="28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What’s the tech meme of the week?</a:t>
            </a:r>
            <a:endParaRPr sz="2800"/>
          </a:p>
        </p:txBody>
      </p:sp>
      <p:cxnSp>
        <p:nvCxnSpPr>
          <p:cNvPr id="91" name="Google Shape;91;p19"/>
          <p:cNvCxnSpPr/>
          <p:nvPr/>
        </p:nvCxnSpPr>
        <p:spPr>
          <a:xfrm>
            <a:off x="434340" y="1300639"/>
            <a:ext cx="8298300" cy="0"/>
          </a:xfrm>
          <a:prstGeom prst="straightConnector1">
            <a:avLst/>
          </a:prstGeom>
          <a:noFill/>
          <a:ln cap="flat" cmpd="sng" w="76200">
            <a:solidFill>
              <a:srgbClr val="17E7C3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2" name="Google Shape;92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914899" y="2007623"/>
            <a:ext cx="3976538" cy="397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911" y="3034743"/>
            <a:ext cx="1335038" cy="133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59800" y="2855743"/>
            <a:ext cx="1763700" cy="176368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 txBox="1"/>
          <p:nvPr/>
        </p:nvSpPr>
        <p:spPr>
          <a:xfrm>
            <a:off x="2938850" y="4192525"/>
            <a:ext cx="14514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gatortechuf@gmail.com</a:t>
            </a:r>
            <a:endParaRPr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6" name="Google Shape;96;p19"/>
          <p:cNvSpPr txBox="1"/>
          <p:nvPr/>
        </p:nvSpPr>
        <p:spPr>
          <a:xfrm>
            <a:off x="5802625" y="3959650"/>
            <a:ext cx="30888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@</a:t>
            </a:r>
            <a:r>
              <a:rPr b="1" lang="en" sz="25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GATORTECH UF</a:t>
            </a:r>
            <a:endParaRPr b="1" sz="25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7" name="Google Shape;97;p19"/>
          <p:cNvSpPr txBox="1"/>
          <p:nvPr/>
        </p:nvSpPr>
        <p:spPr>
          <a:xfrm>
            <a:off x="801663" y="4291875"/>
            <a:ext cx="12435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gatortechuf.slack.com</a:t>
            </a:r>
            <a:endParaRPr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8" name="Google Shape;98;p19"/>
          <p:cNvSpPr/>
          <p:nvPr/>
        </p:nvSpPr>
        <p:spPr>
          <a:xfrm>
            <a:off x="5049100" y="3898000"/>
            <a:ext cx="695700" cy="695700"/>
          </a:xfrm>
          <a:prstGeom prst="ellipse">
            <a:avLst/>
          </a:prstGeom>
          <a:solidFill>
            <a:srgbClr val="17E7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EE6D2F"/>
                </a:solidFill>
                <a:latin typeface="Quicksand"/>
                <a:ea typeface="Quicksand"/>
                <a:cs typeface="Quicksand"/>
                <a:sym typeface="Quicksand"/>
              </a:rPr>
              <a:t>in</a:t>
            </a:r>
            <a:endParaRPr b="1" sz="2600">
              <a:solidFill>
                <a:srgbClr val="EE6D2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nnouncements" type="secHead">
  <p:cSld name="SECTION_HEADER">
    <p:bg>
      <p:bgPr>
        <a:solidFill>
          <a:srgbClr val="05F2D0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7" name="Google Shape;17;p3"/>
          <p:cNvCxnSpPr/>
          <p:nvPr/>
        </p:nvCxnSpPr>
        <p:spPr>
          <a:xfrm flipH="1" rot="10800000">
            <a:off x="417000" y="1246350"/>
            <a:ext cx="8310000" cy="27600"/>
          </a:xfrm>
          <a:prstGeom prst="straightConnector1">
            <a:avLst/>
          </a:prstGeom>
          <a:noFill/>
          <a:ln cap="flat" cmpd="sng" w="76200">
            <a:solidFill>
              <a:srgbClr val="FFAB4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nnouncements 1">
  <p:cSld name="SECTION_HEADER_1">
    <p:bg>
      <p:bgPr>
        <a:solidFill>
          <a:srgbClr val="05F2D0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" name="Google Shape;20;p4"/>
          <p:cNvSpPr txBox="1"/>
          <p:nvPr/>
        </p:nvSpPr>
        <p:spPr>
          <a:xfrm>
            <a:off x="206400" y="75150"/>
            <a:ext cx="85206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5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announcements</a:t>
            </a:r>
            <a:endParaRPr b="1" sz="65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21" name="Google Shape;21;p4"/>
          <p:cNvCxnSpPr/>
          <p:nvPr/>
        </p:nvCxnSpPr>
        <p:spPr>
          <a:xfrm flipH="1" rot="10800000">
            <a:off x="417000" y="1246350"/>
            <a:ext cx="8310000" cy="27600"/>
          </a:xfrm>
          <a:prstGeom prst="straightConnector1">
            <a:avLst/>
          </a:prstGeom>
          <a:noFill/>
          <a:ln cap="flat" cmpd="sng" w="762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OTM">
  <p:cSld name="TITLE_AND_BODY_1">
    <p:bg>
      <p:bgPr>
        <a:solidFill>
          <a:srgbClr val="FF9F1A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075" y="-40187"/>
            <a:ext cx="9221700" cy="507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cebreaker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" name="Google Shape;26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7151" y="-250525"/>
            <a:ext cx="9144000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"/>
          <p:cNvSpPr/>
          <p:nvPr/>
        </p:nvSpPr>
        <p:spPr>
          <a:xfrm>
            <a:off x="216750" y="4056700"/>
            <a:ext cx="8710500" cy="959100"/>
          </a:xfrm>
          <a:prstGeom prst="roundRect">
            <a:avLst>
              <a:gd fmla="val 16667" name="adj"/>
            </a:avLst>
          </a:prstGeom>
          <a:solidFill>
            <a:srgbClr val="17E7C3"/>
          </a:solidFill>
          <a:ln cap="flat" cmpd="sng" w="12700">
            <a:solidFill>
              <a:srgbClr val="17E7C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" type="twoColTx">
  <p:cSld name="TITLE_AND_TWO_COLUMNS">
    <p:bg>
      <p:bgPr>
        <a:solidFill>
          <a:srgbClr val="FF9F1A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7"/>
          <p:cNvSpPr/>
          <p:nvPr/>
        </p:nvSpPr>
        <p:spPr>
          <a:xfrm>
            <a:off x="765810" y="297180"/>
            <a:ext cx="7520700" cy="1072200"/>
          </a:xfrm>
          <a:prstGeom prst="roundRect">
            <a:avLst>
              <a:gd fmla="val 16667" name="adj"/>
            </a:avLst>
          </a:prstGeom>
          <a:solidFill>
            <a:srgbClr val="17E7C3"/>
          </a:solidFill>
          <a:ln cap="flat" cmpd="sng" w="12700">
            <a:solidFill>
              <a:srgbClr val="17E7C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- Yellow Orange">
  <p:cSld name="TITLE_AND_TWO_COLUMNS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3" name="Google Shape;33;p8"/>
          <p:cNvCxnSpPr/>
          <p:nvPr/>
        </p:nvCxnSpPr>
        <p:spPr>
          <a:xfrm flipH="1" rot="10800000">
            <a:off x="417000" y="1246350"/>
            <a:ext cx="8310000" cy="27600"/>
          </a:xfrm>
          <a:prstGeom prst="straightConnector1">
            <a:avLst/>
          </a:prstGeom>
          <a:noFill/>
          <a:ln cap="flat" cmpd="sng" w="76200">
            <a:solidFill>
              <a:srgbClr val="03CCAB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- Green">
  <p:cSld name="TITLE_AND_TWO_COLUMNS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6" name="Google Shape;36;p9"/>
          <p:cNvCxnSpPr/>
          <p:nvPr/>
        </p:nvCxnSpPr>
        <p:spPr>
          <a:xfrm flipH="1" rot="10800000">
            <a:off x="417000" y="1246350"/>
            <a:ext cx="8310000" cy="27600"/>
          </a:xfrm>
          <a:prstGeom prst="straightConnector1">
            <a:avLst/>
          </a:prstGeom>
          <a:noFill/>
          <a:ln cap="flat" cmpd="sng" w="76200">
            <a:solidFill>
              <a:srgbClr val="03CCAB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ch Corner Title">
  <p:cSld name="ONE_COLUMN_TEXT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Google Shape;38;p10"/>
          <p:cNvCxnSpPr/>
          <p:nvPr/>
        </p:nvCxnSpPr>
        <p:spPr>
          <a:xfrm flipH="1" rot="10800000">
            <a:off x="417000" y="1246350"/>
            <a:ext cx="8310000" cy="27600"/>
          </a:xfrm>
          <a:prstGeom prst="straightConnector1">
            <a:avLst/>
          </a:prstGeom>
          <a:noFill/>
          <a:ln cap="flat" cmpd="sng" w="76200">
            <a:solidFill>
              <a:srgbClr val="FFAB4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game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Relationship Id="rId4" Type="http://schemas.openxmlformats.org/officeDocument/2006/relationships/hyperlink" Target="https://www.usatoday.com/story/news/2020/02/17/amazons-jeff-bezos-10-billion-bezos-earth-fund-fights-climate-change/4787479002/" TargetMode="External"/><Relationship Id="rId5" Type="http://schemas.openxmlformats.org/officeDocument/2006/relationships/hyperlink" Target="https://www.pcgamer.com/macs-now-twice-as-likely-to-get-infected-by-adware-than-pcs-according-to-research/" TargetMode="External"/><Relationship Id="rId6" Type="http://schemas.openxmlformats.org/officeDocument/2006/relationships/image" Target="../media/image21.png"/><Relationship Id="rId7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9"/>
          <p:cNvSpPr txBox="1"/>
          <p:nvPr/>
        </p:nvSpPr>
        <p:spPr>
          <a:xfrm>
            <a:off x="1484850" y="1380200"/>
            <a:ext cx="6174300" cy="232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recent &amp; sweeping privacy regulations</a:t>
            </a:r>
            <a:endParaRPr b="1" sz="57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0"/>
          <p:cNvSpPr txBox="1"/>
          <p:nvPr/>
        </p:nvSpPr>
        <p:spPr>
          <a:xfrm>
            <a:off x="0" y="228375"/>
            <a:ext cx="9144000" cy="101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general data protection regulation (EU)</a:t>
            </a:r>
            <a:endParaRPr b="1" sz="2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2" name="Google Shape;162;p30"/>
          <p:cNvSpPr txBox="1"/>
          <p:nvPr/>
        </p:nvSpPr>
        <p:spPr>
          <a:xfrm>
            <a:off x="414650" y="1598925"/>
            <a:ext cx="5682000" cy="29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Bold"/>
              <a:buChar char="●"/>
            </a:pPr>
            <a:r>
              <a:rPr lang="en" sz="18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GDPR - May 2018</a:t>
            </a:r>
            <a:endParaRPr sz="18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Bold"/>
              <a:buChar char="●"/>
            </a:pPr>
            <a:r>
              <a:rPr lang="en" sz="18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Allows consumers in the EU the </a:t>
            </a:r>
            <a:r>
              <a:rPr b="1" lang="en"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right </a:t>
            </a:r>
            <a:r>
              <a:rPr lang="en" sz="18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to view the information a company has on them and request deletion.</a:t>
            </a:r>
            <a:endParaRPr sz="18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Bold"/>
              <a:buChar char="●"/>
            </a:pPr>
            <a:r>
              <a:rPr lang="en" sz="18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American companies that store data in Europe or store data of European consumers in the United States have struggled with the issue of data governance.</a:t>
            </a:r>
            <a:endParaRPr sz="18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Bold"/>
              <a:buChar char="●"/>
            </a:pPr>
            <a:r>
              <a:rPr lang="en" sz="18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Scope of collection must be relevant to business purpose only.</a:t>
            </a:r>
            <a:endParaRPr sz="18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pic>
        <p:nvPicPr>
          <p:cNvPr id="163" name="Google Shape;16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5575" y="2232800"/>
            <a:ext cx="2611500" cy="1518900"/>
          </a:xfrm>
          <a:prstGeom prst="roundRect">
            <a:avLst>
              <a:gd fmla="val 854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1"/>
          <p:cNvSpPr txBox="1"/>
          <p:nvPr/>
        </p:nvSpPr>
        <p:spPr>
          <a:xfrm>
            <a:off x="0" y="75150"/>
            <a:ext cx="91440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GDPR vs. the american standard</a:t>
            </a:r>
            <a:endParaRPr b="1" sz="35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9" name="Google Shape;169;p31"/>
          <p:cNvSpPr txBox="1"/>
          <p:nvPr/>
        </p:nvSpPr>
        <p:spPr>
          <a:xfrm>
            <a:off x="360150" y="1405650"/>
            <a:ext cx="5676900" cy="3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Bold"/>
              <a:buAutoNum type="arabicParenR"/>
            </a:pPr>
            <a:r>
              <a:rPr b="1" lang="en" sz="1800" u="sng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Defining</a:t>
            </a:r>
            <a:r>
              <a:rPr b="1" lang="en" sz="1800" u="sng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 requirements -</a:t>
            </a:r>
            <a:r>
              <a:rPr lang="en" sz="1800" u="sng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endParaRPr sz="1800" u="sng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Bold"/>
              <a:buAutoNum type="alphaLcParenR"/>
            </a:pPr>
            <a:r>
              <a:rPr lang="en"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much broader definition of ‘personal data’ (anything that can be tied back to a living person, including IP addresses)</a:t>
            </a:r>
            <a:endParaRPr sz="18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Bold"/>
              <a:buAutoNum type="arabicParenR"/>
            </a:pPr>
            <a:r>
              <a:rPr b="1" lang="en" sz="1800" u="sng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Risk of Harm</a:t>
            </a:r>
            <a:r>
              <a:rPr lang="en" sz="1800" u="sng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 -</a:t>
            </a:r>
            <a:endParaRPr sz="1800" u="sng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Bold"/>
              <a:buAutoNum type="alphaLcParenR"/>
            </a:pPr>
            <a:r>
              <a:rPr lang="en"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mandatory reporting for any general risk of harm to personal freedoms and rights</a:t>
            </a:r>
            <a:endParaRPr sz="18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Bold"/>
              <a:buAutoNum type="arabicParenR"/>
            </a:pPr>
            <a:r>
              <a:rPr b="1" lang="en" sz="1800" u="sng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Timing, </a:t>
            </a:r>
            <a:r>
              <a:rPr b="1" lang="en" sz="1800" u="sng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recipients</a:t>
            </a:r>
            <a:r>
              <a:rPr b="1" lang="en" sz="1800" u="sng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, content of notifications -</a:t>
            </a:r>
            <a:r>
              <a:rPr lang="en" sz="18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 </a:t>
            </a:r>
            <a:endParaRPr sz="18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SemiBold"/>
              <a:buAutoNum type="alphaLcParenR"/>
            </a:pPr>
            <a:r>
              <a:rPr lang="en"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72hrs to report, fewer parties to notify in EU</a:t>
            </a:r>
            <a:endParaRPr sz="18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70" name="Google Shape;170;p31"/>
          <p:cNvSpPr txBox="1"/>
          <p:nvPr/>
        </p:nvSpPr>
        <p:spPr>
          <a:xfrm>
            <a:off x="940925" y="873800"/>
            <a:ext cx="7932300" cy="3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Barlow Medium"/>
                <a:ea typeface="Barlow Medium"/>
                <a:cs typeface="Barlow Medium"/>
                <a:sym typeface="Barlow Medium"/>
              </a:rPr>
              <a:t>Adapted from PricewaterhouseCoopers’ “Data breach notification: 10 ways GDPR differs from the US privacy model”</a:t>
            </a:r>
            <a:endParaRPr i="1" sz="1200">
              <a:solidFill>
                <a:srgbClr val="FFFFFF"/>
              </a:solidFill>
              <a:highlight>
                <a:srgbClr val="2D2D2D"/>
              </a:highlight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71" name="Google Shape;17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7050" y="1931200"/>
            <a:ext cx="2802300" cy="1749000"/>
          </a:xfrm>
          <a:prstGeom prst="roundRect">
            <a:avLst>
              <a:gd fmla="val 7954" name="adj"/>
            </a:avLst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2"/>
          <p:cNvSpPr txBox="1"/>
          <p:nvPr/>
        </p:nvSpPr>
        <p:spPr>
          <a:xfrm>
            <a:off x="0" y="75150"/>
            <a:ext cx="91440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GDPR vs. the american standard</a:t>
            </a:r>
            <a:endParaRPr b="1" sz="35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77" name="Google Shape;177;p32"/>
          <p:cNvSpPr txBox="1"/>
          <p:nvPr/>
        </p:nvSpPr>
        <p:spPr>
          <a:xfrm>
            <a:off x="360150" y="1405650"/>
            <a:ext cx="5547900" cy="35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4)	</a:t>
            </a:r>
            <a:r>
              <a:rPr b="1" lang="en" sz="1800" u="sng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Credit monitoring remedy less common -</a:t>
            </a:r>
            <a:r>
              <a:rPr lang="en" sz="18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 </a:t>
            </a:r>
            <a:endParaRPr sz="18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"/>
              <a:buAutoNum type="alphaLcParenR"/>
            </a:pPr>
            <a:r>
              <a:rPr lang="en"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not technically required in either the US or EU, certainly not expected in EU</a:t>
            </a:r>
            <a:endParaRPr b="1" sz="18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5)</a:t>
            </a:r>
            <a:r>
              <a:rPr b="1" lang="en"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  	</a:t>
            </a:r>
            <a:r>
              <a:rPr b="1" lang="en" sz="1800" u="sng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No public breach reporting requirement </a:t>
            </a:r>
            <a:endParaRPr b="1" sz="1800" u="sng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"/>
              <a:buAutoNum type="alphaLcParenR"/>
            </a:pPr>
            <a:r>
              <a:rPr lang="en"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public impact assessments only</a:t>
            </a:r>
            <a:endParaRPr sz="18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6)</a:t>
            </a:r>
            <a:r>
              <a:rPr b="1" lang="en" sz="1800" u="sng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	Documentation after-the-fact </a:t>
            </a:r>
            <a:endParaRPr b="1" sz="1800" u="sng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"/>
              <a:buAutoNum type="alphaLcParenR"/>
            </a:pPr>
            <a:r>
              <a:rPr lang="en"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GDPR requires companies affected by breaches to document details of a breach and steps taken to reduce the likelihood of recurrence</a:t>
            </a:r>
            <a:endParaRPr sz="18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 u="sng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Fines: up to €20 million, or up to 4% of the annual worldwide turnover of the preceding financial year, whichever is greater.</a:t>
            </a:r>
            <a:endParaRPr b="1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78" name="Google Shape;178;p32"/>
          <p:cNvSpPr txBox="1"/>
          <p:nvPr/>
        </p:nvSpPr>
        <p:spPr>
          <a:xfrm>
            <a:off x="940925" y="873800"/>
            <a:ext cx="7932300" cy="3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Barlow Medium"/>
                <a:ea typeface="Barlow Medium"/>
                <a:cs typeface="Barlow Medium"/>
                <a:sym typeface="Barlow Medium"/>
              </a:rPr>
              <a:t>Adapted from PricewaterhouseCoopers’ “Data breach notification: 10 ways GDPR differs from the US privacy model”</a:t>
            </a:r>
            <a:endParaRPr i="1" sz="1200">
              <a:solidFill>
                <a:srgbClr val="FFFFFF"/>
              </a:solidFill>
              <a:highlight>
                <a:srgbClr val="2D2D2D"/>
              </a:highlight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79" name="Google Shape;179;p32"/>
          <p:cNvPicPr preferRelativeResize="0"/>
          <p:nvPr/>
        </p:nvPicPr>
        <p:blipFill rotWithShape="1">
          <a:blip r:embed="rId3">
            <a:alphaModFix/>
          </a:blip>
          <a:srcRect b="0" l="22153" r="23009" t="0"/>
          <a:stretch/>
        </p:blipFill>
        <p:spPr>
          <a:xfrm>
            <a:off x="5957675" y="1766700"/>
            <a:ext cx="2671200" cy="1843500"/>
          </a:xfrm>
          <a:prstGeom prst="roundRect">
            <a:avLst>
              <a:gd fmla="val 5450" name="adj"/>
            </a:avLst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"/>
          <p:cNvSpPr txBox="1"/>
          <p:nvPr/>
        </p:nvSpPr>
        <p:spPr>
          <a:xfrm>
            <a:off x="206400" y="75150"/>
            <a:ext cx="85206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Q&amp;A w/Mads</a:t>
            </a:r>
            <a:endParaRPr b="1" sz="6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5"/>
          <p:cNvSpPr txBox="1"/>
          <p:nvPr/>
        </p:nvSpPr>
        <p:spPr>
          <a:xfrm>
            <a:off x="1870650" y="518325"/>
            <a:ext cx="54027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this week in tech:</a:t>
            </a:r>
            <a:endParaRPr b="1" sz="45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4" name="Google Shape;194;p35"/>
          <p:cNvSpPr/>
          <p:nvPr/>
        </p:nvSpPr>
        <p:spPr>
          <a:xfrm>
            <a:off x="1679863" y="1643250"/>
            <a:ext cx="2382300" cy="2910600"/>
          </a:xfrm>
          <a:prstGeom prst="roundRect">
            <a:avLst>
              <a:gd fmla="val 9041" name="adj"/>
            </a:avLst>
          </a:prstGeom>
          <a:solidFill>
            <a:srgbClr val="03CCA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5"/>
          <p:cNvSpPr/>
          <p:nvPr/>
        </p:nvSpPr>
        <p:spPr>
          <a:xfrm>
            <a:off x="5081838" y="1643250"/>
            <a:ext cx="2382300" cy="2910600"/>
          </a:xfrm>
          <a:prstGeom prst="roundRect">
            <a:avLst>
              <a:gd fmla="val 9041" name="adj"/>
            </a:avLst>
          </a:prstGeom>
          <a:solidFill>
            <a:srgbClr val="03CCA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35"/>
          <p:cNvSpPr txBox="1"/>
          <p:nvPr/>
        </p:nvSpPr>
        <p:spPr>
          <a:xfrm>
            <a:off x="1628875" y="3453325"/>
            <a:ext cx="2293500" cy="9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77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/>
              </a:rPr>
              <a:t>Jeff Bezos’ Earth Fund</a:t>
            </a:r>
            <a:endParaRPr b="1" sz="18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7" name="Google Shape;197;p35"/>
          <p:cNvSpPr txBox="1"/>
          <p:nvPr/>
        </p:nvSpPr>
        <p:spPr>
          <a:xfrm>
            <a:off x="4993350" y="3453325"/>
            <a:ext cx="2293500" cy="9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77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5"/>
              </a:rPr>
              <a:t>Mac Malware Threats Reassessed</a:t>
            </a:r>
            <a:endParaRPr b="1" sz="18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98" name="Google Shape;19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01250" y="2116338"/>
            <a:ext cx="2143500" cy="1253700"/>
          </a:xfrm>
          <a:prstGeom prst="roundRect">
            <a:avLst>
              <a:gd fmla="val 7752" name="adj"/>
            </a:avLst>
          </a:prstGeom>
          <a:noFill/>
          <a:ln>
            <a:noFill/>
          </a:ln>
        </p:spPr>
      </p:pic>
      <p:pic>
        <p:nvPicPr>
          <p:cNvPr id="199" name="Google Shape;199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55925" y="2073650"/>
            <a:ext cx="2230200" cy="1253700"/>
          </a:xfrm>
          <a:prstGeom prst="roundRect">
            <a:avLst>
              <a:gd fmla="val 5706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/>
        </p:nvSpPr>
        <p:spPr>
          <a:xfrm>
            <a:off x="256075" y="1494125"/>
            <a:ext cx="8758500" cy="3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5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Quicksand"/>
              <a:buChar char="●"/>
            </a:pPr>
            <a:r>
              <a:rPr b="1" lang="en" sz="1800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Feedback form - </a:t>
            </a:r>
            <a:r>
              <a:rPr b="1" lang="en" sz="1800" u="sng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http://bit.ly/GTFeedback2020</a:t>
            </a:r>
            <a:endParaRPr b="1" sz="1800" u="sng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 u="sng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Quicksand"/>
              <a:buChar char="●"/>
            </a:pPr>
            <a:r>
              <a:rPr b="1" lang="en" sz="1800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Coordinator meeting tonight after GBM</a:t>
            </a:r>
            <a:endParaRPr b="1" sz="1800" u="sng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Quicksand"/>
              <a:buChar char="●"/>
            </a:pPr>
            <a:r>
              <a:rPr b="1" lang="en" sz="1800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Tuesday, March 17th - ISOM Info Session during normal GBM time and place</a:t>
            </a:r>
            <a:endParaRPr b="1" sz="1800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Quicksand"/>
              <a:buChar char="●"/>
            </a:pPr>
            <a:r>
              <a:rPr b="1" lang="en" sz="1800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Coordinators - headshot and bio due tomorrow at 11:59 pm</a:t>
            </a:r>
            <a:endParaRPr b="1" sz="1800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5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177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5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5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177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5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5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/>
          <p:nvPr/>
        </p:nvSpPr>
        <p:spPr>
          <a:xfrm>
            <a:off x="1020733" y="4068561"/>
            <a:ext cx="6913800" cy="12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5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Three P’s</a:t>
            </a:r>
            <a:endParaRPr sz="5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/>
          <p:nvPr/>
        </p:nvSpPr>
        <p:spPr>
          <a:xfrm>
            <a:off x="0" y="75150"/>
            <a:ext cx="91440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Three P’s</a:t>
            </a:r>
            <a:endParaRPr b="1" sz="4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8" name="Google Shape;118;p23"/>
          <p:cNvSpPr txBox="1"/>
          <p:nvPr/>
        </p:nvSpPr>
        <p:spPr>
          <a:xfrm>
            <a:off x="543925" y="1454700"/>
            <a:ext cx="5138400" cy="25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Barlow Medium"/>
                <a:ea typeface="Barlow Medium"/>
                <a:cs typeface="Barlow Medium"/>
                <a:sym typeface="Barlow Medium"/>
              </a:rPr>
              <a:t>-Get into groups of 2-3 people</a:t>
            </a:r>
            <a:endParaRPr sz="2200">
              <a:solidFill>
                <a:srgbClr val="FFFFFF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Barlow Medium"/>
                <a:ea typeface="Barlow Medium"/>
                <a:cs typeface="Barlow Medium"/>
                <a:sym typeface="Barlow Medium"/>
              </a:rPr>
              <a:t>-Share three facts about yourselves:</a:t>
            </a:r>
            <a:endParaRPr sz="2200">
              <a:solidFill>
                <a:srgbClr val="FFFFFF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Barlow Medium"/>
                <a:ea typeface="Barlow Medium"/>
                <a:cs typeface="Barlow Medium"/>
                <a:sym typeface="Barlow Medium"/>
              </a:rPr>
              <a:t>-Something personal, something professional, and something peculiar</a:t>
            </a:r>
            <a:endParaRPr sz="2200">
              <a:solidFill>
                <a:srgbClr val="FFFFFF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Barlow Medium"/>
                <a:ea typeface="Barlow Medium"/>
                <a:cs typeface="Barlow Medium"/>
                <a:sym typeface="Barlow Medium"/>
              </a:rPr>
              <a:t>*Have fun and don’t share details that are too personal</a:t>
            </a:r>
            <a:endParaRPr sz="1200">
              <a:solidFill>
                <a:srgbClr val="FFFFFF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119" name="Google Shape;119;p23"/>
          <p:cNvPicPr preferRelativeResize="0"/>
          <p:nvPr/>
        </p:nvPicPr>
        <p:blipFill rotWithShape="1">
          <a:blip r:embed="rId3">
            <a:alphaModFix/>
          </a:blip>
          <a:srcRect b="0" l="30164" r="29835" t="0"/>
          <a:stretch/>
        </p:blipFill>
        <p:spPr>
          <a:xfrm>
            <a:off x="5845875" y="1484150"/>
            <a:ext cx="2119850" cy="29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/>
          <p:nvPr/>
        </p:nvSpPr>
        <p:spPr>
          <a:xfrm>
            <a:off x="1484850" y="1380200"/>
            <a:ext cx="6174300" cy="232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mobile software and hardware security</a:t>
            </a:r>
            <a:endParaRPr b="1" sz="570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/>
        </p:nvSpPr>
        <p:spPr>
          <a:xfrm>
            <a:off x="0" y="75150"/>
            <a:ext cx="91440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your device matters, too</a:t>
            </a:r>
            <a:endParaRPr b="1" sz="4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0" name="Google Shape;130;p25"/>
          <p:cNvSpPr txBox="1"/>
          <p:nvPr/>
        </p:nvSpPr>
        <p:spPr>
          <a:xfrm>
            <a:off x="414650" y="1598925"/>
            <a:ext cx="7406400" cy="32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SemiBold"/>
              <a:buChar char="●"/>
            </a:pPr>
            <a:r>
              <a:rPr lang="en" sz="24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Built-in protections from software and hardware working together</a:t>
            </a:r>
            <a:endParaRPr sz="24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SemiBold"/>
              <a:buChar char="●"/>
            </a:pPr>
            <a:r>
              <a:rPr lang="en" sz="24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Locking-down locally stored data and protecting it from:</a:t>
            </a:r>
            <a:endParaRPr sz="24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SemiBold"/>
              <a:buChar char="○"/>
            </a:pPr>
            <a:r>
              <a:rPr lang="en" sz="24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Bad actors</a:t>
            </a:r>
            <a:endParaRPr sz="24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SemiBold"/>
              <a:buChar char="○"/>
            </a:pPr>
            <a:r>
              <a:rPr lang="en" sz="24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Former employees</a:t>
            </a:r>
            <a:endParaRPr sz="24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SemiBold"/>
              <a:buChar char="○"/>
            </a:pPr>
            <a:r>
              <a:rPr lang="en" sz="24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Unauthorized physical access</a:t>
            </a:r>
            <a:endParaRPr sz="24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/>
          <p:nvPr/>
        </p:nvSpPr>
        <p:spPr>
          <a:xfrm>
            <a:off x="0" y="75150"/>
            <a:ext cx="91440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in practice</a:t>
            </a:r>
            <a:endParaRPr b="1" sz="4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6" name="Google Shape;136;p26"/>
          <p:cNvSpPr txBox="1"/>
          <p:nvPr/>
        </p:nvSpPr>
        <p:spPr>
          <a:xfrm>
            <a:off x="414650" y="1598925"/>
            <a:ext cx="6704700" cy="32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SemiBold"/>
              <a:buChar char="●"/>
            </a:pPr>
            <a:r>
              <a:rPr lang="en" sz="22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Remote wipe - removes encryption keys from </a:t>
            </a:r>
            <a:r>
              <a:rPr i="1" lang="en" sz="22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low-level</a:t>
            </a:r>
            <a:r>
              <a:rPr lang="en" sz="22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 storage, rendering data inaccessible</a:t>
            </a:r>
            <a:endParaRPr sz="22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SemiBold"/>
              <a:buChar char="○"/>
            </a:pPr>
            <a:r>
              <a:rPr lang="en" sz="22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“Find My”</a:t>
            </a:r>
            <a:endParaRPr sz="22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SemiBold"/>
              <a:buChar char="●"/>
            </a:pPr>
            <a:r>
              <a:rPr lang="en" sz="22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Mobile Device M</a:t>
            </a:r>
            <a:r>
              <a:rPr lang="en" sz="22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anagement</a:t>
            </a:r>
            <a:r>
              <a:rPr lang="en" sz="22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 (MDM), including </a:t>
            </a:r>
            <a:r>
              <a:rPr lang="en" sz="22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c</a:t>
            </a:r>
            <a:r>
              <a:rPr lang="en" sz="22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ontainers to separate personal and corporate data.</a:t>
            </a:r>
            <a:endParaRPr sz="22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Barlow SemiBold"/>
              <a:buChar char="●"/>
            </a:pPr>
            <a:r>
              <a:rPr lang="en" sz="22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iOS’s Secure Enclave / Trusted Platform Module (TPM)  / T2 Chip on macOS</a:t>
            </a:r>
            <a:endParaRPr sz="22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pic>
        <p:nvPicPr>
          <p:cNvPr id="137" name="Google Shape;13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9350" y="2197125"/>
            <a:ext cx="1719900" cy="1719900"/>
          </a:xfrm>
          <a:prstGeom prst="roundRect">
            <a:avLst>
              <a:gd fmla="val 11375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/>
          <p:nvPr/>
        </p:nvSpPr>
        <p:spPr>
          <a:xfrm>
            <a:off x="0" y="75150"/>
            <a:ext cx="91440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secure enclave</a:t>
            </a:r>
            <a:endParaRPr b="1" sz="4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43" name="Google Shape;143;p27"/>
          <p:cNvSpPr txBox="1"/>
          <p:nvPr/>
        </p:nvSpPr>
        <p:spPr>
          <a:xfrm>
            <a:off x="414650" y="1598925"/>
            <a:ext cx="5055300" cy="3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arlow SemiBold"/>
              <a:buChar char="●"/>
            </a:pPr>
            <a:r>
              <a:rPr lang="en" sz="2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c</a:t>
            </a:r>
            <a:r>
              <a:rPr lang="en" sz="2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ompletely </a:t>
            </a:r>
            <a:r>
              <a:rPr lang="en" sz="2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s</a:t>
            </a:r>
            <a:r>
              <a:rPr lang="en" sz="2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eparate processor to handle biometric information</a:t>
            </a:r>
            <a:endParaRPr sz="20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arlow SemiBold"/>
              <a:buChar char="○"/>
            </a:pPr>
            <a:r>
              <a:rPr lang="en" sz="2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Touch ID, Face ID</a:t>
            </a:r>
            <a:endParaRPr sz="20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arlow SemiBold"/>
              <a:buChar char="●"/>
            </a:pPr>
            <a:r>
              <a:rPr lang="en" sz="2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b</a:t>
            </a:r>
            <a:r>
              <a:rPr lang="en" sz="2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oots separately from the rest of device, inaccessible by OS</a:t>
            </a:r>
            <a:endParaRPr sz="20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arlow SemiBold"/>
              <a:buChar char="●"/>
            </a:pPr>
            <a:r>
              <a:rPr lang="en" sz="2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s</a:t>
            </a:r>
            <a:r>
              <a:rPr lang="en" sz="2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tores 256-bit elliptic curve private keys</a:t>
            </a:r>
            <a:endParaRPr sz="20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arlow SemiBold"/>
              <a:buChar char="○"/>
            </a:pPr>
            <a:r>
              <a:rPr lang="en" sz="2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unique to device</a:t>
            </a:r>
            <a:endParaRPr sz="20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arlow SemiBold"/>
              <a:buChar char="○"/>
            </a:pPr>
            <a:r>
              <a:rPr lang="en" sz="2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n</a:t>
            </a:r>
            <a:r>
              <a:rPr lang="en" sz="2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ever synced to cloud or seen by primary OS</a:t>
            </a:r>
            <a:endParaRPr sz="20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pic>
        <p:nvPicPr>
          <p:cNvPr id="144" name="Google Shape;14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7150" y="2209450"/>
            <a:ext cx="3002700" cy="2002800"/>
          </a:xfrm>
          <a:prstGeom prst="roundRect">
            <a:avLst>
              <a:gd fmla="val 7037" name="adj"/>
            </a:avLst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/>
          <p:nvPr/>
        </p:nvSpPr>
        <p:spPr>
          <a:xfrm>
            <a:off x="0" y="75150"/>
            <a:ext cx="91440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secure enclave</a:t>
            </a:r>
            <a:endParaRPr b="1" sz="40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0" name="Google Shape;150;p28"/>
          <p:cNvSpPr txBox="1"/>
          <p:nvPr/>
        </p:nvSpPr>
        <p:spPr>
          <a:xfrm>
            <a:off x="414650" y="1598925"/>
            <a:ext cx="6992700" cy="29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arlow SemiBold"/>
              <a:buChar char="●"/>
            </a:pPr>
            <a:r>
              <a:rPr lang="en" sz="2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Incredibly difficult to decrypt sensitive info without physical access</a:t>
            </a:r>
            <a:endParaRPr sz="20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arlow SemiBold"/>
              <a:buChar char="●"/>
            </a:pPr>
            <a:r>
              <a:rPr lang="en" sz="2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Enclave stores encryption keys to lock down a </a:t>
            </a:r>
            <a:r>
              <a:rPr lang="en" sz="2000" u="sng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mathematical </a:t>
            </a:r>
            <a:r>
              <a:rPr lang="en" sz="2000" u="sng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representation</a:t>
            </a:r>
            <a:r>
              <a:rPr lang="en" sz="2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 of biometric data</a:t>
            </a:r>
            <a:endParaRPr sz="20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arlow SemiBold"/>
              <a:buChar char="●"/>
            </a:pPr>
            <a:r>
              <a:rPr lang="en" sz="2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Apps and OS must make requests for Secure Enclave to encrypt/decrypt data, cannot read keys directly.</a:t>
            </a:r>
            <a:endParaRPr sz="20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arlow SemiBold"/>
              <a:buChar char="●"/>
            </a:pPr>
            <a:r>
              <a:rPr lang="en" sz="2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Can’t import keys from other devices</a:t>
            </a:r>
            <a:endParaRPr sz="20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arlow SemiBold"/>
              <a:buChar char="●"/>
            </a:pPr>
            <a:r>
              <a:rPr lang="en" sz="2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Exclusively creates and uses keys locally</a:t>
            </a:r>
            <a:endParaRPr sz="20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pic>
        <p:nvPicPr>
          <p:cNvPr id="151" name="Google Shape;15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6150" y="3587648"/>
            <a:ext cx="3094200" cy="1400100"/>
          </a:xfrm>
          <a:prstGeom prst="roundRect">
            <a:avLst>
              <a:gd fmla="val 67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atortech 2019-2020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