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Proxima Nova"/>
      <p:regular r:id="rId28"/>
      <p:bold r:id="rId29"/>
      <p:italic r:id="rId30"/>
      <p:boldItalic r:id="rId31"/>
    </p:embeddedFont>
    <p:embeddedFont>
      <p:font typeface="Roboto"/>
      <p:regular r:id="rId32"/>
      <p:bold r:id="rId33"/>
      <p:italic r:id="rId34"/>
      <p:boldItalic r:id="rId35"/>
    </p:embeddedFont>
    <p:embeddedFont>
      <p:font typeface="Quicksand"/>
      <p:bold r:id="rId36"/>
    </p:embeddedFont>
    <p:embeddedFont>
      <p:font typeface="Barlow SemiBold"/>
      <p:regular r:id="rId37"/>
      <p:bold r:id="rId38"/>
      <p:italic r:id="rId39"/>
      <p:boldItalic r:id="rId40"/>
    </p:embeddedFont>
    <p:embeddedFont>
      <p:font typeface="Barlow"/>
      <p:regular r:id="rId41"/>
      <p:bold r:id="rId42"/>
      <p:italic r:id="rId43"/>
      <p:boldItalic r:id="rId44"/>
    </p:embeddedFont>
    <p:embeddedFont>
      <p:font typeface="Alfa Slab One"/>
      <p:regular r:id="rId45"/>
    </p:embeddedFont>
    <p:embeddedFont>
      <p:font typeface="Comfortaa"/>
      <p:regular r:id="rId46"/>
      <p:bold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2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728"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arlowSemiBold-boldItalic.fntdata"/><Relationship Id="rId20" Type="http://schemas.openxmlformats.org/officeDocument/2006/relationships/slide" Target="slides/slide15.xml"/><Relationship Id="rId42" Type="http://schemas.openxmlformats.org/officeDocument/2006/relationships/font" Target="fonts/Barlow-bold.fntdata"/><Relationship Id="rId41" Type="http://schemas.openxmlformats.org/officeDocument/2006/relationships/font" Target="fonts/Barlow-regular.fntdata"/><Relationship Id="rId22" Type="http://schemas.openxmlformats.org/officeDocument/2006/relationships/slide" Target="slides/slide17.xml"/><Relationship Id="rId44" Type="http://schemas.openxmlformats.org/officeDocument/2006/relationships/font" Target="fonts/Barlow-boldItalic.fntdata"/><Relationship Id="rId21" Type="http://schemas.openxmlformats.org/officeDocument/2006/relationships/slide" Target="slides/slide16.xml"/><Relationship Id="rId43" Type="http://schemas.openxmlformats.org/officeDocument/2006/relationships/font" Target="fonts/Barlow-italic.fntdata"/><Relationship Id="rId24" Type="http://schemas.openxmlformats.org/officeDocument/2006/relationships/slide" Target="slides/slide19.xml"/><Relationship Id="rId46" Type="http://schemas.openxmlformats.org/officeDocument/2006/relationships/font" Target="fonts/Comfortaa-regular.fntdata"/><Relationship Id="rId23" Type="http://schemas.openxmlformats.org/officeDocument/2006/relationships/slide" Target="slides/slide18.xml"/><Relationship Id="rId45" Type="http://schemas.openxmlformats.org/officeDocument/2006/relationships/font" Target="fonts/AlfaSlabOn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Comfortaa-bold.fntdata"/><Relationship Id="rId28" Type="http://schemas.openxmlformats.org/officeDocument/2006/relationships/font" Target="fonts/ProximaNova-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roximaNova-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roximaNova-boldItalic.fntdata"/><Relationship Id="rId30" Type="http://schemas.openxmlformats.org/officeDocument/2006/relationships/font" Target="fonts/ProximaNova-italic.fntdata"/><Relationship Id="rId11" Type="http://schemas.openxmlformats.org/officeDocument/2006/relationships/slide" Target="slides/slide6.xml"/><Relationship Id="rId33" Type="http://schemas.openxmlformats.org/officeDocument/2006/relationships/font" Target="fonts/Roboto-bold.fntdata"/><Relationship Id="rId10" Type="http://schemas.openxmlformats.org/officeDocument/2006/relationships/slide" Target="slides/slide5.xml"/><Relationship Id="rId32" Type="http://schemas.openxmlformats.org/officeDocument/2006/relationships/font" Target="fonts/Roboto-regular.fntdata"/><Relationship Id="rId13" Type="http://schemas.openxmlformats.org/officeDocument/2006/relationships/slide" Target="slides/slide8.xml"/><Relationship Id="rId35" Type="http://schemas.openxmlformats.org/officeDocument/2006/relationships/font" Target="fonts/Roboto-boldItalic.fntdata"/><Relationship Id="rId12" Type="http://schemas.openxmlformats.org/officeDocument/2006/relationships/slide" Target="slides/slide7.xml"/><Relationship Id="rId34" Type="http://schemas.openxmlformats.org/officeDocument/2006/relationships/font" Target="fonts/Roboto-italic.fntdata"/><Relationship Id="rId15" Type="http://schemas.openxmlformats.org/officeDocument/2006/relationships/slide" Target="slides/slide10.xml"/><Relationship Id="rId37" Type="http://schemas.openxmlformats.org/officeDocument/2006/relationships/font" Target="fonts/BarlowSemiBold-regular.fntdata"/><Relationship Id="rId14" Type="http://schemas.openxmlformats.org/officeDocument/2006/relationships/slide" Target="slides/slide9.xml"/><Relationship Id="rId36" Type="http://schemas.openxmlformats.org/officeDocument/2006/relationships/font" Target="fonts/Quicksand-bold.fntdata"/><Relationship Id="rId17" Type="http://schemas.openxmlformats.org/officeDocument/2006/relationships/slide" Target="slides/slide12.xml"/><Relationship Id="rId39" Type="http://schemas.openxmlformats.org/officeDocument/2006/relationships/font" Target="fonts/BarlowSemiBold-italic.fntdata"/><Relationship Id="rId16" Type="http://schemas.openxmlformats.org/officeDocument/2006/relationships/slide" Target="slides/slide11.xml"/><Relationship Id="rId38" Type="http://schemas.openxmlformats.org/officeDocument/2006/relationships/font" Target="fonts/BarlowSemiBold-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oudflare.com/learning/ssl/how-does-public-key-encryption-work/" TargetMode="External"/><Relationship Id="rId3" Type="http://schemas.openxmlformats.org/officeDocument/2006/relationships/hyperlink" Target="https://www.flickr.com/photos/23024164@N06/13318814694" TargetMode="External"/><Relationship Id="rId4" Type="http://schemas.openxmlformats.org/officeDocument/2006/relationships/hyperlink" Target="https://www.flickr.com/photos/23024164@N06" TargetMode="External"/><Relationship Id="rId5" Type="http://schemas.openxmlformats.org/officeDocument/2006/relationships/hyperlink" Target="https://www.flickr.com/photos/23024164@N06" TargetMode="External"/><Relationship Id="rId6" Type="http://schemas.openxmlformats.org/officeDocument/2006/relationships/hyperlink" Target="https://creativecommons.org/licenses/by/2.0/?ref=ccsearch&amp;atype=rich" TargetMode="External"/><Relationship Id="rId7" Type="http://schemas.openxmlformats.org/officeDocument/2006/relationships/hyperlink" Target="https://creativecommons.org/licenses/by/2.0/?ref=ccsearch&amp;atype=rich"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oudflare.com/learning/ssl/how-does-public-key-encryption-work/" TargetMode="External"/><Relationship Id="rId3" Type="http://schemas.openxmlformats.org/officeDocument/2006/relationships/hyperlink" Target="https://www.youtube.com/watch?v=2BldESGZKB8" TargetMode="External"/><Relationship Id="rId4" Type="http://schemas.openxmlformats.org/officeDocument/2006/relationships/hyperlink" Target="https://commons.wikimedia.org/wiki/File:Hash_function_long.svg"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oudflare.com/learning/ssl/how-does-public-key-encryption-work/" TargetMode="External"/><Relationship Id="rId3" Type="http://schemas.openxmlformats.org/officeDocument/2006/relationships/hyperlink" Target="https://www.youtube.com/watch?v=2BldESGZKB8" TargetMode="External"/><Relationship Id="rId4" Type="http://schemas.openxmlformats.org/officeDocument/2006/relationships/hyperlink" Target="https://theccpress.com/all-about-hashing-algorithms-and-how-they-work/"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oudflare.com/learning/ssl/how-does-public-key-encryption-work/" TargetMode="External"/><Relationship Id="rId3" Type="http://schemas.openxmlformats.org/officeDocument/2006/relationships/hyperlink" Target="https://www.youtube.com/watch?v=2BldESGZKB8" TargetMode="External"/><Relationship Id="rId4" Type="http://schemas.openxmlformats.org/officeDocument/2006/relationships/hyperlink" Target="https://thecoinshark.net/en/what-is-txid-or-how-to-find-a-transaction-in-the-blockchain-ocean/"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oudflare.com/learning/ssl/how-does-public-key-encryption-work/" TargetMode="External"/><Relationship Id="rId3" Type="http://schemas.openxmlformats.org/officeDocument/2006/relationships/hyperlink" Target="https://www.youtube.com/watch?v=_IOgHtmNKp8" TargetMode="External"/><Relationship Id="rId4" Type="http://schemas.openxmlformats.org/officeDocument/2006/relationships/hyperlink" Target="https://www.wordfence.com/learn/how-passwords-work-and-cracking-password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ela.io/pgp-en/"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ela.io/pgp-en/"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lh.io/seasons/na-2019/events" TargetMode="External"/><Relationship Id="rId3" Type="http://schemas.openxmlformats.org/officeDocument/2006/relationships/hyperlink" Target="https://shellhacks.net/" TargetMode="External"/><Relationship Id="rId4" Type="http://schemas.openxmlformats.org/officeDocument/2006/relationships/hyperlink" Target="http://hackgsu.com/" TargetMode="External"/><Relationship Id="rId9" Type="http://schemas.openxmlformats.org/officeDocument/2006/relationships/hyperlink" Target="https://knighthacks.org/" TargetMode="External"/><Relationship Id="rId5" Type="http://schemas.openxmlformats.org/officeDocument/2006/relationships/hyperlink" Target="https://2018.hack.gt/" TargetMode="External"/><Relationship Id="rId6" Type="http://schemas.openxmlformats.org/officeDocument/2006/relationships/hyperlink" Target="https://hackfsu.com/" TargetMode="External"/><Relationship Id="rId7" Type="http://schemas.openxmlformats.org/officeDocument/2006/relationships/hyperlink" Target="https://2019.swamphacks.com/" TargetMode="External"/><Relationship Id="rId8" Type="http://schemas.openxmlformats.org/officeDocument/2006/relationships/hyperlink" Target="https://mangohacks.com/"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x3c1ih2NJEg&amp;t=29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s.norton.com/internetsecurity-malware-malware-101-how-do-i-get-malware-complex-attacks.html" TargetMode="External"/><Relationship Id="rId3" Type="http://schemas.openxmlformats.org/officeDocument/2006/relationships/hyperlink" Target="https://www.secureworldexpo.com/industry-news/5-emotions-hackers-use-social-engineering-attack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oudflare.com/learning/ssl/how-does-public-key-encryption-work/" TargetMode="External"/><Relationship Id="rId3" Type="http://schemas.openxmlformats.org/officeDocument/2006/relationships/hyperlink" Target="https://www.flickr.com/photos/christiaancolen/20971563620/in/photolist-xXbKe7-s8ADzx-fEtokK-s6mRtN-pjKXLm-NQsaan-o2j1f5-mHmt7e-MhztwS-MEzZpm-io1t3T-ozGKNV-oRURhK-oRURhz-2gLMjAm-MqimBP-4U2eH-inZJqm-5dfNCu-F475Yo-xUQ6Bf-SWrePq-SWregb-T1445t-SWresd-Sq9N3m-SWrevu-oa7KSg-yfuYtM-ycuxnY-nJW9kM-ycuxvU-s8J2Qi-xhVBRn-ycuxEG-xhMCS7-xXcT8Q-xXcSZJ-yeNZAa-rtbdc7-rtnzzp-sq9xjM-rtbdcC-7Xhsmk-5sMmK9-s8vEmy-5JjRtm-YkQzKF-5R7rco-cFhFbE" TargetMode="External"/><Relationship Id="rId4" Type="http://schemas.openxmlformats.org/officeDocument/2006/relationships/hyperlink" Target="https://www.flickr.com/photos/christiaancolen/" TargetMode="External"/><Relationship Id="rId5" Type="http://schemas.openxmlformats.org/officeDocument/2006/relationships/hyperlink" Target="https://creativecommons.org/licenses/by-sa/2.0/"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microsoft.com/en-us/help/246071/description-of-symmetric-and-asymmetric-encryption" TargetMode="External"/><Relationship Id="rId3" Type="http://schemas.openxmlformats.org/officeDocument/2006/relationships/hyperlink" Target="https://www.flickr.com/photos/chrisdlugosz/" TargetMode="External"/><Relationship Id="rId4" Type="http://schemas.openxmlformats.org/officeDocument/2006/relationships/hyperlink" Target="https://creativecommons.org/licenses/by/2.0/"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6093874b9d_6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6093874b9d_6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what gatortech is.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6ec179cd19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6ec179cd1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encryption/decryption, public keys, private keys</a:t>
            </a:r>
            <a:endParaRPr/>
          </a:p>
          <a:p>
            <a:pPr indent="0" lvl="0" marL="0" rtl="0" algn="l">
              <a:spcBef>
                <a:spcPts val="0"/>
              </a:spcBef>
              <a:spcAft>
                <a:spcPts val="0"/>
              </a:spcAft>
              <a:buNone/>
            </a:pPr>
            <a:r>
              <a:rPr lang="en" u="sng">
                <a:solidFill>
                  <a:schemeClr val="hlink"/>
                </a:solidFill>
                <a:hlinkClick r:id="rId2"/>
              </a:rPr>
              <a:t>https://www.cloudflare.com/learning/ssl/how-does-public-key-encryption-work/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"Mail's in"</a:t>
            </a:r>
            <a:r>
              <a:rPr lang="en"/>
              <a:t> by</a:t>
            </a:r>
            <a:r>
              <a:rPr lang="en">
                <a:uFill>
                  <a:noFill/>
                </a:uFill>
                <a:hlinkClick r:id="rId4"/>
              </a:rPr>
              <a:t> </a:t>
            </a:r>
            <a:r>
              <a:rPr lang="en" u="sng">
                <a:solidFill>
                  <a:schemeClr val="hlink"/>
                </a:solidFill>
                <a:hlinkClick r:id="rId5"/>
              </a:rPr>
              <a:t>Damian Gadal</a:t>
            </a:r>
            <a:r>
              <a:rPr lang="en"/>
              <a:t> is licensed under</a:t>
            </a:r>
            <a:r>
              <a:rPr lang="en">
                <a:uFill>
                  <a:noFill/>
                </a:uFill>
                <a:hlinkClick r:id="rId6"/>
              </a:rPr>
              <a:t> </a:t>
            </a:r>
            <a:r>
              <a:rPr lang="en" u="sng">
                <a:solidFill>
                  <a:schemeClr val="hlink"/>
                </a:solidFill>
                <a:hlinkClick r:id="rId7"/>
              </a:rPr>
              <a:t>CC BY 2.0</a:t>
            </a:r>
            <a:r>
              <a:rPr lang="en" u="sng">
                <a:solidFill>
                  <a:schemeClr val="hlink"/>
                </a:solidFill>
              </a:rPr>
              <a:t> </a:t>
            </a:r>
            <a:endParaRPr u="sng">
              <a:solidFill>
                <a:schemeClr val="hlink"/>
              </a:solidFill>
            </a:endParaRPr>
          </a:p>
          <a:p>
            <a:pPr indent="-298450" lvl="0" marL="457200" rtl="0" algn="l">
              <a:spcBef>
                <a:spcPts val="0"/>
              </a:spcBef>
              <a:spcAft>
                <a:spcPts val="0"/>
              </a:spcAft>
              <a:buSzPts val="1100"/>
              <a:buChar char="-"/>
            </a:pPr>
            <a:r>
              <a:rPr lang="en"/>
              <a:t>Cropped the image</a:t>
            </a:r>
            <a:endParaRPr/>
          </a:p>
          <a:p>
            <a:pPr indent="-298450" lvl="0" marL="457200" rtl="0" algn="l">
              <a:spcBef>
                <a:spcPts val="0"/>
              </a:spcBef>
              <a:spcAft>
                <a:spcPts val="0"/>
              </a:spcAft>
              <a:buSzPts val="1100"/>
              <a:buChar char="-"/>
            </a:pPr>
            <a:r>
              <a:rPr lang="en"/>
              <a:t>Photoshopped out the ugly keychain</a:t>
            </a:r>
            <a:endParaRPr/>
          </a:p>
          <a:p>
            <a:pPr indent="0" lvl="0" marL="0" rtl="0" algn="l">
              <a:lnSpc>
                <a:spcPct val="115000"/>
              </a:lnSpc>
              <a:spcBef>
                <a:spcPts val="2400"/>
              </a:spcBef>
              <a:spcAft>
                <a:spcPts val="0"/>
              </a:spcAft>
              <a:buNone/>
            </a:pPr>
            <a:r>
              <a:t/>
            </a:r>
            <a:endParaRPr/>
          </a:p>
          <a:p>
            <a:pPr indent="0" lvl="0" marL="0" rtl="0" algn="l">
              <a:spcBef>
                <a:spcPts val="6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7d6887899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7d6887899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encryption/decryption, public keys, private keys</a:t>
            </a:r>
            <a:endParaRPr/>
          </a:p>
          <a:p>
            <a:pPr indent="0" lvl="0" marL="0" rtl="0" algn="l">
              <a:spcBef>
                <a:spcPts val="0"/>
              </a:spcBef>
              <a:spcAft>
                <a:spcPts val="0"/>
              </a:spcAft>
              <a:buNone/>
            </a:pPr>
            <a:r>
              <a:rPr lang="en" u="sng">
                <a:solidFill>
                  <a:schemeClr val="hlink"/>
                </a:solidFill>
                <a:hlinkClick r:id="rId2"/>
              </a:rPr>
              <a:t>https://www.cloudflare.com/learning/ssl/how-does-public-key-encryption-work/</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u="sng">
                <a:solidFill>
                  <a:schemeClr val="hlink"/>
                </a:solidFill>
                <a:hlinkClick r:id="rId3"/>
              </a:rPr>
              <a:t>https://www.youtube.com/watch?v=2BldESGZKB8</a:t>
            </a:r>
            <a:endParaRPr/>
          </a:p>
          <a:p>
            <a:pPr indent="-298450" lvl="0" marL="457200" rtl="0" algn="l">
              <a:spcBef>
                <a:spcPts val="0"/>
              </a:spcBef>
              <a:spcAft>
                <a:spcPts val="0"/>
              </a:spcAft>
              <a:buSzPts val="1100"/>
              <a:buChar char="-"/>
            </a:pPr>
            <a:r>
              <a:rPr lang="en" u="sng">
                <a:solidFill>
                  <a:schemeClr val="hlink"/>
                </a:solidFill>
                <a:hlinkClick r:id="rId4"/>
              </a:rPr>
              <a:t>https://commons.wikimedia.org/wiki/File:Hash_function_long.svg</a:t>
            </a:r>
            <a:r>
              <a:rPr lang="en"/>
              <a:t> </a:t>
            </a:r>
            <a:endParaRPr/>
          </a:p>
          <a:p>
            <a:pPr indent="0" lvl="0" marL="0" rtl="0" algn="l">
              <a:lnSpc>
                <a:spcPct val="115000"/>
              </a:lnSpc>
              <a:spcBef>
                <a:spcPts val="2400"/>
              </a:spcBef>
              <a:spcAft>
                <a:spcPts val="0"/>
              </a:spcAft>
              <a:buNone/>
            </a:pPr>
            <a:r>
              <a:t/>
            </a:r>
            <a:endParaRPr/>
          </a:p>
          <a:p>
            <a:pPr indent="0" lvl="0" marL="0" rtl="0" algn="l">
              <a:spcBef>
                <a:spcPts val="6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7d6887899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7d6887899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encryption/decryption, public keys, private keys</a:t>
            </a:r>
            <a:endParaRPr/>
          </a:p>
          <a:p>
            <a:pPr indent="0" lvl="0" marL="0" rtl="0" algn="l">
              <a:spcBef>
                <a:spcPts val="0"/>
              </a:spcBef>
              <a:spcAft>
                <a:spcPts val="0"/>
              </a:spcAft>
              <a:buNone/>
            </a:pPr>
            <a:r>
              <a:rPr lang="en" u="sng">
                <a:solidFill>
                  <a:schemeClr val="hlink"/>
                </a:solidFill>
                <a:hlinkClick r:id="rId2"/>
              </a:rPr>
              <a:t>https://www.cloudflare.com/learning/ssl/how-does-public-key-encryption-work/</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u="sng">
                <a:solidFill>
                  <a:schemeClr val="hlink"/>
                </a:solidFill>
                <a:hlinkClick r:id="rId3"/>
              </a:rPr>
              <a:t>https://www.youtube.com/watch?v=2BldESGZKB8</a:t>
            </a:r>
            <a:endParaRPr/>
          </a:p>
          <a:p>
            <a:pPr indent="-298450" lvl="0" marL="457200" rtl="0" algn="l">
              <a:spcBef>
                <a:spcPts val="0"/>
              </a:spcBef>
              <a:spcAft>
                <a:spcPts val="0"/>
              </a:spcAft>
              <a:buSzPts val="1100"/>
              <a:buChar char="-"/>
            </a:pPr>
            <a:r>
              <a:rPr lang="en"/>
              <a:t>Photo: </a:t>
            </a:r>
            <a:r>
              <a:rPr lang="en" u="sng">
                <a:solidFill>
                  <a:schemeClr val="hlink"/>
                </a:solidFill>
                <a:hlinkClick r:id="rId4"/>
              </a:rPr>
              <a:t>https://theccpress.com/all-about-hashing-algorithms-and-how-they-work/</a:t>
            </a:r>
            <a:r>
              <a:rPr lang="en"/>
              <a:t> </a:t>
            </a:r>
            <a:endParaRPr/>
          </a:p>
          <a:p>
            <a:pPr indent="0" lvl="0" marL="0" rtl="0" algn="l">
              <a:lnSpc>
                <a:spcPct val="115000"/>
              </a:lnSpc>
              <a:spcBef>
                <a:spcPts val="2400"/>
              </a:spcBef>
              <a:spcAft>
                <a:spcPts val="0"/>
              </a:spcAft>
              <a:buNone/>
            </a:pPr>
            <a:r>
              <a:t/>
            </a:r>
            <a:endParaRPr/>
          </a:p>
          <a:p>
            <a:pPr indent="0" lvl="0" marL="0" rtl="0" algn="l">
              <a:spcBef>
                <a:spcPts val="6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7d6887899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7d6887899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encryption/decryption, public keys, private keys</a:t>
            </a:r>
            <a:endParaRPr/>
          </a:p>
          <a:p>
            <a:pPr indent="0" lvl="0" marL="0" rtl="0" algn="l">
              <a:spcBef>
                <a:spcPts val="0"/>
              </a:spcBef>
              <a:spcAft>
                <a:spcPts val="0"/>
              </a:spcAft>
              <a:buNone/>
            </a:pPr>
            <a:r>
              <a:rPr lang="en" u="sng">
                <a:solidFill>
                  <a:schemeClr val="hlink"/>
                </a:solidFill>
                <a:hlinkClick r:id="rId2"/>
              </a:rPr>
              <a:t>https://www.cloudflare.com/learning/ssl/how-does-public-key-encryption-work/</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u="sng">
                <a:solidFill>
                  <a:schemeClr val="hlink"/>
                </a:solidFill>
                <a:hlinkClick r:id="rId3"/>
              </a:rPr>
              <a:t>https://www.youtube.com/watch?v=2BldESGZKB8</a:t>
            </a:r>
            <a:endParaRPr/>
          </a:p>
          <a:p>
            <a:pPr indent="-298450" lvl="0" marL="457200" rtl="0" algn="l">
              <a:spcBef>
                <a:spcPts val="0"/>
              </a:spcBef>
              <a:spcAft>
                <a:spcPts val="0"/>
              </a:spcAft>
              <a:buSzPts val="1100"/>
              <a:buChar char="-"/>
            </a:pPr>
            <a:r>
              <a:rPr lang="en" u="sng">
                <a:solidFill>
                  <a:schemeClr val="hlink"/>
                </a:solidFill>
                <a:hlinkClick r:id="rId4"/>
              </a:rPr>
              <a:t>https://thecoinshark.net/en/what-is-txid-or-how-to-find-a-transaction-in-the-blockchain-ocean/</a:t>
            </a:r>
            <a:r>
              <a:rPr lang="en"/>
              <a:t> </a:t>
            </a:r>
            <a:endParaRPr b="1" sz="1600">
              <a:latin typeface="Barlow"/>
              <a:ea typeface="Barlow"/>
              <a:cs typeface="Barlow"/>
              <a:sym typeface="Barlow"/>
            </a:endParaRPr>
          </a:p>
          <a:p>
            <a:pPr indent="-330200" lvl="0" marL="457200" rtl="0" algn="l">
              <a:spcBef>
                <a:spcPts val="0"/>
              </a:spcBef>
              <a:spcAft>
                <a:spcPts val="0"/>
              </a:spcAft>
              <a:buSzPts val="1600"/>
              <a:buFont typeface="Barlow SemiBold"/>
              <a:buChar char="-"/>
            </a:pPr>
            <a:r>
              <a:rPr b="1" lang="en" sz="1600">
                <a:latin typeface="Barlow"/>
                <a:ea typeface="Barlow"/>
                <a:cs typeface="Barlow"/>
                <a:sym typeface="Barlow"/>
              </a:rPr>
              <a:t>transaction IDs: </a:t>
            </a:r>
            <a:r>
              <a:rPr lang="en" sz="1600">
                <a:latin typeface="Barlow SemiBold"/>
                <a:ea typeface="Barlow SemiBold"/>
                <a:cs typeface="Barlow SemiBold"/>
                <a:sym typeface="Barlow SemiBold"/>
              </a:rPr>
              <a:t>use hashing to create a secure way of sending money across the internet and identify and confirm a transaction happened</a:t>
            </a:r>
            <a:endParaRPr sz="1600">
              <a:latin typeface="Barlow SemiBold"/>
              <a:ea typeface="Barlow SemiBold"/>
              <a:cs typeface="Barlow SemiBold"/>
              <a:sym typeface="Barlow SemiBold"/>
            </a:endParaRPr>
          </a:p>
          <a:p>
            <a:pPr indent="-330200" lvl="1" marL="914400" rtl="0" algn="l">
              <a:spcBef>
                <a:spcPts val="0"/>
              </a:spcBef>
              <a:spcAft>
                <a:spcPts val="0"/>
              </a:spcAft>
              <a:buSzPts val="1600"/>
              <a:buFont typeface="Barlow SemiBold"/>
              <a:buChar char="-"/>
            </a:pPr>
            <a:r>
              <a:rPr lang="en" sz="1600">
                <a:latin typeface="Barlow SemiBold"/>
                <a:ea typeface="Barlow SemiBold"/>
                <a:cs typeface="Barlow SemiBold"/>
                <a:sym typeface="Barlow SemiBold"/>
              </a:rPr>
              <a:t>amount being sent</a:t>
            </a:r>
            <a:endParaRPr sz="1600">
              <a:latin typeface="Barlow SemiBold"/>
              <a:ea typeface="Barlow SemiBold"/>
              <a:cs typeface="Barlow SemiBold"/>
              <a:sym typeface="Barlow SemiBold"/>
            </a:endParaRPr>
          </a:p>
          <a:p>
            <a:pPr indent="-330200" lvl="1" marL="914400" rtl="0" algn="l">
              <a:spcBef>
                <a:spcPts val="0"/>
              </a:spcBef>
              <a:spcAft>
                <a:spcPts val="0"/>
              </a:spcAft>
              <a:buSzPts val="1600"/>
              <a:buFont typeface="Barlow SemiBold"/>
              <a:buChar char="-"/>
            </a:pPr>
            <a:r>
              <a:rPr lang="en" sz="1600">
                <a:latin typeface="Barlow SemiBold"/>
                <a:ea typeface="Barlow SemiBold"/>
                <a:cs typeface="Barlow SemiBold"/>
                <a:sym typeface="Barlow SemiBold"/>
              </a:rPr>
              <a:t>sending/receiving addresses</a:t>
            </a:r>
            <a:endParaRPr sz="1600">
              <a:latin typeface="Barlow SemiBold"/>
              <a:ea typeface="Barlow SemiBold"/>
              <a:cs typeface="Barlow SemiBold"/>
              <a:sym typeface="Barlow SemiBold"/>
            </a:endParaRPr>
          </a:p>
          <a:p>
            <a:pPr indent="-330200" lvl="1" marL="914400" rtl="0" algn="l">
              <a:spcBef>
                <a:spcPts val="0"/>
              </a:spcBef>
              <a:spcAft>
                <a:spcPts val="0"/>
              </a:spcAft>
              <a:buSzPts val="1600"/>
              <a:buFont typeface="Barlow SemiBold"/>
              <a:buChar char="-"/>
            </a:pPr>
            <a:r>
              <a:rPr lang="en" sz="1600">
                <a:latin typeface="Barlow SemiBold"/>
                <a:ea typeface="Barlow SemiBold"/>
                <a:cs typeface="Barlow SemiBold"/>
                <a:sym typeface="Barlow SemiBold"/>
              </a:rPr>
              <a:t>time stamp</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7d68878993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7d68878993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encryption/decryption, public keys, private keys</a:t>
            </a:r>
            <a:endParaRPr/>
          </a:p>
          <a:p>
            <a:pPr indent="0" lvl="0" marL="0" rtl="0" algn="l">
              <a:spcBef>
                <a:spcPts val="0"/>
              </a:spcBef>
              <a:spcAft>
                <a:spcPts val="0"/>
              </a:spcAft>
              <a:buNone/>
            </a:pPr>
            <a:r>
              <a:rPr lang="en" u="sng">
                <a:solidFill>
                  <a:schemeClr val="hlink"/>
                </a:solidFill>
                <a:hlinkClick r:id="rId2"/>
              </a:rPr>
              <a:t>https://www.cloudflare.com/learning/ssl/how-does-public-key-encryption-work/</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u="sng">
                <a:solidFill>
                  <a:schemeClr val="hlink"/>
                </a:solidFill>
                <a:hlinkClick r:id="rId3"/>
              </a:rPr>
              <a:t>https://www.youtube.com/watch?v=_IOgHtmNKp8</a:t>
            </a:r>
            <a:r>
              <a:rPr lang="en"/>
              <a:t> </a:t>
            </a:r>
            <a:endParaRPr/>
          </a:p>
          <a:p>
            <a:pPr indent="-298450" lvl="0" marL="457200" rtl="0" algn="l">
              <a:spcBef>
                <a:spcPts val="0"/>
              </a:spcBef>
              <a:spcAft>
                <a:spcPts val="0"/>
              </a:spcAft>
              <a:buSzPts val="1100"/>
              <a:buChar char="-"/>
            </a:pPr>
            <a:r>
              <a:rPr lang="en" u="sng">
                <a:solidFill>
                  <a:schemeClr val="hlink"/>
                </a:solidFill>
                <a:hlinkClick r:id="rId4"/>
              </a:rPr>
              <a:t>https://www.wordfence.com/learn/how-passwords-work-and-cracking-passwords/</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63ac748455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63ac748455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Maybe use this </a:t>
            </a:r>
            <a:r>
              <a:rPr lang="en" u="sng">
                <a:solidFill>
                  <a:schemeClr val="hlink"/>
                </a:solidFill>
                <a:hlinkClick r:id="rId2"/>
              </a:rPr>
              <a:t>https://sela.io/pgp-en/</a:t>
            </a:r>
            <a:r>
              <a:rPr lang="en"/>
              <a:t> </a:t>
            </a:r>
            <a:endParaRPr/>
          </a:p>
          <a:p>
            <a:pPr indent="0" lvl="0" marL="0" rtl="0" algn="l">
              <a:spcBef>
                <a:spcPts val="0"/>
              </a:spcBef>
              <a:spcAft>
                <a:spcPts val="0"/>
              </a:spcAft>
              <a:buNone/>
            </a:pPr>
            <a:r>
              <a:rPr lang="en"/>
              <a:t>GO Gators</a:t>
            </a:r>
            <a:endParaRPr/>
          </a:p>
          <a:p>
            <a:pPr indent="0" lvl="0" marL="0" rtl="0" algn="l">
              <a:spcBef>
                <a:spcPts val="0"/>
              </a:spcBef>
              <a:spcAft>
                <a:spcPts val="0"/>
              </a:spcAft>
              <a:buNone/>
            </a:pPr>
            <a:r>
              <a:rPr lang="en"/>
              <a:t>Cipher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6ede3809b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6ede3809b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Maybe use this </a:t>
            </a:r>
            <a:r>
              <a:rPr lang="en" u="sng">
                <a:solidFill>
                  <a:schemeClr val="hlink"/>
                </a:solidFill>
                <a:hlinkClick r:id="rId2"/>
              </a:rPr>
              <a:t>https://sela.io/pgp-en/</a:t>
            </a:r>
            <a:r>
              <a:rPr lang="en"/>
              <a:t> </a:t>
            </a:r>
            <a:endParaRPr/>
          </a:p>
          <a:p>
            <a:pPr indent="0" lvl="0" marL="0" rtl="0" algn="l">
              <a:spcBef>
                <a:spcPts val="0"/>
              </a:spcBef>
              <a:spcAft>
                <a:spcPts val="0"/>
              </a:spcAft>
              <a:buNone/>
            </a:pPr>
            <a:r>
              <a:rPr lang="en"/>
              <a:t>Baby Yoda</a:t>
            </a:r>
            <a:endParaRPr/>
          </a:p>
          <a:p>
            <a:pPr indent="0" lvl="0" marL="0" rtl="0" algn="l">
              <a:spcBef>
                <a:spcPts val="0"/>
              </a:spcBef>
              <a:spcAft>
                <a:spcPts val="0"/>
              </a:spcAft>
              <a:buNone/>
            </a:pPr>
            <a:r>
              <a:rPr lang="en"/>
              <a:t>The Witcher</a:t>
            </a:r>
            <a:endParaRPr/>
          </a:p>
          <a:p>
            <a:pPr indent="0" lvl="0" marL="0" rtl="0" algn="l">
              <a:spcBef>
                <a:spcPts val="0"/>
              </a:spcBef>
              <a:spcAft>
                <a:spcPts val="0"/>
              </a:spcAft>
              <a:buNone/>
            </a:pPr>
            <a:r>
              <a:rPr lang="en"/>
              <a:t>Wow I can’t believe you deciphered this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6ee65a8ba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6ee65a8ba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luck on midterms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60b50fcd2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60b50fcd2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60b50fcd2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60b50fcd2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47844021b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47844021b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 to mentimeter for the polls.</a:t>
            </a:r>
            <a:endParaRPr/>
          </a:p>
          <a:p>
            <a:pPr indent="0" lvl="0" marL="0" rtl="0" algn="l">
              <a:spcBef>
                <a:spcPts val="0"/>
              </a:spcBef>
              <a:spcAft>
                <a:spcPts val="0"/>
              </a:spcAft>
              <a:buNone/>
            </a:pPr>
            <a:r>
              <a:rPr lang="en"/>
              <a:t>Hackathons: </a:t>
            </a:r>
            <a:r>
              <a:rPr lang="en" u="sng">
                <a:solidFill>
                  <a:schemeClr val="hlink"/>
                </a:solidFill>
                <a:hlinkClick r:id="rId2"/>
              </a:rPr>
              <a:t>https://mlh.io/seasons/na-2019/events</a:t>
            </a:r>
            <a:endParaRPr/>
          </a:p>
          <a:p>
            <a:pPr indent="-298450" lvl="0" marL="457200" rtl="0" algn="l">
              <a:spcBef>
                <a:spcPts val="0"/>
              </a:spcBef>
              <a:spcAft>
                <a:spcPts val="0"/>
              </a:spcAft>
              <a:buSzPts val="1100"/>
              <a:buChar char="-"/>
            </a:pPr>
            <a:r>
              <a:rPr lang="en"/>
              <a:t>ShellHacks: </a:t>
            </a:r>
            <a:r>
              <a:rPr lang="en" u="sng">
                <a:solidFill>
                  <a:schemeClr val="hlink"/>
                </a:solidFill>
                <a:hlinkClick r:id="rId3"/>
              </a:rPr>
              <a:t>https://shellhacks.net/</a:t>
            </a:r>
            <a:endParaRPr/>
          </a:p>
          <a:p>
            <a:pPr indent="-298450" lvl="0" marL="457200" rtl="0" algn="l">
              <a:spcBef>
                <a:spcPts val="0"/>
              </a:spcBef>
              <a:spcAft>
                <a:spcPts val="0"/>
              </a:spcAft>
              <a:buSzPts val="1100"/>
              <a:buChar char="-"/>
            </a:pPr>
            <a:r>
              <a:rPr lang="en"/>
              <a:t>HackGSU: </a:t>
            </a:r>
            <a:r>
              <a:rPr lang="en" u="sng">
                <a:solidFill>
                  <a:schemeClr val="hlink"/>
                </a:solidFill>
                <a:hlinkClick r:id="rId4"/>
              </a:rPr>
              <a:t>http://hackgsu.com/</a:t>
            </a:r>
            <a:endParaRPr/>
          </a:p>
          <a:p>
            <a:pPr indent="-298450" lvl="0" marL="457200" rtl="0" algn="l">
              <a:spcBef>
                <a:spcPts val="0"/>
              </a:spcBef>
              <a:spcAft>
                <a:spcPts val="0"/>
              </a:spcAft>
              <a:buSzPts val="1100"/>
              <a:buChar char="-"/>
            </a:pPr>
            <a:r>
              <a:rPr lang="en"/>
              <a:t>HackGT: </a:t>
            </a:r>
            <a:r>
              <a:rPr lang="en" u="sng">
                <a:solidFill>
                  <a:schemeClr val="hlink"/>
                </a:solidFill>
                <a:hlinkClick r:id="rId5"/>
              </a:rPr>
              <a:t>https://2018.hack.gt/</a:t>
            </a:r>
            <a:endParaRPr/>
          </a:p>
          <a:p>
            <a:pPr indent="-298450" lvl="0" marL="457200" rtl="0" algn="l">
              <a:spcBef>
                <a:spcPts val="0"/>
              </a:spcBef>
              <a:spcAft>
                <a:spcPts val="0"/>
              </a:spcAft>
              <a:buSzPts val="1100"/>
              <a:buChar char="-"/>
            </a:pPr>
            <a:r>
              <a:rPr lang="en"/>
              <a:t>HackFSU: </a:t>
            </a:r>
            <a:r>
              <a:rPr lang="en" u="sng">
                <a:solidFill>
                  <a:schemeClr val="hlink"/>
                </a:solidFill>
                <a:hlinkClick r:id="rId6"/>
              </a:rPr>
              <a:t>https://hackfsu.com/</a:t>
            </a:r>
            <a:endParaRPr/>
          </a:p>
          <a:p>
            <a:pPr indent="-298450" lvl="0" marL="457200" rtl="0" algn="l">
              <a:spcBef>
                <a:spcPts val="0"/>
              </a:spcBef>
              <a:spcAft>
                <a:spcPts val="0"/>
              </a:spcAft>
              <a:buSzPts val="1100"/>
              <a:buChar char="-"/>
            </a:pPr>
            <a:r>
              <a:rPr lang="en"/>
              <a:t>SwampHacks: </a:t>
            </a:r>
            <a:r>
              <a:rPr lang="en" u="sng">
                <a:solidFill>
                  <a:schemeClr val="hlink"/>
                </a:solidFill>
                <a:hlinkClick r:id="rId7"/>
              </a:rPr>
              <a:t>https://2019.swamphacks.com/</a:t>
            </a:r>
            <a:endParaRPr/>
          </a:p>
          <a:p>
            <a:pPr indent="-298450" lvl="0" marL="457200" rtl="0" algn="l">
              <a:spcBef>
                <a:spcPts val="0"/>
              </a:spcBef>
              <a:spcAft>
                <a:spcPts val="0"/>
              </a:spcAft>
              <a:buSzPts val="1100"/>
              <a:buChar char="-"/>
            </a:pPr>
            <a:r>
              <a:rPr lang="en"/>
              <a:t>MangoHacks: </a:t>
            </a:r>
            <a:r>
              <a:rPr lang="en" u="sng">
                <a:solidFill>
                  <a:schemeClr val="hlink"/>
                </a:solidFill>
                <a:hlinkClick r:id="rId8"/>
              </a:rPr>
              <a:t>https://mangohacks.com/</a:t>
            </a:r>
            <a:endParaRPr/>
          </a:p>
          <a:p>
            <a:pPr indent="-298450" lvl="0" marL="457200" rtl="0" algn="l">
              <a:spcBef>
                <a:spcPts val="0"/>
              </a:spcBef>
              <a:spcAft>
                <a:spcPts val="0"/>
              </a:spcAft>
              <a:buSzPts val="1100"/>
              <a:buChar char="-"/>
            </a:pPr>
            <a:r>
              <a:rPr lang="en"/>
              <a:t>KnightHacks: </a:t>
            </a:r>
            <a:r>
              <a:rPr lang="en" u="sng">
                <a:solidFill>
                  <a:schemeClr val="hlink"/>
                </a:solidFill>
                <a:hlinkClick r:id="rId9"/>
              </a:rPr>
              <a:t>https://knighthacks.org/</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63d48c4e94_6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63d48c4e94_6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 matt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647822ca6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647822ca6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6ddf68ca4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6ddf68ca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6b55d296f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6b55d296f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6deaf7fe2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6deaf7fe2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6093874b9d_6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6093874b9d_6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7d3bc4f5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7d3bc4f5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the different types of threats, have like 3 per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Phishing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Interception</a:t>
            </a:r>
            <a:endParaRPr/>
          </a:p>
          <a:p>
            <a:pPr indent="0" lvl="0" marL="0" rtl="0" algn="l">
              <a:spcBef>
                <a:spcPts val="0"/>
              </a:spcBef>
              <a:spcAft>
                <a:spcPts val="0"/>
              </a:spcAft>
              <a:buNone/>
            </a:pPr>
            <a:r>
              <a:rPr lang="en" sz="1200">
                <a:solidFill>
                  <a:srgbClr val="212529"/>
                </a:solidFill>
                <a:highlight>
                  <a:srgbClr val="FFFFFF"/>
                </a:highlight>
                <a:latin typeface="Roboto"/>
                <a:ea typeface="Roboto"/>
                <a:cs typeface="Roboto"/>
                <a:sym typeface="Roboto"/>
              </a:rPr>
              <a:t>The data or message which is sent by the sender is intercepted by an unauthorized individual where the message will be changed to the different form or it will be used by the individual for his malicious process. So the confidentiality of the message is lost in this type of attack. </a:t>
            </a:r>
            <a:endParaRPr sz="1200">
              <a:solidFill>
                <a:srgbClr val="212529"/>
              </a:solidFill>
              <a:highlight>
                <a:srgbClr val="FFFFFF"/>
              </a:highlight>
              <a:latin typeface="Roboto"/>
              <a:ea typeface="Roboto"/>
              <a:cs typeface="Roboto"/>
              <a:sym typeface="Roboto"/>
            </a:endParaRPr>
          </a:p>
          <a:p>
            <a:pPr indent="0" lvl="0" marL="0" rtl="0" algn="l">
              <a:spcBef>
                <a:spcPts val="0"/>
              </a:spcBef>
              <a:spcAft>
                <a:spcPts val="0"/>
              </a:spcAft>
              <a:buNone/>
            </a:pPr>
            <a:r>
              <a:rPr lang="en" sz="1200">
                <a:solidFill>
                  <a:srgbClr val="212529"/>
                </a:solidFill>
                <a:highlight>
                  <a:srgbClr val="FFFFFF"/>
                </a:highlight>
                <a:latin typeface="Roboto"/>
                <a:ea typeface="Roboto"/>
                <a:cs typeface="Roboto"/>
                <a:sym typeface="Roboto"/>
              </a:rPr>
              <a:t>To understand how the message being intercepted, we have to first understand how the data is being transmit.</a:t>
            </a:r>
            <a:endParaRPr sz="1200">
              <a:solidFill>
                <a:srgbClr val="212529"/>
              </a:solidFill>
              <a:highlight>
                <a:srgbClr val="FFFFFF"/>
              </a:highlight>
              <a:latin typeface="Roboto"/>
              <a:ea typeface="Roboto"/>
              <a:cs typeface="Roboto"/>
              <a:sym typeface="Roboto"/>
            </a:endParaRPr>
          </a:p>
          <a:p>
            <a:pPr indent="0" lvl="0" marL="0" rtl="0" algn="l">
              <a:spcBef>
                <a:spcPts val="0"/>
              </a:spcBef>
              <a:spcAft>
                <a:spcPts val="0"/>
              </a:spcAft>
              <a:buNone/>
            </a:pPr>
            <a:r>
              <a:rPr lang="en" sz="1200">
                <a:solidFill>
                  <a:srgbClr val="212529"/>
                </a:solidFill>
                <a:highlight>
                  <a:srgbClr val="FFFFFF"/>
                </a:highlight>
                <a:latin typeface="Roboto"/>
                <a:ea typeface="Roboto"/>
                <a:cs typeface="Roboto"/>
                <a:sym typeface="Roboto"/>
              </a:rPr>
              <a:t>Data is transfer through optical fiber cable. It could get intercepted.</a:t>
            </a:r>
            <a:endParaRPr sz="1200">
              <a:solidFill>
                <a:srgbClr val="212529"/>
              </a:solidFill>
              <a:highlight>
                <a:srgbClr val="FFFFFF"/>
              </a:highlight>
              <a:latin typeface="Roboto"/>
              <a:ea typeface="Roboto"/>
              <a:cs typeface="Roboto"/>
              <a:sym typeface="Roboto"/>
            </a:endParaRPr>
          </a:p>
          <a:p>
            <a:pPr indent="0" lvl="0" marL="0" rtl="0" algn="l">
              <a:spcBef>
                <a:spcPts val="0"/>
              </a:spcBef>
              <a:spcAft>
                <a:spcPts val="0"/>
              </a:spcAft>
              <a:buNone/>
            </a:pPr>
            <a:r>
              <a:rPr lang="en" sz="1200">
                <a:solidFill>
                  <a:srgbClr val="212529"/>
                </a:solidFill>
                <a:highlight>
                  <a:srgbClr val="FFFFFF"/>
                </a:highlight>
                <a:latin typeface="Roboto"/>
                <a:ea typeface="Roboto"/>
                <a:cs typeface="Roboto"/>
                <a:sym typeface="Roboto"/>
              </a:rPr>
              <a:t>The hackers can alter ip address and have the data send to them  / installed malware at data center to collect data the from specific ip address. </a:t>
            </a:r>
            <a:endParaRPr sz="1200">
              <a:solidFill>
                <a:srgbClr val="212529"/>
              </a:solidFill>
              <a:highlight>
                <a:srgbClr val="FFFFFF"/>
              </a:highlight>
              <a:latin typeface="Roboto"/>
              <a:ea typeface="Roboto"/>
              <a:cs typeface="Roboto"/>
              <a:sym typeface="Roboto"/>
            </a:endParaRPr>
          </a:p>
          <a:p>
            <a:pPr indent="0" lvl="0" marL="0" rtl="0" algn="l">
              <a:spcBef>
                <a:spcPts val="0"/>
              </a:spcBef>
              <a:spcAft>
                <a:spcPts val="0"/>
              </a:spcAft>
              <a:buNone/>
            </a:pPr>
            <a:r>
              <a:rPr lang="en" sz="1200">
                <a:solidFill>
                  <a:srgbClr val="212529"/>
                </a:solidFill>
                <a:highlight>
                  <a:srgbClr val="FFFFFF"/>
                </a:highlight>
                <a:latin typeface="Roboto"/>
                <a:ea typeface="Roboto"/>
                <a:cs typeface="Roboto"/>
                <a:sym typeface="Roboto"/>
              </a:rPr>
              <a:t>How does internet work.</a:t>
            </a:r>
            <a:endParaRPr sz="1200">
              <a:solidFill>
                <a:srgbClr val="212529"/>
              </a:solidFill>
              <a:highlight>
                <a:srgbClr val="FFFFFF"/>
              </a:highlight>
              <a:latin typeface="Roboto"/>
              <a:ea typeface="Roboto"/>
              <a:cs typeface="Roboto"/>
              <a:sym typeface="Roboto"/>
            </a:endParaRPr>
          </a:p>
          <a:p>
            <a:pPr indent="0" lvl="0" marL="0" rtl="0" algn="l">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2"/>
              </a:rPr>
              <a:t>https://www.youtube.com/watch?v=x3c1ih2NJEg&amp;t=29s</a:t>
            </a:r>
            <a:endParaRPr sz="1200">
              <a:solidFill>
                <a:srgbClr val="212529"/>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200">
              <a:solidFill>
                <a:srgbClr val="212529"/>
              </a:solidFill>
              <a:highlight>
                <a:srgbClr val="FFFFFF"/>
              </a:highlight>
              <a:latin typeface="Roboto"/>
              <a:ea typeface="Roboto"/>
              <a:cs typeface="Roboto"/>
              <a:sym typeface="Roboto"/>
            </a:endParaRPr>
          </a:p>
          <a:p>
            <a:pPr indent="0" lvl="0" marL="0" rtl="0" algn="l">
              <a:spcBef>
                <a:spcPts val="0"/>
              </a:spcBef>
              <a:spcAft>
                <a:spcPts val="0"/>
              </a:spcAft>
              <a:buNone/>
            </a:pPr>
            <a:r>
              <a:rPr lang="en" sz="1200">
                <a:solidFill>
                  <a:srgbClr val="212529"/>
                </a:solidFill>
                <a:highlight>
                  <a:srgbClr val="FFFFFF"/>
                </a:highlight>
                <a:latin typeface="Roboto"/>
                <a:ea typeface="Roboto"/>
                <a:cs typeface="Roboto"/>
                <a:sym typeface="Roboto"/>
              </a:rPr>
              <a:t>DDoS</a:t>
            </a:r>
            <a:endParaRPr sz="1200">
              <a:solidFill>
                <a:srgbClr val="212529"/>
              </a:solidFill>
              <a:highlight>
                <a:srgbClr val="FFFFFF"/>
              </a:highlight>
              <a:latin typeface="Roboto"/>
              <a:ea typeface="Roboto"/>
              <a:cs typeface="Roboto"/>
              <a:sym typeface="Roboto"/>
            </a:endParaRPr>
          </a:p>
          <a:p>
            <a:pPr indent="0" lvl="0" marL="0" rtl="0" algn="l">
              <a:spcBef>
                <a:spcPts val="0"/>
              </a:spcBef>
              <a:spcAft>
                <a:spcPts val="0"/>
              </a:spcAft>
              <a:buNone/>
            </a:pPr>
            <a:r>
              <a:rPr lang="en" sz="1200">
                <a:solidFill>
                  <a:srgbClr val="212529"/>
                </a:solidFill>
                <a:highlight>
                  <a:srgbClr val="FFFFFF"/>
                </a:highlight>
                <a:latin typeface="Roboto"/>
                <a:ea typeface="Roboto"/>
                <a:cs typeface="Roboto"/>
                <a:sym typeface="Roboto"/>
              </a:rPr>
              <a:t>Computers compromised by malware can be formed into botnet to attack other computers / serve.</a:t>
            </a:r>
            <a:endParaRPr sz="1200">
              <a:solidFill>
                <a:srgbClr val="212529"/>
              </a:solidFill>
              <a:highlight>
                <a:srgbClr val="FFFFFF"/>
              </a:highlight>
              <a:latin typeface="Roboto"/>
              <a:ea typeface="Roboto"/>
              <a:cs typeface="Roboto"/>
              <a:sym typeface="Roboto"/>
            </a:endParaRPr>
          </a:p>
          <a:p>
            <a:pPr indent="0" lvl="0" marL="0" rtl="0" algn="l">
              <a:spcBef>
                <a:spcPts val="0"/>
              </a:spcBef>
              <a:spcAft>
                <a:spcPts val="0"/>
              </a:spcAft>
              <a:buNone/>
            </a:pPr>
            <a:r>
              <a:rPr lang="en" sz="1200">
                <a:solidFill>
                  <a:srgbClr val="212529"/>
                </a:solidFill>
                <a:highlight>
                  <a:srgbClr val="FFFFFF"/>
                </a:highlight>
                <a:latin typeface="Roboto"/>
                <a:ea typeface="Roboto"/>
                <a:cs typeface="Roboto"/>
                <a:sym typeface="Roboto"/>
              </a:rPr>
              <a:t>DDoS : botnet directs a flood to a single website server with rapid- fire page requests, causing it to slow down or crash.</a:t>
            </a:r>
            <a:endParaRPr sz="1200">
              <a:solidFill>
                <a:srgbClr val="212529"/>
              </a:solidFill>
              <a:highlight>
                <a:srgbClr val="FFFFFF"/>
              </a:highlight>
              <a:latin typeface="Roboto"/>
              <a:ea typeface="Roboto"/>
              <a:cs typeface="Roboto"/>
              <a:sym typeface="Roboto"/>
            </a:endParaRPr>
          </a:p>
          <a:p>
            <a:pPr indent="0" lvl="0" marL="0" rtl="0" algn="l">
              <a:spcBef>
                <a:spcPts val="0"/>
              </a:spcBef>
              <a:spcAft>
                <a:spcPts val="0"/>
              </a:spcAft>
              <a:buNone/>
            </a:pPr>
            <a:r>
              <a:rPr lang="en" sz="1200">
                <a:solidFill>
                  <a:srgbClr val="212529"/>
                </a:solidFill>
                <a:highlight>
                  <a:srgbClr val="FFFFFF"/>
                </a:highlight>
                <a:latin typeface="Roboto"/>
                <a:ea typeface="Roboto"/>
                <a:cs typeface="Roboto"/>
                <a:sym typeface="Roboto"/>
              </a:rPr>
              <a:t>Prevent web crushing. Limit the request each ip address can sent. Block data center ip address request. </a:t>
            </a:r>
            <a:endParaRPr sz="1200">
              <a:solidFill>
                <a:srgbClr val="212529"/>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200">
              <a:solidFill>
                <a:srgbClr val="212529"/>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200">
              <a:solidFill>
                <a:srgbClr val="212529"/>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200">
              <a:solidFill>
                <a:srgbClr val="212529"/>
              </a:solidFill>
              <a:highlight>
                <a:srgbClr val="FFFFFF"/>
              </a:highlight>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6ec179cd1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6ec179cd1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the different types of threats, have like 3 per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https://en.wikipedia.org/wiki/Data_breach</a:t>
            </a:r>
            <a:endParaRPr/>
          </a:p>
          <a:p>
            <a:pPr indent="0" lvl="0" marL="0" rtl="0" algn="l">
              <a:spcBef>
                <a:spcPts val="0"/>
              </a:spcBef>
              <a:spcAft>
                <a:spcPts val="0"/>
              </a:spcAft>
              <a:buNone/>
            </a:pPr>
            <a:r>
              <a:rPr lang="en"/>
              <a:t>Data breach</a:t>
            </a:r>
            <a:endParaRPr/>
          </a:p>
          <a:p>
            <a:pPr indent="0" lvl="0" marL="0" rtl="0" algn="l">
              <a:spcBef>
                <a:spcPts val="0"/>
              </a:spcBef>
              <a:spcAft>
                <a:spcPts val="0"/>
              </a:spcAft>
              <a:buNone/>
            </a:pPr>
            <a:r>
              <a:rPr lang="en"/>
              <a:t>Intentional / unintentional released data / </a:t>
            </a:r>
            <a:r>
              <a:rPr lang="en"/>
              <a:t>Confidential</a:t>
            </a:r>
            <a:r>
              <a:rPr lang="en"/>
              <a:t> information that are being transmit, copied, </a:t>
            </a:r>
            <a:r>
              <a:rPr lang="en"/>
              <a:t>viewed</a:t>
            </a:r>
            <a:r>
              <a:rPr lang="en"/>
              <a:t> or stolen by unauthorized individuals/ groups. </a:t>
            </a:r>
            <a:endParaRPr/>
          </a:p>
          <a:p>
            <a:pPr indent="0" lvl="0" marL="0" rtl="0" algn="l">
              <a:spcBef>
                <a:spcPts val="0"/>
              </a:spcBef>
              <a:spcAft>
                <a:spcPts val="0"/>
              </a:spcAft>
              <a:buNone/>
            </a:pPr>
            <a:r>
              <a:rPr lang="en"/>
              <a:t>Identity theft. Someone using your SSN to open a bank account/ take out loans.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Malware</a:t>
            </a:r>
            <a:endParaRPr/>
          </a:p>
          <a:p>
            <a:pPr indent="0" lvl="0" marL="0" rtl="0" algn="l">
              <a:spcBef>
                <a:spcPts val="0"/>
              </a:spcBef>
              <a:spcAft>
                <a:spcPts val="0"/>
              </a:spcAft>
              <a:buNone/>
            </a:pPr>
            <a:r>
              <a:rPr lang="en" u="sng">
                <a:solidFill>
                  <a:schemeClr val="hlink"/>
                </a:solidFill>
                <a:hlinkClick r:id="rId2"/>
              </a:rPr>
              <a:t>https://us.norton.com/internetsecurity-malware-malware-101-how-do-i-get-malware-complex-attacks.html</a:t>
            </a:r>
            <a:endParaRPr/>
          </a:p>
          <a:p>
            <a:pPr indent="0" lvl="0" marL="0" rtl="0" algn="l">
              <a:spcBef>
                <a:spcPts val="0"/>
              </a:spcBef>
              <a:spcAft>
                <a:spcPts val="0"/>
              </a:spcAft>
              <a:buNone/>
            </a:pPr>
            <a:r>
              <a:rPr lang="en"/>
              <a:t>Type of attack. </a:t>
            </a:r>
            <a:endParaRPr/>
          </a:p>
          <a:p>
            <a:pPr indent="0" lvl="0" marL="0" rtl="0" algn="l">
              <a:spcBef>
                <a:spcPts val="0"/>
              </a:spcBef>
              <a:spcAft>
                <a:spcPts val="0"/>
              </a:spcAft>
              <a:buNone/>
            </a:pPr>
            <a:r>
              <a:rPr lang="en"/>
              <a:t>1, Exploit kit attack</a:t>
            </a:r>
            <a:endParaRPr/>
          </a:p>
          <a:p>
            <a:pPr indent="0" lvl="0" marL="0" rtl="0" algn="l">
              <a:spcBef>
                <a:spcPts val="0"/>
              </a:spcBef>
              <a:spcAft>
                <a:spcPts val="0"/>
              </a:spcAft>
              <a:buNone/>
            </a:pPr>
            <a:r>
              <a:rPr lang="en"/>
              <a:t>A kind of malicious software use to search system’s vulnerability on a target device.When the vulnerability is found, inject malware into the system’s through security flaws. </a:t>
            </a:r>
            <a:endParaRPr/>
          </a:p>
          <a:p>
            <a:pPr indent="0" lvl="0" marL="0" rtl="0" algn="l">
              <a:spcBef>
                <a:spcPts val="0"/>
              </a:spcBef>
              <a:spcAft>
                <a:spcPts val="0"/>
              </a:spcAft>
              <a:buNone/>
            </a:pPr>
            <a:r>
              <a:rPr lang="en"/>
              <a:t>2, Malicious website and drive by download</a:t>
            </a:r>
            <a:endParaRPr/>
          </a:p>
          <a:p>
            <a:pPr indent="0" lvl="0" marL="0" rtl="0" algn="l">
              <a:spcBef>
                <a:spcPts val="0"/>
              </a:spcBef>
              <a:spcAft>
                <a:spcPts val="0"/>
              </a:spcAft>
              <a:buNone/>
            </a:pPr>
            <a:r>
              <a:rPr lang="en"/>
              <a:t>Visit site that hosts exploit kit search for browser vulnerability and inject malware via security holes. There is no interaction needed from use. </a:t>
            </a:r>
            <a:endParaRPr/>
          </a:p>
          <a:p>
            <a:pPr indent="0" lvl="0" marL="0" rtl="0" algn="l">
              <a:spcBef>
                <a:spcPts val="0"/>
              </a:spcBef>
              <a:spcAft>
                <a:spcPts val="0"/>
              </a:spcAft>
              <a:buNone/>
            </a:pPr>
            <a:r>
              <a:rPr lang="en"/>
              <a:t>3, Man in the middle attack</a:t>
            </a:r>
            <a:endParaRPr/>
          </a:p>
          <a:p>
            <a:pPr indent="0" lvl="0" marL="0" rtl="0" algn="l">
              <a:spcBef>
                <a:spcPts val="0"/>
              </a:spcBef>
              <a:spcAft>
                <a:spcPts val="0"/>
              </a:spcAft>
              <a:buNone/>
            </a:pPr>
            <a:r>
              <a:rPr lang="en" sz="1200">
                <a:highlight>
                  <a:srgbClr val="FFFFFF"/>
                </a:highlight>
              </a:rPr>
              <a:t>A </a:t>
            </a:r>
            <a:r>
              <a:rPr lang="en" sz="1200"/>
              <a:t>man-in-the-middle attack</a:t>
            </a:r>
            <a:r>
              <a:rPr lang="en" sz="1200">
                <a:highlight>
                  <a:srgbClr val="FFFFFF"/>
                </a:highlight>
              </a:rPr>
              <a:t> employs the use of an unsecured, or poorly secured, usually public Wi-Fi router. The hacker will then scan the router using special code looking for certain weaknesses such as default or poor password use.</a:t>
            </a:r>
            <a:endParaRPr sz="1200">
              <a:highlight>
                <a:srgbClr val="FFFFFF"/>
              </a:highlight>
            </a:endParaRPr>
          </a:p>
          <a:p>
            <a:pPr indent="0" lvl="0" marL="0" rtl="0" algn="l">
              <a:spcBef>
                <a:spcPts val="0"/>
              </a:spcBef>
              <a:spcAft>
                <a:spcPts val="0"/>
              </a:spcAft>
              <a:buNone/>
            </a:pPr>
            <a:r>
              <a:t/>
            </a:r>
            <a:endParaRPr sz="1200">
              <a:highlight>
                <a:srgbClr val="FFFFFF"/>
              </a:highlight>
            </a:endParaRPr>
          </a:p>
          <a:p>
            <a:pPr indent="0" lvl="0" marL="0" rtl="0" algn="l">
              <a:spcBef>
                <a:spcPts val="0"/>
              </a:spcBef>
              <a:spcAft>
                <a:spcPts val="0"/>
              </a:spcAft>
              <a:buNone/>
            </a:pPr>
            <a:r>
              <a:rPr lang="en" sz="1200">
                <a:highlight>
                  <a:srgbClr val="FFFFFF"/>
                </a:highlight>
              </a:rPr>
              <a:t>Social engineering</a:t>
            </a:r>
            <a:endParaRPr sz="1200">
              <a:highlight>
                <a:srgbClr val="FFFFFF"/>
              </a:highlight>
            </a:endParaRPr>
          </a:p>
          <a:p>
            <a:pPr indent="0" lvl="0" marL="0" rtl="0" algn="l">
              <a:spcBef>
                <a:spcPts val="0"/>
              </a:spcBef>
              <a:spcAft>
                <a:spcPts val="0"/>
              </a:spcAft>
              <a:buNone/>
            </a:pPr>
            <a:r>
              <a:rPr lang="en" sz="1200" u="sng">
                <a:solidFill>
                  <a:schemeClr val="hlink"/>
                </a:solidFill>
                <a:highlight>
                  <a:srgbClr val="FFFFFF"/>
                </a:highlight>
                <a:hlinkClick r:id="rId3"/>
              </a:rPr>
              <a:t>https://www.secureworldexpo.com/industry-news/5-emotions-hackers-use-social-engineering-attacks</a:t>
            </a:r>
            <a:endParaRPr sz="1200">
              <a:highlight>
                <a:srgbClr val="FFFFFF"/>
              </a:highlight>
            </a:endParaRPr>
          </a:p>
          <a:p>
            <a:pPr indent="0" lvl="0" marL="0" rtl="0" algn="l">
              <a:spcBef>
                <a:spcPts val="0"/>
              </a:spcBef>
              <a:spcAft>
                <a:spcPts val="0"/>
              </a:spcAft>
              <a:buNone/>
            </a:pPr>
            <a:r>
              <a:t/>
            </a:r>
            <a:endParaRPr sz="1200">
              <a:highlight>
                <a:srgbClr val="FFFFFF"/>
              </a:highlight>
            </a:endParaRPr>
          </a:p>
          <a:p>
            <a:pPr indent="0" lvl="0" marL="0" rtl="0" algn="l">
              <a:spcBef>
                <a:spcPts val="0"/>
              </a:spcBef>
              <a:spcAft>
                <a:spcPts val="0"/>
              </a:spcAft>
              <a:buNone/>
            </a:pPr>
            <a:r>
              <a:rPr lang="en" sz="1200">
                <a:highlight>
                  <a:srgbClr val="FFFFFF"/>
                </a:highlight>
              </a:rPr>
              <a:t>5 ways hacker use to manipulated human emotions. </a:t>
            </a:r>
            <a:endParaRPr sz="1200">
              <a:highlight>
                <a:srgbClr val="FFFFFF"/>
              </a:highlight>
            </a:endParaRPr>
          </a:p>
          <a:p>
            <a:pPr indent="0" lvl="0" marL="0" rtl="0" algn="l">
              <a:spcBef>
                <a:spcPts val="0"/>
              </a:spcBef>
              <a:spcAft>
                <a:spcPts val="0"/>
              </a:spcAft>
              <a:buNone/>
            </a:pPr>
            <a:r>
              <a:t/>
            </a:r>
            <a:endParaRPr sz="1200">
              <a:highlight>
                <a:srgbClr val="FFFFFF"/>
              </a:highlight>
            </a:endParaRPr>
          </a:p>
          <a:p>
            <a:pPr indent="0" lvl="0" marL="0" rtl="0" algn="l">
              <a:spcBef>
                <a:spcPts val="0"/>
              </a:spcBef>
              <a:spcAft>
                <a:spcPts val="0"/>
              </a:spcAft>
              <a:buNone/>
            </a:pPr>
            <a:r>
              <a:t/>
            </a:r>
            <a:endParaRPr sz="1200">
              <a:highlight>
                <a:srgbClr val="FFFFFF"/>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6ec179cd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6ec179cd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encryption/decryption, public keys, private keys</a:t>
            </a:r>
            <a:endParaRPr/>
          </a:p>
          <a:p>
            <a:pPr indent="0" lvl="0" marL="0" rtl="0" algn="l">
              <a:spcBef>
                <a:spcPts val="0"/>
              </a:spcBef>
              <a:spcAft>
                <a:spcPts val="0"/>
              </a:spcAft>
              <a:buNone/>
            </a:pPr>
            <a:r>
              <a:rPr lang="en" u="sng">
                <a:solidFill>
                  <a:schemeClr val="hlink"/>
                </a:solidFill>
                <a:hlinkClick r:id="rId2"/>
              </a:rPr>
              <a:t>https://www.cloudflare.com/learning/ssl/how-does-public-key-encryption-work/</a:t>
            </a:r>
            <a:endParaRPr/>
          </a:p>
          <a:p>
            <a:pPr indent="0" lvl="0" marL="0" rtl="0" algn="l">
              <a:spcBef>
                <a:spcPts val="0"/>
              </a:spcBef>
              <a:spcAft>
                <a:spcPts val="0"/>
              </a:spcAft>
              <a:buNone/>
            </a:pPr>
            <a:r>
              <a:rPr lang="en"/>
              <a:t>“</a:t>
            </a:r>
            <a:r>
              <a:rPr lang="en" u="sng">
                <a:solidFill>
                  <a:schemeClr val="hlink"/>
                </a:solidFill>
                <a:hlinkClick r:id="rId3"/>
              </a:rPr>
              <a:t>Linux password file</a:t>
            </a:r>
            <a:r>
              <a:rPr lang="en"/>
              <a:t>” by </a:t>
            </a:r>
            <a:r>
              <a:rPr lang="en" u="sng">
                <a:solidFill>
                  <a:schemeClr val="hlink"/>
                </a:solidFill>
                <a:hlinkClick r:id="rId4"/>
              </a:rPr>
              <a:t>Christiaan Colen</a:t>
            </a:r>
            <a:r>
              <a:rPr lang="en"/>
              <a:t> is licensed under </a:t>
            </a:r>
            <a:r>
              <a:rPr lang="en" u="sng">
                <a:solidFill>
                  <a:schemeClr val="hlink"/>
                </a:solidFill>
                <a:hlinkClick r:id="rId5"/>
              </a:rPr>
              <a:t>CC BY-SA 2.0</a:t>
            </a:r>
            <a:r>
              <a:rPr lang="en"/>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6ec179cd1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6ec179cd1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encryption/decryption, public keys, private keys</a:t>
            </a:r>
            <a:endParaRPr/>
          </a:p>
          <a:p>
            <a:pPr indent="0" lvl="0" marL="0" rtl="0" algn="l">
              <a:spcBef>
                <a:spcPts val="0"/>
              </a:spcBef>
              <a:spcAft>
                <a:spcPts val="0"/>
              </a:spcAft>
              <a:buNone/>
            </a:pPr>
            <a:r>
              <a:rPr lang="en" u="sng">
                <a:solidFill>
                  <a:schemeClr val="hlink"/>
                </a:solidFill>
                <a:hlinkClick r:id="rId2"/>
              </a:rPr>
              <a:t>https://support.microsoft.com/en-us/help/246071/description-of-symmetric-and-asymmetric-encryption</a:t>
            </a:r>
            <a:r>
              <a:rPr lang="en"/>
              <a:t> </a:t>
            </a:r>
            <a:endParaRPr/>
          </a:p>
          <a:p>
            <a:pPr indent="0" lvl="0" marL="0" rtl="0" algn="l">
              <a:lnSpc>
                <a:spcPct val="115000"/>
              </a:lnSpc>
              <a:spcBef>
                <a:spcPts val="2400"/>
              </a:spcBef>
              <a:spcAft>
                <a:spcPts val="600"/>
              </a:spcAft>
              <a:buNone/>
            </a:pPr>
            <a:r>
              <a:rPr lang="en"/>
              <a:t>“encryption 90 degrees clockwise” by </a:t>
            </a:r>
            <a:r>
              <a:rPr lang="en" u="sng">
                <a:solidFill>
                  <a:schemeClr val="accent5"/>
                </a:solidFill>
                <a:hlinkClick r:id="rId3"/>
              </a:rPr>
              <a:t>Chris Dlugosz</a:t>
            </a:r>
            <a:r>
              <a:rPr lang="en"/>
              <a:t> is licensed under </a:t>
            </a:r>
            <a:r>
              <a:rPr lang="en" u="sng">
                <a:solidFill>
                  <a:schemeClr val="accent5"/>
                </a:solidFill>
                <a:hlinkClick r:id="rId4"/>
              </a:rPr>
              <a:t>CC by 2.0</a:t>
            </a:r>
            <a:r>
              <a:rPr lang="en"/>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4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9.png"/><Relationship Id="rId6" Type="http://schemas.openxmlformats.org/officeDocument/2006/relationships/image" Target="../media/image22.png"/><Relationship Id="rId7"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4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8.png"/><Relationship Id="rId4" Type="http://schemas.openxmlformats.org/officeDocument/2006/relationships/image" Target="../media/image4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grpSp>
        <p:nvGrpSpPr>
          <p:cNvPr id="10" name="Google Shape;10;p2"/>
          <p:cNvGrpSpPr/>
          <p:nvPr/>
        </p:nvGrpSpPr>
        <p:grpSpPr>
          <a:xfrm>
            <a:off x="431996" y="-254926"/>
            <a:ext cx="8280000" cy="4772749"/>
            <a:chOff x="431996" y="42474"/>
            <a:chExt cx="8280000" cy="4772749"/>
          </a:xfrm>
        </p:grpSpPr>
        <p:sp>
          <p:nvSpPr>
            <p:cNvPr id="11" name="Google Shape;11;p2"/>
            <p:cNvSpPr txBox="1"/>
            <p:nvPr/>
          </p:nvSpPr>
          <p:spPr>
            <a:xfrm>
              <a:off x="431996" y="494260"/>
              <a:ext cx="8280000" cy="4155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FFFFFF"/>
                  </a:solidFill>
                  <a:latin typeface="Quicksand"/>
                  <a:ea typeface="Quicksand"/>
                  <a:cs typeface="Quicksand"/>
                  <a:sym typeface="Quicksand"/>
                </a:rPr>
                <a:t>welcome to</a:t>
              </a:r>
              <a:endParaRPr sz="5000">
                <a:solidFill>
                  <a:srgbClr val="FFFFFF"/>
                </a:solidFill>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p:txBody>
        </p:sp>
        <p:pic>
          <p:nvPicPr>
            <p:cNvPr id="12" name="Google Shape;12;p2"/>
            <p:cNvPicPr preferRelativeResize="0"/>
            <p:nvPr/>
          </p:nvPicPr>
          <p:blipFill rotWithShape="1">
            <a:blip r:embed="rId3">
              <a:alphaModFix/>
            </a:blip>
            <a:srcRect b="0" l="0" r="0" t="0"/>
            <a:stretch/>
          </p:blipFill>
          <p:spPr>
            <a:xfrm>
              <a:off x="2185624" y="42474"/>
              <a:ext cx="4772749" cy="4772749"/>
            </a:xfrm>
            <a:prstGeom prst="rect">
              <a:avLst/>
            </a:prstGeom>
            <a:noFill/>
            <a:ln>
              <a:noFill/>
            </a:ln>
          </p:spPr>
        </p:pic>
        <p:sp>
          <p:nvSpPr>
            <p:cNvPr id="13" name="Google Shape;13;p2"/>
            <p:cNvSpPr/>
            <p:nvPr/>
          </p:nvSpPr>
          <p:spPr>
            <a:xfrm>
              <a:off x="1523994" y="3537091"/>
              <a:ext cx="60960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3600" u="none" cap="none" strike="noStrike">
                  <a:solidFill>
                    <a:srgbClr val="FFFFFF"/>
                  </a:solidFill>
                  <a:latin typeface="Quicksand"/>
                  <a:ea typeface="Quicksand"/>
                  <a:cs typeface="Quicksand"/>
                  <a:sym typeface="Quicksand"/>
                </a:rPr>
                <a:t>please check-in at</a:t>
              </a:r>
              <a:r>
                <a:rPr b="1" lang="en" sz="3600">
                  <a:solidFill>
                    <a:srgbClr val="FFFFFF"/>
                  </a:solidFill>
                  <a:latin typeface="Quicksand"/>
                  <a:ea typeface="Quicksand"/>
                  <a:cs typeface="Quicksand"/>
                  <a:sym typeface="Quicksand"/>
                </a:rPr>
                <a:t> the computer in the front</a:t>
              </a:r>
              <a:endParaRPr b="1" sz="3600">
                <a:solidFill>
                  <a:srgbClr val="FFFFFF"/>
                </a:solidFill>
                <a:latin typeface="Quicksand"/>
                <a:ea typeface="Quicksand"/>
                <a:cs typeface="Quicksand"/>
                <a:sym typeface="Quicksand"/>
              </a:endParaRPr>
            </a:p>
          </p:txBody>
        </p:sp>
      </p:gr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Content">
  <p:cSld name="MAIN_POINT_1">
    <p:bg>
      <p:bgPr>
        <a:solidFill>
          <a:srgbClr val="17E7C3"/>
        </a:solidFill>
      </p:bgPr>
    </p:bg>
    <p:spTree>
      <p:nvGrpSpPr>
        <p:cNvPr id="39" name="Shape 39"/>
        <p:cNvGrpSpPr/>
        <p:nvPr/>
      </p:nvGrpSpPr>
      <p:grpSpPr>
        <a:xfrm>
          <a:off x="0" y="0"/>
          <a:ext cx="0" cy="0"/>
          <a:chOff x="0" y="0"/>
          <a:chExt cx="0" cy="0"/>
        </a:xfrm>
      </p:grpSpPr>
      <p:sp>
        <p:nvSpPr>
          <p:cNvPr id="40" name="Google Shape;40;p11"/>
          <p:cNvSpPr/>
          <p:nvPr/>
        </p:nvSpPr>
        <p:spPr>
          <a:xfrm>
            <a:off x="1074775" y="1607648"/>
            <a:ext cx="2712900" cy="3192000"/>
          </a:xfrm>
          <a:prstGeom prst="roundRect">
            <a:avLst>
              <a:gd fmla="val 16667" name="adj"/>
            </a:avLst>
          </a:prstGeom>
          <a:solidFill>
            <a:srgbClr val="FFAB40"/>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1" name="Google Shape;41;p11"/>
          <p:cNvSpPr txBox="1"/>
          <p:nvPr/>
        </p:nvSpPr>
        <p:spPr>
          <a:xfrm>
            <a:off x="1526797" y="256619"/>
            <a:ext cx="7281300" cy="38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5500">
                <a:solidFill>
                  <a:srgbClr val="FFFFFF"/>
                </a:solidFill>
                <a:latin typeface="Quicksand"/>
                <a:ea typeface="Quicksand"/>
                <a:cs typeface="Quicksand"/>
                <a:sym typeface="Quicksand"/>
              </a:rPr>
              <a:t>this week in tech…</a:t>
            </a:r>
            <a:endParaRPr sz="5500"/>
          </a:p>
        </p:txBody>
      </p:sp>
      <p:sp>
        <p:nvSpPr>
          <p:cNvPr id="42" name="Google Shape;42;p11"/>
          <p:cNvSpPr/>
          <p:nvPr/>
        </p:nvSpPr>
        <p:spPr>
          <a:xfrm>
            <a:off x="5158400" y="1607648"/>
            <a:ext cx="2712900" cy="3192000"/>
          </a:xfrm>
          <a:prstGeom prst="roundRect">
            <a:avLst>
              <a:gd fmla="val 16667" name="adj"/>
            </a:avLst>
          </a:prstGeom>
          <a:solidFill>
            <a:srgbClr val="FFAB40"/>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nect with us">
  <p:cSld name="CAPTION_ONLY_1">
    <p:bg>
      <p:bgPr>
        <a:blipFill>
          <a:blip r:embed="rId2">
            <a:alphaModFix/>
          </a:blip>
          <a:stretch>
            <a:fillRect/>
          </a:stretch>
        </a:blipFill>
      </p:bgPr>
    </p:bg>
    <p:spTree>
      <p:nvGrpSpPr>
        <p:cNvPr id="43" name="Shape 43"/>
        <p:cNvGrpSpPr/>
        <p:nvPr/>
      </p:nvGrpSpPr>
      <p:grpSpPr>
        <a:xfrm>
          <a:off x="0" y="0"/>
          <a:ext cx="0" cy="0"/>
          <a:chOff x="0" y="0"/>
          <a:chExt cx="0" cy="0"/>
        </a:xfrm>
      </p:grpSpPr>
      <p:sp>
        <p:nvSpPr>
          <p:cNvPr id="44" name="Google Shape;44;p12"/>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45" name="Google Shape;45;p12"/>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b="1" lang="en" sz="3000">
                <a:solidFill>
                  <a:schemeClr val="lt1"/>
                </a:solidFill>
                <a:latin typeface="Quicksand"/>
                <a:ea typeface="Quicksand"/>
                <a:cs typeface="Quicksand"/>
                <a:sym typeface="Quicksand"/>
              </a:rPr>
              <a:t>We meet in Heavener 210 every Tuesday 6:30-7:30</a:t>
            </a:r>
            <a:endParaRPr b="1" sz="2800">
              <a:solidFill>
                <a:schemeClr val="lt1"/>
              </a:solidFill>
              <a:latin typeface="Quicksand"/>
              <a:ea typeface="Quicksand"/>
              <a:cs typeface="Quicksand"/>
              <a:sym typeface="Quicksand"/>
            </a:endParaRPr>
          </a:p>
        </p:txBody>
      </p:sp>
      <p:cxnSp>
        <p:nvCxnSpPr>
          <p:cNvPr id="46" name="Google Shape;46;p12"/>
          <p:cNvCxnSpPr/>
          <p:nvPr/>
        </p:nvCxnSpPr>
        <p:spPr>
          <a:xfrm>
            <a:off x="434340" y="1300639"/>
            <a:ext cx="8298300" cy="0"/>
          </a:xfrm>
          <a:prstGeom prst="straightConnector1">
            <a:avLst/>
          </a:prstGeom>
          <a:noFill/>
          <a:ln cap="flat" cmpd="sng" w="76200">
            <a:solidFill>
              <a:srgbClr val="FF9F1A"/>
            </a:solidFill>
            <a:prstDash val="solid"/>
            <a:miter lim="800000"/>
            <a:headEnd len="sm" w="sm" type="none"/>
            <a:tailEnd len="sm" w="sm" type="none"/>
          </a:ln>
        </p:spPr>
      </p:cxnSp>
      <p:pic>
        <p:nvPicPr>
          <p:cNvPr id="47" name="Google Shape;47;p12"/>
          <p:cNvPicPr preferRelativeResize="0"/>
          <p:nvPr/>
        </p:nvPicPr>
        <p:blipFill rotWithShape="1">
          <a:blip r:embed="rId3">
            <a:alphaModFix/>
          </a:blip>
          <a:srcRect b="0" l="0" r="0" t="0"/>
          <a:stretch/>
        </p:blipFill>
        <p:spPr>
          <a:xfrm>
            <a:off x="4914899" y="2007623"/>
            <a:ext cx="3976538" cy="3976538"/>
          </a:xfrm>
          <a:prstGeom prst="rect">
            <a:avLst/>
          </a:prstGeom>
          <a:noFill/>
          <a:ln>
            <a:noFill/>
          </a:ln>
        </p:spPr>
      </p:pic>
      <p:pic>
        <p:nvPicPr>
          <p:cNvPr id="48" name="Google Shape;48;p12"/>
          <p:cNvPicPr preferRelativeResize="0"/>
          <p:nvPr/>
        </p:nvPicPr>
        <p:blipFill rotWithShape="1">
          <a:blip r:embed="rId4">
            <a:alphaModFix/>
          </a:blip>
          <a:srcRect b="0" l="0" r="0" t="0"/>
          <a:stretch/>
        </p:blipFill>
        <p:spPr>
          <a:xfrm>
            <a:off x="755911" y="3034743"/>
            <a:ext cx="1335038" cy="1335038"/>
          </a:xfrm>
          <a:prstGeom prst="rect">
            <a:avLst/>
          </a:prstGeom>
          <a:noFill/>
          <a:ln>
            <a:noFill/>
          </a:ln>
        </p:spPr>
      </p:pic>
      <p:pic>
        <p:nvPicPr>
          <p:cNvPr id="49" name="Google Shape;49;p12"/>
          <p:cNvPicPr preferRelativeResize="0"/>
          <p:nvPr/>
        </p:nvPicPr>
        <p:blipFill rotWithShape="1">
          <a:blip r:embed="rId5">
            <a:alphaModFix/>
          </a:blip>
          <a:srcRect b="0" l="0" r="0" t="0"/>
          <a:stretch/>
        </p:blipFill>
        <p:spPr>
          <a:xfrm>
            <a:off x="2759800" y="2855743"/>
            <a:ext cx="1763700" cy="1763684"/>
          </a:xfrm>
          <a:prstGeom prst="rect">
            <a:avLst/>
          </a:prstGeom>
          <a:noFill/>
          <a:ln>
            <a:noFill/>
          </a:ln>
        </p:spPr>
      </p:pic>
      <p:sp>
        <p:nvSpPr>
          <p:cNvPr id="50" name="Google Shape;50;p12"/>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51" name="Google Shape;51;p12"/>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52" name="Google Shape;52;p12"/>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53" name="Google Shape;53;p12"/>
          <p:cNvSpPr/>
          <p:nvPr/>
        </p:nvSpPr>
        <p:spPr>
          <a:xfrm>
            <a:off x="5049100" y="3898000"/>
            <a:ext cx="695700" cy="695700"/>
          </a:xfrm>
          <a:prstGeom prst="ellipse">
            <a:avLst/>
          </a:prstGeom>
          <a:solidFill>
            <a:srgbClr val="17E7C3"/>
          </a:solidFill>
          <a:ln cap="flat" cmpd="sng" w="9525">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FFAB40"/>
                </a:solidFill>
                <a:latin typeface="Quicksand"/>
                <a:ea typeface="Quicksand"/>
                <a:cs typeface="Quicksand"/>
                <a:sym typeface="Quicksand"/>
              </a:rPr>
              <a:t>in</a:t>
            </a:r>
            <a:endParaRPr b="1" sz="2600">
              <a:solidFill>
                <a:srgbClr val="FFAB40"/>
              </a:solidFill>
              <a:latin typeface="Quicksand"/>
              <a:ea typeface="Quicksand"/>
              <a:cs typeface="Quicksand"/>
              <a:sym typeface="Quicksan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nect with us 1">
  <p:cSld name="CAPTION_ONLY_1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3"/>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lang="en" sz="3000">
                <a:solidFill>
                  <a:schemeClr val="lt1"/>
                </a:solidFill>
                <a:latin typeface="Quicksand"/>
                <a:ea typeface="Quicksand"/>
                <a:cs typeface="Quicksand"/>
                <a:sym typeface="Quicksand"/>
              </a:rPr>
              <a:t>Thank you for coming! Connect with us:</a:t>
            </a:r>
            <a:endParaRPr sz="3000"/>
          </a:p>
        </p:txBody>
      </p:sp>
      <p:cxnSp>
        <p:nvCxnSpPr>
          <p:cNvPr id="56" name="Google Shape;56;p13"/>
          <p:cNvCxnSpPr/>
          <p:nvPr/>
        </p:nvCxnSpPr>
        <p:spPr>
          <a:xfrm>
            <a:off x="434340" y="1300639"/>
            <a:ext cx="8298300" cy="0"/>
          </a:xfrm>
          <a:prstGeom prst="straightConnector1">
            <a:avLst/>
          </a:prstGeom>
          <a:noFill/>
          <a:ln cap="flat" cmpd="sng" w="76200">
            <a:solidFill>
              <a:srgbClr val="FF9F1A"/>
            </a:solidFill>
            <a:prstDash val="solid"/>
            <a:miter lim="800000"/>
            <a:headEnd len="sm" w="sm" type="none"/>
            <a:tailEnd len="sm" w="sm" type="none"/>
          </a:ln>
        </p:spPr>
      </p:cxnSp>
      <p:pic>
        <p:nvPicPr>
          <p:cNvPr id="57" name="Google Shape;57;p13"/>
          <p:cNvPicPr preferRelativeResize="0"/>
          <p:nvPr/>
        </p:nvPicPr>
        <p:blipFill>
          <a:blip r:embed="rId3">
            <a:alphaModFix/>
          </a:blip>
          <a:stretch>
            <a:fillRect/>
          </a:stretch>
        </p:blipFill>
        <p:spPr>
          <a:xfrm>
            <a:off x="1033538" y="1927461"/>
            <a:ext cx="526524" cy="526524"/>
          </a:xfrm>
          <a:prstGeom prst="rect">
            <a:avLst/>
          </a:prstGeom>
          <a:noFill/>
          <a:ln>
            <a:noFill/>
          </a:ln>
        </p:spPr>
      </p:pic>
      <p:pic>
        <p:nvPicPr>
          <p:cNvPr id="58" name="Google Shape;58;p13"/>
          <p:cNvPicPr preferRelativeResize="0"/>
          <p:nvPr/>
        </p:nvPicPr>
        <p:blipFill>
          <a:blip r:embed="rId4">
            <a:alphaModFix/>
          </a:blip>
          <a:stretch>
            <a:fillRect/>
          </a:stretch>
        </p:blipFill>
        <p:spPr>
          <a:xfrm>
            <a:off x="4018125" y="1927450"/>
            <a:ext cx="619160" cy="526526"/>
          </a:xfrm>
          <a:prstGeom prst="rect">
            <a:avLst/>
          </a:prstGeom>
          <a:noFill/>
          <a:ln>
            <a:noFill/>
          </a:ln>
        </p:spPr>
      </p:pic>
      <p:pic>
        <p:nvPicPr>
          <p:cNvPr id="59" name="Google Shape;59;p13"/>
          <p:cNvPicPr preferRelativeResize="0"/>
          <p:nvPr/>
        </p:nvPicPr>
        <p:blipFill rotWithShape="1">
          <a:blip r:embed="rId5">
            <a:alphaModFix/>
          </a:blip>
          <a:srcRect b="22652" l="21039" r="21974" t="20361"/>
          <a:stretch/>
        </p:blipFill>
        <p:spPr>
          <a:xfrm>
            <a:off x="7148600" y="1901412"/>
            <a:ext cx="578600" cy="578600"/>
          </a:xfrm>
          <a:prstGeom prst="rect">
            <a:avLst/>
          </a:prstGeom>
          <a:noFill/>
          <a:ln>
            <a:noFill/>
          </a:ln>
        </p:spPr>
      </p:pic>
      <p:sp>
        <p:nvSpPr>
          <p:cNvPr id="60" name="Google Shape;60;p13"/>
          <p:cNvSpPr txBox="1"/>
          <p:nvPr/>
        </p:nvSpPr>
        <p:spPr>
          <a:xfrm>
            <a:off x="375500" y="2543350"/>
            <a:ext cx="1842600" cy="3624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lang="en" sz="1800">
                <a:solidFill>
                  <a:schemeClr val="lt1"/>
                </a:solidFill>
                <a:latin typeface="Barlow SemiBold"/>
                <a:ea typeface="Barlow SemiBold"/>
                <a:cs typeface="Barlow SemiBold"/>
                <a:sym typeface="Barlow SemiBold"/>
              </a:rPr>
              <a:t>/gatortechUF</a:t>
            </a:r>
            <a:endParaRPr sz="1800">
              <a:solidFill>
                <a:schemeClr val="lt1"/>
              </a:solidFill>
              <a:latin typeface="Barlow SemiBold"/>
              <a:ea typeface="Barlow SemiBold"/>
              <a:cs typeface="Barlow SemiBold"/>
              <a:sym typeface="Barlow SemiBold"/>
            </a:endParaRPr>
          </a:p>
        </p:txBody>
      </p:sp>
      <p:sp>
        <p:nvSpPr>
          <p:cNvPr id="61" name="Google Shape;61;p13"/>
          <p:cNvSpPr txBox="1"/>
          <p:nvPr/>
        </p:nvSpPr>
        <p:spPr>
          <a:xfrm>
            <a:off x="3032138" y="2560450"/>
            <a:ext cx="2591100" cy="328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lang="en" sz="1800">
                <a:solidFill>
                  <a:schemeClr val="lt1"/>
                </a:solidFill>
                <a:latin typeface="Barlow SemiBold"/>
                <a:ea typeface="Barlow SemiBold"/>
                <a:cs typeface="Barlow SemiBold"/>
                <a:sym typeface="Barlow SemiBold"/>
              </a:rPr>
              <a:t>/company/gatortech</a:t>
            </a:r>
            <a:endParaRPr sz="1800">
              <a:solidFill>
                <a:schemeClr val="lt1"/>
              </a:solidFill>
              <a:latin typeface="Barlow SemiBold"/>
              <a:ea typeface="Barlow SemiBold"/>
              <a:cs typeface="Barlow SemiBold"/>
              <a:sym typeface="Barlow SemiBold"/>
            </a:endParaRPr>
          </a:p>
        </p:txBody>
      </p:sp>
      <p:sp>
        <p:nvSpPr>
          <p:cNvPr id="62" name="Google Shape;62;p13"/>
          <p:cNvSpPr txBox="1"/>
          <p:nvPr/>
        </p:nvSpPr>
        <p:spPr>
          <a:xfrm>
            <a:off x="6084300" y="2560450"/>
            <a:ext cx="2707200" cy="328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lang="en" sz="1800">
                <a:solidFill>
                  <a:schemeClr val="lt1"/>
                </a:solidFill>
                <a:latin typeface="Barlow SemiBold"/>
                <a:ea typeface="Barlow SemiBold"/>
                <a:cs typeface="Barlow SemiBold"/>
                <a:sym typeface="Barlow SemiBold"/>
              </a:rPr>
              <a:t>gatortechUF.slack.com</a:t>
            </a:r>
            <a:endParaRPr sz="1800">
              <a:solidFill>
                <a:schemeClr val="lt1"/>
              </a:solidFill>
              <a:latin typeface="Barlow SemiBold"/>
              <a:ea typeface="Barlow SemiBold"/>
              <a:cs typeface="Barlow SemiBold"/>
              <a:sym typeface="Barlow SemiBold"/>
            </a:endParaRPr>
          </a:p>
        </p:txBody>
      </p:sp>
      <p:sp>
        <p:nvSpPr>
          <p:cNvPr id="63" name="Google Shape;63;p13"/>
          <p:cNvSpPr txBox="1"/>
          <p:nvPr/>
        </p:nvSpPr>
        <p:spPr>
          <a:xfrm>
            <a:off x="1455038" y="3799863"/>
            <a:ext cx="2930400" cy="3624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lang="en" sz="1800">
                <a:solidFill>
                  <a:schemeClr val="lt1"/>
                </a:solidFill>
                <a:latin typeface="Barlow SemiBold"/>
                <a:ea typeface="Barlow SemiBold"/>
                <a:cs typeface="Barlow SemiBold"/>
                <a:sym typeface="Barlow SemiBold"/>
              </a:rPr>
              <a:t>gatortechUF@gmail.com</a:t>
            </a:r>
            <a:endParaRPr sz="1800">
              <a:solidFill>
                <a:schemeClr val="lt1"/>
              </a:solidFill>
              <a:latin typeface="Barlow SemiBold"/>
              <a:ea typeface="Barlow SemiBold"/>
              <a:cs typeface="Barlow SemiBold"/>
              <a:sym typeface="Barlow SemiBold"/>
            </a:endParaRPr>
          </a:p>
        </p:txBody>
      </p:sp>
      <p:pic>
        <p:nvPicPr>
          <p:cNvPr id="64" name="Google Shape;64;p13"/>
          <p:cNvPicPr preferRelativeResize="0"/>
          <p:nvPr/>
        </p:nvPicPr>
        <p:blipFill>
          <a:blip r:embed="rId6">
            <a:alphaModFix/>
          </a:blip>
          <a:stretch>
            <a:fillRect/>
          </a:stretch>
        </p:blipFill>
        <p:spPr>
          <a:xfrm>
            <a:off x="2610658" y="3214750"/>
            <a:ext cx="619150" cy="435636"/>
          </a:xfrm>
          <a:prstGeom prst="rect">
            <a:avLst/>
          </a:prstGeom>
          <a:noFill/>
          <a:ln>
            <a:noFill/>
          </a:ln>
        </p:spPr>
      </p:pic>
      <p:pic>
        <p:nvPicPr>
          <p:cNvPr id="65" name="Google Shape;65;p13"/>
          <p:cNvPicPr preferRelativeResize="0"/>
          <p:nvPr/>
        </p:nvPicPr>
        <p:blipFill>
          <a:blip r:embed="rId7">
            <a:alphaModFix/>
          </a:blip>
          <a:stretch>
            <a:fillRect/>
          </a:stretch>
        </p:blipFill>
        <p:spPr>
          <a:xfrm>
            <a:off x="6015811" y="3214750"/>
            <a:ext cx="526500" cy="526522"/>
          </a:xfrm>
          <a:prstGeom prst="rect">
            <a:avLst/>
          </a:prstGeom>
          <a:noFill/>
          <a:ln>
            <a:noFill/>
          </a:ln>
        </p:spPr>
      </p:pic>
      <p:sp>
        <p:nvSpPr>
          <p:cNvPr id="66" name="Google Shape;66;p13"/>
          <p:cNvSpPr txBox="1"/>
          <p:nvPr/>
        </p:nvSpPr>
        <p:spPr>
          <a:xfrm>
            <a:off x="5357750" y="3799875"/>
            <a:ext cx="1842600" cy="3624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lang="en" sz="1800">
                <a:solidFill>
                  <a:schemeClr val="lt1"/>
                </a:solidFill>
                <a:latin typeface="Barlow SemiBold"/>
                <a:ea typeface="Barlow SemiBold"/>
                <a:cs typeface="Barlow SemiBold"/>
                <a:sym typeface="Barlow SemiBold"/>
              </a:rPr>
              <a:t>@gatortechUF</a:t>
            </a:r>
            <a:endParaRPr sz="1800">
              <a:solidFill>
                <a:schemeClr val="lt1"/>
              </a:solidFill>
              <a:latin typeface="Barlow SemiBold"/>
              <a:ea typeface="Barlow SemiBold"/>
              <a:cs typeface="Barlow SemiBold"/>
              <a:sym typeface="Barlow SemiBo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7" name="Shape 67"/>
        <p:cNvGrpSpPr/>
        <p:nvPr/>
      </p:nvGrpSpPr>
      <p:grpSpPr>
        <a:xfrm>
          <a:off x="0" y="0"/>
          <a:ext cx="0" cy="0"/>
          <a:chOff x="0" y="0"/>
          <a:chExt cx="0" cy="0"/>
        </a:xfrm>
      </p:grpSpPr>
      <p:sp>
        <p:nvSpPr>
          <p:cNvPr id="68" name="Google Shape;6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ansition">
  <p:cSld name="BLANK_2">
    <p:bg>
      <p:bgPr>
        <a:solidFill>
          <a:schemeClr val="accent5"/>
        </a:solidFill>
      </p:bgPr>
    </p:bg>
    <p:spTree>
      <p:nvGrpSpPr>
        <p:cNvPr id="69" name="Shape 69"/>
        <p:cNvGrpSpPr/>
        <p:nvPr/>
      </p:nvGrpSpPr>
      <p:grpSpPr>
        <a:xfrm>
          <a:off x="0" y="0"/>
          <a:ext cx="0" cy="0"/>
          <a:chOff x="0" y="0"/>
          <a:chExt cx="0" cy="0"/>
        </a:xfrm>
      </p:grpSpPr>
      <p:pic>
        <p:nvPicPr>
          <p:cNvPr id="70" name="Google Shape;70;p15"/>
          <p:cNvPicPr preferRelativeResize="0"/>
          <p:nvPr/>
        </p:nvPicPr>
        <p:blipFill rotWithShape="1">
          <a:blip r:embed="rId2">
            <a:alphaModFix amt="30000"/>
          </a:blip>
          <a:srcRect b="0" l="0" r="-5674" t="0"/>
          <a:stretch/>
        </p:blipFill>
        <p:spPr>
          <a:xfrm>
            <a:off x="-271067" y="242486"/>
            <a:ext cx="10141829" cy="4443815"/>
          </a:xfrm>
          <a:prstGeom prst="rect">
            <a:avLst/>
          </a:prstGeom>
          <a:noFill/>
          <a:ln>
            <a:noFill/>
          </a:ln>
        </p:spPr>
      </p:pic>
      <p:sp>
        <p:nvSpPr>
          <p:cNvPr id="71" name="Google Shape;71;p15"/>
          <p:cNvSpPr/>
          <p:nvPr/>
        </p:nvSpPr>
        <p:spPr>
          <a:xfrm>
            <a:off x="1593073" y="1359188"/>
            <a:ext cx="5990400" cy="2403600"/>
          </a:xfrm>
          <a:prstGeom prst="roundRect">
            <a:avLst>
              <a:gd fmla="val 8940" name="adj"/>
            </a:avLst>
          </a:prstGeom>
          <a:solidFill>
            <a:schemeClr val="accent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_ONLY_2">
  <p:cSld name="CAPTION_ONLY_2">
    <p:bg>
      <p:bgPr>
        <a:solidFill>
          <a:srgbClr val="EE6D2F"/>
        </a:solidFill>
      </p:bgPr>
    </p:bg>
    <p:spTree>
      <p:nvGrpSpPr>
        <p:cNvPr id="72" name="Shape 72"/>
        <p:cNvGrpSpPr/>
        <p:nvPr/>
      </p:nvGrpSpPr>
      <p:grpSpPr>
        <a:xfrm>
          <a:off x="0" y="0"/>
          <a:ext cx="0" cy="0"/>
          <a:chOff x="0" y="0"/>
          <a:chExt cx="0" cy="0"/>
        </a:xfrm>
      </p:grpSpPr>
      <p:sp>
        <p:nvSpPr>
          <p:cNvPr id="73" name="Google Shape;73;p16"/>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lang="en" sz="5400">
                <a:solidFill>
                  <a:schemeClr val="lt1"/>
                </a:solidFill>
                <a:latin typeface="Quicksand"/>
                <a:ea typeface="Quicksand"/>
                <a:cs typeface="Quicksand"/>
                <a:sym typeface="Quicksand"/>
              </a:rPr>
              <a:t>thank you!</a:t>
            </a:r>
            <a:endParaRPr/>
          </a:p>
        </p:txBody>
      </p:sp>
      <p:sp>
        <p:nvSpPr>
          <p:cNvPr id="74" name="Google Shape;74;p16"/>
          <p:cNvSpPr txBox="1"/>
          <p:nvPr/>
        </p:nvSpPr>
        <p:spPr>
          <a:xfrm>
            <a:off x="151625" y="1503900"/>
            <a:ext cx="5049000" cy="1396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3000">
                <a:solidFill>
                  <a:schemeClr val="lt1"/>
                </a:solidFill>
                <a:latin typeface="Quicksand"/>
                <a:ea typeface="Quicksand"/>
                <a:cs typeface="Quicksand"/>
                <a:sym typeface="Quicksand"/>
              </a:rPr>
              <a:t>We meet in Heavener 150 on Tuesdays 6:30-7:30</a:t>
            </a:r>
            <a:endParaRPr b="1" sz="3000">
              <a:solidFill>
                <a:schemeClr val="lt1"/>
              </a:solidFill>
              <a:latin typeface="Quicksand"/>
              <a:ea typeface="Quicksand"/>
              <a:cs typeface="Quicksand"/>
              <a:sym typeface="Quicksand"/>
            </a:endParaRPr>
          </a:p>
          <a:p>
            <a:pPr indent="0" lvl="0" marL="0" marR="0" rtl="0" algn="ctr">
              <a:lnSpc>
                <a:spcPct val="90000"/>
              </a:lnSpc>
              <a:spcBef>
                <a:spcPts val="0"/>
              </a:spcBef>
              <a:spcAft>
                <a:spcPts val="0"/>
              </a:spcAft>
              <a:buClr>
                <a:schemeClr val="lt1"/>
              </a:buClr>
              <a:buSzPts val="2400"/>
              <a:buFont typeface="Arial"/>
              <a:buNone/>
            </a:pPr>
            <a:r>
              <a:t/>
            </a:r>
            <a:endParaRPr b="1" sz="1000" u="sng">
              <a:solidFill>
                <a:schemeClr val="lt1"/>
              </a:solidFill>
              <a:latin typeface="Quicksand"/>
              <a:ea typeface="Quicksand"/>
              <a:cs typeface="Quicksand"/>
              <a:sym typeface="Quicksand"/>
            </a:endParaRPr>
          </a:p>
          <a:p>
            <a:pPr indent="0" lvl="0" marL="0" marR="0" rtl="0" algn="ctr">
              <a:lnSpc>
                <a:spcPct val="90000"/>
              </a:lnSpc>
              <a:spcBef>
                <a:spcPts val="0"/>
              </a:spcBef>
              <a:spcAft>
                <a:spcPts val="0"/>
              </a:spcAft>
              <a:buClr>
                <a:schemeClr val="lt1"/>
              </a:buClr>
              <a:buSzPts val="2400"/>
              <a:buFont typeface="Arial"/>
              <a:buNone/>
            </a:pPr>
            <a:r>
              <a:rPr b="1" lang="en" sz="1800">
                <a:solidFill>
                  <a:schemeClr val="lt1"/>
                </a:solidFill>
                <a:latin typeface="Quicksand"/>
                <a:ea typeface="Quicksand"/>
                <a:cs typeface="Quicksand"/>
                <a:sym typeface="Quicksand"/>
              </a:rPr>
              <a:t>Or visit </a:t>
            </a:r>
            <a:r>
              <a:rPr b="1" lang="en" sz="1800" u="sng">
                <a:solidFill>
                  <a:schemeClr val="lt1"/>
                </a:solidFill>
                <a:latin typeface="Quicksand"/>
                <a:ea typeface="Quicksand"/>
                <a:cs typeface="Quicksand"/>
                <a:sym typeface="Quicksand"/>
              </a:rPr>
              <a:t>gatortechuf.com </a:t>
            </a:r>
            <a:r>
              <a:rPr b="1" lang="en" sz="1800">
                <a:solidFill>
                  <a:schemeClr val="lt1"/>
                </a:solidFill>
                <a:latin typeface="Quicksand"/>
                <a:ea typeface="Quicksand"/>
                <a:cs typeface="Quicksand"/>
                <a:sym typeface="Quicksand"/>
              </a:rPr>
              <a:t>for more info!</a:t>
            </a:r>
            <a:endParaRPr b="1" sz="1800">
              <a:solidFill>
                <a:schemeClr val="lt1"/>
              </a:solidFill>
              <a:latin typeface="Quicksand"/>
              <a:ea typeface="Quicksand"/>
              <a:cs typeface="Quicksand"/>
              <a:sym typeface="Quicksand"/>
            </a:endParaRPr>
          </a:p>
        </p:txBody>
      </p:sp>
      <p:cxnSp>
        <p:nvCxnSpPr>
          <p:cNvPr id="75" name="Google Shape;75;p16"/>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76" name="Google Shape;76;p16"/>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77" name="Google Shape;77;p16"/>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78" name="Google Shape;78;p16"/>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79" name="Google Shape;79;p16"/>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80" name="Google Shape;80;p16"/>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81" name="Google Shape;81;p16"/>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82" name="Google Shape;82;p16"/>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rgbClr val="EE6D2F"/>
        </a:solidFill>
      </p:bgPr>
    </p:bg>
    <p:spTree>
      <p:nvGrpSpPr>
        <p:cNvPr id="83" name="Shape 83"/>
        <p:cNvGrpSpPr/>
        <p:nvPr/>
      </p:nvGrpSpPr>
      <p:grpSpPr>
        <a:xfrm>
          <a:off x="0" y="0"/>
          <a:ext cx="0" cy="0"/>
          <a:chOff x="0" y="0"/>
          <a:chExt cx="0" cy="0"/>
        </a:xfrm>
      </p:grpSpPr>
      <p:sp>
        <p:nvSpPr>
          <p:cNvPr id="84" name="Google Shape;84;p17"/>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content</a:t>
            </a:r>
            <a:endParaRPr sz="11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_ONLY_3">
  <p:cSld name="CAPTION_ONLY_3">
    <p:bg>
      <p:bgPr>
        <a:solidFill>
          <a:srgbClr val="EE6D2F"/>
        </a:solidFill>
      </p:bgPr>
    </p:bg>
    <p:spTree>
      <p:nvGrpSpPr>
        <p:cNvPr id="85" name="Shape 85"/>
        <p:cNvGrpSpPr/>
        <p:nvPr/>
      </p:nvGrpSpPr>
      <p:grpSpPr>
        <a:xfrm>
          <a:off x="0" y="0"/>
          <a:ext cx="0" cy="0"/>
          <a:chOff x="0" y="0"/>
          <a:chExt cx="0" cy="0"/>
        </a:xfrm>
      </p:grpSpPr>
      <p:sp>
        <p:nvSpPr>
          <p:cNvPr id="86" name="Google Shape;86;p18"/>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87" name="Google Shape;87;p18"/>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2800">
                <a:solidFill>
                  <a:schemeClr val="lt1"/>
                </a:solidFill>
                <a:latin typeface="Quicksand"/>
                <a:ea typeface="Quicksand"/>
                <a:cs typeface="Quicksand"/>
                <a:sym typeface="Quicksand"/>
              </a:rPr>
              <a:t>What’s the tech meme of the week?</a:t>
            </a:r>
            <a:endParaRPr sz="2800"/>
          </a:p>
        </p:txBody>
      </p:sp>
      <p:cxnSp>
        <p:nvCxnSpPr>
          <p:cNvPr id="88" name="Google Shape;88;p18"/>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89" name="Google Shape;89;p18"/>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90" name="Google Shape;90;p18"/>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91" name="Google Shape;91;p18"/>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92" name="Google Shape;92;p18"/>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93" name="Google Shape;93;p18"/>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94" name="Google Shape;94;p18"/>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95" name="Google Shape;95;p18"/>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nnouncements" type="secHead">
  <p:cSld name="SECTION_HEADER">
    <p:bg>
      <p:bgPr>
        <a:solidFill>
          <a:srgbClr val="05F2D0"/>
        </a:solidFill>
      </p:bgPr>
    </p:bg>
    <p:spTree>
      <p:nvGrpSpPr>
        <p:cNvPr id="15" name="Shape 15"/>
        <p:cNvGrpSpPr/>
        <p:nvPr/>
      </p:nvGrpSpPr>
      <p:grpSpPr>
        <a:xfrm>
          <a:off x="0" y="0"/>
          <a:ext cx="0" cy="0"/>
          <a:chOff x="0" y="0"/>
          <a:chExt cx="0" cy="0"/>
        </a:xfrm>
      </p:grpSpPr>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cxnSp>
        <p:nvCxnSpPr>
          <p:cNvPr id="17" name="Google Shape;17;p3"/>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nnouncements 1">
  <p:cSld name="SECTION_HEADER_1">
    <p:bg>
      <p:bgPr>
        <a:solidFill>
          <a:srgbClr val="05F2D0"/>
        </a:solidFill>
      </p:bgPr>
    </p:bg>
    <p:spTree>
      <p:nvGrpSpPr>
        <p:cNvPr id="18" name="Shape 18"/>
        <p:cNvGrpSpPr/>
        <p:nvPr/>
      </p:nvGrpSpPr>
      <p:grpSpPr>
        <a:xfrm>
          <a:off x="0" y="0"/>
          <a:ext cx="0" cy="0"/>
          <a:chOff x="0" y="0"/>
          <a:chExt cx="0" cy="0"/>
        </a:xfrm>
      </p:grpSpPr>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4"/>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500">
                <a:solidFill>
                  <a:srgbClr val="FFFFFF"/>
                </a:solidFill>
                <a:latin typeface="Quicksand"/>
                <a:ea typeface="Quicksand"/>
                <a:cs typeface="Quicksand"/>
                <a:sym typeface="Quicksand"/>
              </a:rPr>
              <a:t>announcements</a:t>
            </a:r>
            <a:endParaRPr b="1" sz="6500">
              <a:solidFill>
                <a:srgbClr val="FFFFFF"/>
              </a:solidFill>
              <a:latin typeface="Quicksand"/>
              <a:ea typeface="Quicksand"/>
              <a:cs typeface="Quicksand"/>
              <a:sym typeface="Quicksand"/>
            </a:endParaRPr>
          </a:p>
        </p:txBody>
      </p:sp>
      <p:cxnSp>
        <p:nvCxnSpPr>
          <p:cNvPr id="21" name="Google Shape;21;p4"/>
          <p:cNvCxnSpPr/>
          <p:nvPr/>
        </p:nvCxnSpPr>
        <p:spPr>
          <a:xfrm flipH="1" rot="10800000">
            <a:off x="417000" y="1246350"/>
            <a:ext cx="8310000" cy="27600"/>
          </a:xfrm>
          <a:prstGeom prst="straightConnector1">
            <a:avLst/>
          </a:prstGeom>
          <a:noFill/>
          <a:ln cap="flat" cmpd="sng" w="76200">
            <a:solidFill>
              <a:schemeClr val="accent5"/>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OTM">
  <p:cSld name="TITLE_AND_BODY_1">
    <p:bg>
      <p:bgPr>
        <a:solidFill>
          <a:srgbClr val="FF9F1A"/>
        </a:solidFill>
      </p:bgPr>
    </p:bg>
    <p:spTree>
      <p:nvGrpSpPr>
        <p:cNvPr id="22" name="Shape 22"/>
        <p:cNvGrpSpPr/>
        <p:nvPr/>
      </p:nvGrpSpPr>
      <p:grpSpPr>
        <a:xfrm>
          <a:off x="0" y="0"/>
          <a:ext cx="0" cy="0"/>
          <a:chOff x="0" y="0"/>
          <a:chExt cx="0" cy="0"/>
        </a:xfrm>
      </p:grpSpPr>
      <p:pic>
        <p:nvPicPr>
          <p:cNvPr id="23" name="Google Shape;23;p5"/>
          <p:cNvPicPr preferRelativeResize="0"/>
          <p:nvPr/>
        </p:nvPicPr>
        <p:blipFill>
          <a:blip r:embed="rId2">
            <a:alphaModFix/>
          </a:blip>
          <a:stretch>
            <a:fillRect/>
          </a:stretch>
        </p:blipFill>
        <p:spPr>
          <a:xfrm>
            <a:off x="20075" y="-40187"/>
            <a:ext cx="9221700" cy="50714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cebreaker" type="tx">
  <p:cSld name="TITLE_AND_BODY">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6" name="Google Shape;26;p6"/>
          <p:cNvPicPr preferRelativeResize="0"/>
          <p:nvPr/>
        </p:nvPicPr>
        <p:blipFill>
          <a:blip r:embed="rId3">
            <a:alphaModFix/>
          </a:blip>
          <a:stretch>
            <a:fillRect/>
          </a:stretch>
        </p:blipFill>
        <p:spPr>
          <a:xfrm>
            <a:off x="-87151" y="-250525"/>
            <a:ext cx="9144000" cy="5143496"/>
          </a:xfrm>
          <a:prstGeom prst="rect">
            <a:avLst/>
          </a:prstGeom>
          <a:noFill/>
          <a:ln>
            <a:noFill/>
          </a:ln>
        </p:spPr>
      </p:pic>
      <p:sp>
        <p:nvSpPr>
          <p:cNvPr id="27" name="Google Shape;27;p6"/>
          <p:cNvSpPr/>
          <p:nvPr/>
        </p:nvSpPr>
        <p:spPr>
          <a:xfrm>
            <a:off x="216750" y="4056700"/>
            <a:ext cx="8710500" cy="9591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600">
              <a:solidFill>
                <a:srgbClr val="FFFFFF"/>
              </a:solidFill>
              <a:latin typeface="Quicksand"/>
              <a:ea typeface="Quicksand"/>
              <a:cs typeface="Quicksand"/>
              <a:sym typeface="Quicksan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type="twoColTx">
  <p:cSld name="TITLE_AND_TWO_COLUMNS">
    <p:bg>
      <p:bgPr>
        <a:solidFill>
          <a:srgbClr val="FF9F1A"/>
        </a:solidFill>
      </p:bgPr>
    </p:bg>
    <p:spTree>
      <p:nvGrpSpPr>
        <p:cNvPr id="28" name="Shape 28"/>
        <p:cNvGrpSpPr/>
        <p:nvPr/>
      </p:nvGrpSpPr>
      <p:grpSpPr>
        <a:xfrm>
          <a:off x="0" y="0"/>
          <a:ext cx="0" cy="0"/>
          <a:chOff x="0" y="0"/>
          <a:chExt cx="0" cy="0"/>
        </a:xfrm>
      </p:grpSpPr>
      <p:sp>
        <p:nvSpPr>
          <p:cNvPr id="29" name="Google Shape;29;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7"/>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1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1">
  <p:cSld name="TITLE_AND_TWO_COLUMNS_1">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33" name="Google Shape;33;p8"/>
          <p:cNvCxnSpPr/>
          <p:nvPr/>
        </p:nvCxnSpPr>
        <p:spPr>
          <a:xfrm flipH="1" rot="10800000">
            <a:off x="417000" y="1246350"/>
            <a:ext cx="8310000" cy="27600"/>
          </a:xfrm>
          <a:prstGeom prst="straightConnector1">
            <a:avLst/>
          </a:prstGeom>
          <a:noFill/>
          <a:ln cap="flat" cmpd="sng" w="76200">
            <a:solidFill>
              <a:srgbClr val="03CCAB"/>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Title">
  <p:cSld name="ONE_COLUMN_TEXT_1">
    <p:bg>
      <p:bgPr>
        <a:blipFill>
          <a:blip r:embed="rId2">
            <a:alphaModFix/>
          </a:blip>
          <a:stretch>
            <a:fillRect/>
          </a:stretch>
        </a:blipFill>
      </p:bgPr>
    </p:bg>
    <p:spTree>
      <p:nvGrpSpPr>
        <p:cNvPr id="34" name="Shape 34"/>
        <p:cNvGrpSpPr/>
        <p:nvPr/>
      </p:nvGrpSpPr>
      <p:grpSpPr>
        <a:xfrm>
          <a:off x="0" y="0"/>
          <a:ext cx="0" cy="0"/>
          <a:chOff x="0" y="0"/>
          <a:chExt cx="0" cy="0"/>
        </a:xfrm>
      </p:grpSpPr>
      <p:cxnSp>
        <p:nvCxnSpPr>
          <p:cNvPr id="35" name="Google Shape;35;p9"/>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Title 1">
  <p:cSld name="ONE_COLUMN_TEXT_1_1">
    <p:bg>
      <p:bgPr>
        <a:blipFill>
          <a:blip r:embed="rId2">
            <a:alphaModFix/>
          </a:blip>
          <a:stretch>
            <a:fillRect/>
          </a:stretch>
        </a:blipFill>
      </p:bgPr>
    </p:bg>
    <p:spTree>
      <p:nvGrpSpPr>
        <p:cNvPr id="36" name="Shape 36"/>
        <p:cNvGrpSpPr/>
        <p:nvPr/>
      </p:nvGrpSpPr>
      <p:grpSpPr>
        <a:xfrm>
          <a:off x="0" y="0"/>
          <a:ext cx="0" cy="0"/>
          <a:chOff x="0" y="0"/>
          <a:chExt cx="0" cy="0"/>
        </a:xfrm>
      </p:grpSpPr>
      <p:pic>
        <p:nvPicPr>
          <p:cNvPr id="37" name="Google Shape;37;p10"/>
          <p:cNvPicPr preferRelativeResize="0"/>
          <p:nvPr/>
        </p:nvPicPr>
        <p:blipFill rotWithShape="1">
          <a:blip r:embed="rId3">
            <a:alphaModFix/>
          </a:blip>
          <a:srcRect b="0" l="0" r="0" t="0"/>
          <a:stretch/>
        </p:blipFill>
        <p:spPr>
          <a:xfrm>
            <a:off x="88925" y="185575"/>
            <a:ext cx="8938253" cy="4678600"/>
          </a:xfrm>
          <a:prstGeom prst="rect">
            <a:avLst/>
          </a:prstGeom>
          <a:noFill/>
          <a:ln>
            <a:noFill/>
          </a:ln>
        </p:spPr>
      </p:pic>
      <p:sp>
        <p:nvSpPr>
          <p:cNvPr id="38" name="Google Shape;38;p10"/>
          <p:cNvSpPr/>
          <p:nvPr/>
        </p:nvSpPr>
        <p:spPr>
          <a:xfrm>
            <a:off x="1441275" y="3920750"/>
            <a:ext cx="6406200" cy="518400"/>
          </a:xfrm>
          <a:prstGeom prst="rect">
            <a:avLst/>
          </a:prstGeom>
          <a:solidFill>
            <a:srgbClr val="05F2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3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hyperlink" Target="https://techcrunch.com/2019/10/10/porsche-and-boeing-are-partnering-to-develop-premium-electric-flying-cars/" TargetMode="External"/><Relationship Id="rId4" Type="http://schemas.openxmlformats.org/officeDocument/2006/relationships/hyperlink" Target="https://www.opb.org/news/article/portland-manufacturing-company-vigor-wave-energy-device/" TargetMode="External"/><Relationship Id="rId5" Type="http://schemas.openxmlformats.org/officeDocument/2006/relationships/image" Target="../media/image31.png"/><Relationship Id="rId6"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hyperlink" Target="https://gatortechuf.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hyperlink" Target="https://ioppublishing.org/news/new-handheld-bioprinter-holds-promise-for-treating-serious-burns/" TargetMode="External"/><Relationship Id="rId5" Type="http://schemas.openxmlformats.org/officeDocument/2006/relationships/hyperlink" Target="https://apnews.com/05aa58325be0a85d44c637bd891e668f?utm_source=share&amp;utm_medium=ios_app&amp;utm_name=iossmf" TargetMode="External"/><Relationship Id="rId6" Type="http://schemas.openxmlformats.org/officeDocument/2006/relationships/image" Target="../media/image34.png"/><Relationship Id="rId7"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8.jp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hyperlink" Target="https://www.buzzfeed.com/sarahaspler/eat-like-a-college-student-for-a-day-and-well-rev?origin=btm-fd" TargetMode="External"/><Relationship Id="rId4" Type="http://schemas.openxmlformats.org/officeDocument/2006/relationships/hyperlink" Target="https://www.buzzfeed.com/katangus/choose-some-dogs-and-some-snacks-and-well-reveal?origin=btm-f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8"/>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Quicksand"/>
                <a:ea typeface="Quicksand"/>
                <a:cs typeface="Quicksand"/>
                <a:sym typeface="Quicksand"/>
              </a:rPr>
              <a:t>asymmetric </a:t>
            </a:r>
            <a:r>
              <a:rPr b="1" lang="en" sz="4000">
                <a:solidFill>
                  <a:srgbClr val="FFFFFF"/>
                </a:solidFill>
                <a:latin typeface="Quicksand"/>
                <a:ea typeface="Quicksand"/>
                <a:cs typeface="Quicksand"/>
                <a:sym typeface="Quicksand"/>
              </a:rPr>
              <a:t>encryption </a:t>
            </a:r>
            <a:endParaRPr b="1" sz="4000">
              <a:solidFill>
                <a:srgbClr val="FFFFFF"/>
              </a:solidFill>
              <a:latin typeface="Quicksand"/>
              <a:ea typeface="Quicksand"/>
              <a:cs typeface="Quicksand"/>
              <a:sym typeface="Quicksand"/>
            </a:endParaRPr>
          </a:p>
        </p:txBody>
      </p:sp>
      <p:sp>
        <p:nvSpPr>
          <p:cNvPr id="154" name="Google Shape;154;p28"/>
          <p:cNvSpPr txBox="1"/>
          <p:nvPr/>
        </p:nvSpPr>
        <p:spPr>
          <a:xfrm>
            <a:off x="414650" y="1332375"/>
            <a:ext cx="5055300" cy="37644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e</a:t>
            </a:r>
            <a:r>
              <a:rPr lang="en" sz="2400">
                <a:solidFill>
                  <a:schemeClr val="lt1"/>
                </a:solidFill>
                <a:latin typeface="Barlow SemiBold"/>
                <a:ea typeface="Barlow SemiBold"/>
                <a:cs typeface="Barlow SemiBold"/>
                <a:sym typeface="Barlow SemiBold"/>
              </a:rPr>
              <a:t>ncrypt data with two keys</a:t>
            </a:r>
            <a:endParaRPr sz="24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p</a:t>
            </a:r>
            <a:r>
              <a:rPr lang="en" sz="2400">
                <a:solidFill>
                  <a:schemeClr val="lt1"/>
                </a:solidFill>
                <a:latin typeface="Barlow SemiBold"/>
                <a:ea typeface="Barlow SemiBold"/>
                <a:cs typeface="Barlow SemiBold"/>
                <a:sym typeface="Barlow SemiBold"/>
              </a:rPr>
              <a:t>rivate key - use this key to encrypt your data/information</a:t>
            </a:r>
            <a:endParaRPr sz="24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p</a:t>
            </a:r>
            <a:r>
              <a:rPr lang="en" sz="2400">
                <a:solidFill>
                  <a:schemeClr val="lt1"/>
                </a:solidFill>
                <a:latin typeface="Barlow SemiBold"/>
                <a:ea typeface="Barlow SemiBold"/>
                <a:cs typeface="Barlow SemiBold"/>
                <a:sym typeface="Barlow SemiBold"/>
              </a:rPr>
              <a:t>ublic key - used to send/receive the information</a:t>
            </a:r>
            <a:endParaRPr sz="2400">
              <a:solidFill>
                <a:schemeClr val="lt1"/>
              </a:solidFill>
              <a:latin typeface="Barlow SemiBold"/>
              <a:ea typeface="Barlow SemiBold"/>
              <a:cs typeface="Barlow SemiBold"/>
              <a:sym typeface="Barlow SemiBold"/>
            </a:endParaRPr>
          </a:p>
          <a:p>
            <a:pPr indent="0" lvl="0" marL="0" rtl="0" algn="l">
              <a:spcBef>
                <a:spcPts val="0"/>
              </a:spcBef>
              <a:spcAft>
                <a:spcPts val="0"/>
              </a:spcAft>
              <a:buNone/>
            </a:pPr>
            <a:r>
              <a:t/>
            </a:r>
            <a:endParaRPr sz="24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examples:</a:t>
            </a:r>
            <a:endParaRPr sz="2400">
              <a:solidFill>
                <a:schemeClr val="lt1"/>
              </a:solidFill>
              <a:latin typeface="Barlow SemiBold"/>
              <a:ea typeface="Barlow SemiBold"/>
              <a:cs typeface="Barlow SemiBold"/>
              <a:sym typeface="Barlow SemiBold"/>
            </a:endParaRPr>
          </a:p>
          <a:p>
            <a:pPr indent="-381000" lvl="1" marL="9144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mailbox example</a:t>
            </a:r>
            <a:endParaRPr sz="2400">
              <a:solidFill>
                <a:schemeClr val="lt1"/>
              </a:solidFill>
              <a:latin typeface="Barlow SemiBold"/>
              <a:ea typeface="Barlow SemiBold"/>
              <a:cs typeface="Barlow SemiBold"/>
              <a:sym typeface="Barlow SemiBold"/>
            </a:endParaRPr>
          </a:p>
          <a:p>
            <a:pPr indent="-381000" lvl="1" marL="9144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HTTPS and Bitcoin</a:t>
            </a:r>
            <a:endParaRPr sz="2400">
              <a:solidFill>
                <a:schemeClr val="lt1"/>
              </a:solidFill>
              <a:latin typeface="Barlow SemiBold"/>
              <a:ea typeface="Barlow SemiBold"/>
              <a:cs typeface="Barlow SemiBold"/>
              <a:sym typeface="Barlow SemiBold"/>
            </a:endParaRPr>
          </a:p>
        </p:txBody>
      </p:sp>
      <p:pic>
        <p:nvPicPr>
          <p:cNvPr id="155" name="Google Shape;155;p28"/>
          <p:cNvPicPr preferRelativeResize="0"/>
          <p:nvPr/>
        </p:nvPicPr>
        <p:blipFill>
          <a:blip r:embed="rId3">
            <a:alphaModFix/>
          </a:blip>
          <a:stretch>
            <a:fillRect/>
          </a:stretch>
        </p:blipFill>
        <p:spPr>
          <a:xfrm>
            <a:off x="5917625" y="1418400"/>
            <a:ext cx="2545409" cy="3592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9"/>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Quicksand"/>
                <a:ea typeface="Quicksand"/>
                <a:cs typeface="Quicksand"/>
                <a:sym typeface="Quicksand"/>
              </a:rPr>
              <a:t>hashing</a:t>
            </a:r>
            <a:endParaRPr b="1" sz="4000">
              <a:solidFill>
                <a:srgbClr val="FFFFFF"/>
              </a:solidFill>
              <a:latin typeface="Quicksand"/>
              <a:ea typeface="Quicksand"/>
              <a:cs typeface="Quicksand"/>
              <a:sym typeface="Quicksand"/>
            </a:endParaRPr>
          </a:p>
        </p:txBody>
      </p:sp>
      <p:sp>
        <p:nvSpPr>
          <p:cNvPr id="161" name="Google Shape;161;p29"/>
          <p:cNvSpPr txBox="1"/>
          <p:nvPr/>
        </p:nvSpPr>
        <p:spPr>
          <a:xfrm>
            <a:off x="414650" y="1246350"/>
            <a:ext cx="5055300" cy="37644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converting an input of any length into a fixed size string of text using a mathematical function</a:t>
            </a:r>
            <a:endParaRPr sz="2400">
              <a:solidFill>
                <a:schemeClr val="lt1"/>
              </a:solidFill>
              <a:latin typeface="Barlow SemiBold"/>
              <a:ea typeface="Barlow SemiBold"/>
              <a:cs typeface="Barlow SemiBold"/>
              <a:sym typeface="Barlow SemiBold"/>
            </a:endParaRPr>
          </a:p>
          <a:p>
            <a:pPr indent="-381000" lvl="1" marL="9144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a</a:t>
            </a:r>
            <a:r>
              <a:rPr lang="en" sz="2400">
                <a:solidFill>
                  <a:schemeClr val="lt1"/>
                </a:solidFill>
                <a:latin typeface="Barlow SemiBold"/>
                <a:ea typeface="Barlow SemiBold"/>
                <a:cs typeface="Barlow SemiBold"/>
                <a:sym typeface="Barlow SemiBold"/>
              </a:rPr>
              <a:t>ny message can be converted to an array of numbers and letters</a:t>
            </a:r>
            <a:endParaRPr sz="24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m</a:t>
            </a:r>
            <a:r>
              <a:rPr lang="en" sz="2400">
                <a:solidFill>
                  <a:schemeClr val="lt1"/>
                </a:solidFill>
                <a:latin typeface="Barlow SemiBold"/>
                <a:ea typeface="Barlow SemiBold"/>
                <a:cs typeface="Barlow SemiBold"/>
                <a:sym typeface="Barlow SemiBold"/>
              </a:rPr>
              <a:t>essage = input, algorithm used to convert the input = hash function, output = hash value</a:t>
            </a:r>
            <a:endParaRPr sz="2400">
              <a:solidFill>
                <a:schemeClr val="lt1"/>
              </a:solidFill>
              <a:latin typeface="Barlow SemiBold"/>
              <a:ea typeface="Barlow SemiBold"/>
              <a:cs typeface="Barlow SemiBold"/>
              <a:sym typeface="Barlow SemiBold"/>
            </a:endParaRPr>
          </a:p>
          <a:p>
            <a:pPr indent="0" lvl="0" marL="457200" rtl="0" algn="l">
              <a:spcBef>
                <a:spcPts val="0"/>
              </a:spcBef>
              <a:spcAft>
                <a:spcPts val="0"/>
              </a:spcAft>
              <a:buNone/>
            </a:pPr>
            <a:r>
              <a:t/>
            </a:r>
            <a:endParaRPr sz="1600">
              <a:solidFill>
                <a:schemeClr val="lt1"/>
              </a:solidFill>
              <a:latin typeface="Barlow SemiBold"/>
              <a:ea typeface="Barlow SemiBold"/>
              <a:cs typeface="Barlow SemiBold"/>
              <a:sym typeface="Barlow SemiBold"/>
            </a:endParaRPr>
          </a:p>
        </p:txBody>
      </p:sp>
      <p:pic>
        <p:nvPicPr>
          <p:cNvPr id="162" name="Google Shape;162;p29"/>
          <p:cNvPicPr preferRelativeResize="0"/>
          <p:nvPr/>
        </p:nvPicPr>
        <p:blipFill>
          <a:blip r:embed="rId3">
            <a:alphaModFix/>
          </a:blip>
          <a:stretch>
            <a:fillRect/>
          </a:stretch>
        </p:blipFill>
        <p:spPr>
          <a:xfrm>
            <a:off x="5469950" y="1908338"/>
            <a:ext cx="3369250" cy="244042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30"/>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Quicksand"/>
                <a:ea typeface="Quicksand"/>
                <a:cs typeface="Quicksand"/>
                <a:sym typeface="Quicksand"/>
              </a:rPr>
              <a:t>h</a:t>
            </a:r>
            <a:r>
              <a:rPr b="1" lang="en" sz="4000">
                <a:solidFill>
                  <a:srgbClr val="FFFFFF"/>
                </a:solidFill>
                <a:latin typeface="Quicksand"/>
                <a:ea typeface="Quicksand"/>
                <a:cs typeface="Quicksand"/>
                <a:sym typeface="Quicksand"/>
              </a:rPr>
              <a:t>ashing qualities</a:t>
            </a:r>
            <a:endParaRPr b="1" sz="4000">
              <a:solidFill>
                <a:srgbClr val="FFFFFF"/>
              </a:solidFill>
              <a:latin typeface="Quicksand"/>
              <a:ea typeface="Quicksand"/>
              <a:cs typeface="Quicksand"/>
              <a:sym typeface="Quicksand"/>
            </a:endParaRPr>
          </a:p>
        </p:txBody>
      </p:sp>
      <p:sp>
        <p:nvSpPr>
          <p:cNvPr id="168" name="Google Shape;168;p30"/>
          <p:cNvSpPr txBox="1"/>
          <p:nvPr/>
        </p:nvSpPr>
        <p:spPr>
          <a:xfrm>
            <a:off x="414650" y="1246350"/>
            <a:ext cx="5055300" cy="3764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Font typeface="Barlow SemiBold"/>
              <a:buChar char="●"/>
            </a:pPr>
            <a:r>
              <a:rPr b="1" lang="en" sz="1600">
                <a:solidFill>
                  <a:schemeClr val="lt1"/>
                </a:solidFill>
                <a:latin typeface="Barlow"/>
                <a:ea typeface="Barlow"/>
                <a:cs typeface="Barlow"/>
                <a:sym typeface="Barlow"/>
              </a:rPr>
              <a:t>unique hash value</a:t>
            </a:r>
            <a:r>
              <a:rPr lang="en" sz="1600">
                <a:solidFill>
                  <a:schemeClr val="lt1"/>
                </a:solidFill>
                <a:latin typeface="Barlow SemiBold"/>
                <a:ea typeface="Barlow SemiBold"/>
                <a:cs typeface="Barlow SemiBold"/>
                <a:sym typeface="Barlow SemiBold"/>
              </a:rPr>
              <a:t> for every output, no repeats</a:t>
            </a:r>
            <a:endParaRPr sz="1600">
              <a:solidFill>
                <a:schemeClr val="lt1"/>
              </a:solidFill>
              <a:latin typeface="Barlow SemiBold"/>
              <a:ea typeface="Barlow SemiBold"/>
              <a:cs typeface="Barlow SemiBold"/>
              <a:sym typeface="Barlow SemiBold"/>
            </a:endParaRPr>
          </a:p>
          <a:p>
            <a:pPr indent="-330200" lvl="1" marL="914400" rtl="0" algn="l">
              <a:spcBef>
                <a:spcPts val="0"/>
              </a:spcBef>
              <a:spcAft>
                <a:spcPts val="0"/>
              </a:spcAft>
              <a:buClr>
                <a:schemeClr val="lt1"/>
              </a:buClr>
              <a:buSzPts val="1600"/>
              <a:buFont typeface="Barlow SemiBold"/>
              <a:buChar char="○"/>
            </a:pPr>
            <a:r>
              <a:rPr lang="en" sz="1600">
                <a:solidFill>
                  <a:schemeClr val="lt1"/>
                </a:solidFill>
                <a:latin typeface="Barlow SemiBold"/>
                <a:ea typeface="Barlow SemiBold"/>
                <a:cs typeface="Barlow SemiBold"/>
                <a:sym typeface="Barlow SemiBold"/>
              </a:rPr>
              <a:t>impossible to generate same hash value using different inputs</a:t>
            </a:r>
            <a:endParaRPr sz="1600">
              <a:solidFill>
                <a:schemeClr val="lt1"/>
              </a:solidFill>
              <a:latin typeface="Barlow SemiBold"/>
              <a:ea typeface="Barlow SemiBold"/>
              <a:cs typeface="Barlow SemiBold"/>
              <a:sym typeface="Barlow SemiBold"/>
            </a:endParaRPr>
          </a:p>
          <a:p>
            <a:pPr indent="-330200" lvl="0" marL="457200" rtl="0" algn="l">
              <a:spcBef>
                <a:spcPts val="0"/>
              </a:spcBef>
              <a:spcAft>
                <a:spcPts val="0"/>
              </a:spcAft>
              <a:buClr>
                <a:schemeClr val="lt1"/>
              </a:buClr>
              <a:buSzPts val="1600"/>
              <a:buFont typeface="Barlow SemiBold"/>
              <a:buChar char="●"/>
            </a:pPr>
            <a:r>
              <a:rPr b="1" lang="en" sz="1600">
                <a:solidFill>
                  <a:schemeClr val="lt1"/>
                </a:solidFill>
                <a:latin typeface="Barlow"/>
                <a:ea typeface="Barlow"/>
                <a:cs typeface="Barlow"/>
                <a:sym typeface="Barlow"/>
              </a:rPr>
              <a:t>hashing speed</a:t>
            </a:r>
            <a:r>
              <a:rPr lang="en" sz="1600">
                <a:solidFill>
                  <a:schemeClr val="lt1"/>
                </a:solidFill>
                <a:latin typeface="Barlow SemiBold"/>
                <a:ea typeface="Barlow SemiBold"/>
                <a:cs typeface="Barlow SemiBold"/>
                <a:sym typeface="Barlow SemiBold"/>
              </a:rPr>
              <a:t>: hash function should be quick to produce a hash value</a:t>
            </a:r>
            <a:endParaRPr sz="1600">
              <a:solidFill>
                <a:schemeClr val="lt1"/>
              </a:solidFill>
              <a:latin typeface="Barlow SemiBold"/>
              <a:ea typeface="Barlow SemiBold"/>
              <a:cs typeface="Barlow SemiBold"/>
              <a:sym typeface="Barlow SemiBold"/>
            </a:endParaRPr>
          </a:p>
          <a:p>
            <a:pPr indent="-330200" lvl="0" marL="457200" rtl="0" algn="l">
              <a:spcBef>
                <a:spcPts val="0"/>
              </a:spcBef>
              <a:spcAft>
                <a:spcPts val="0"/>
              </a:spcAft>
              <a:buClr>
                <a:schemeClr val="lt1"/>
              </a:buClr>
              <a:buSzPts val="1600"/>
              <a:buFont typeface="Barlow SemiBold"/>
              <a:buChar char="●"/>
            </a:pPr>
            <a:r>
              <a:rPr b="1" lang="en" sz="1600">
                <a:solidFill>
                  <a:schemeClr val="lt1"/>
                </a:solidFill>
                <a:latin typeface="Barlow"/>
                <a:ea typeface="Barlow"/>
                <a:cs typeface="Barlow"/>
                <a:sym typeface="Barlow"/>
              </a:rPr>
              <a:t>secure hash:</a:t>
            </a:r>
            <a:r>
              <a:rPr lang="en" sz="1600">
                <a:solidFill>
                  <a:schemeClr val="lt1"/>
                </a:solidFill>
                <a:latin typeface="Barlow SemiBold"/>
                <a:ea typeface="Barlow SemiBold"/>
                <a:cs typeface="Barlow SemiBold"/>
                <a:sym typeface="Barlow SemiBold"/>
              </a:rPr>
              <a:t> hash function needs to be secure</a:t>
            </a:r>
            <a:endParaRPr sz="1600">
              <a:solidFill>
                <a:schemeClr val="lt1"/>
              </a:solidFill>
              <a:latin typeface="Barlow SemiBold"/>
              <a:ea typeface="Barlow SemiBold"/>
              <a:cs typeface="Barlow SemiBold"/>
              <a:sym typeface="Barlow SemiBold"/>
            </a:endParaRPr>
          </a:p>
          <a:p>
            <a:pPr indent="-330200" lvl="1" marL="914400" rtl="0" algn="l">
              <a:spcBef>
                <a:spcPts val="0"/>
              </a:spcBef>
              <a:spcAft>
                <a:spcPts val="0"/>
              </a:spcAft>
              <a:buClr>
                <a:schemeClr val="lt1"/>
              </a:buClr>
              <a:buSzPts val="1600"/>
              <a:buFont typeface="Barlow SemiBold"/>
              <a:buChar char="○"/>
            </a:pPr>
            <a:r>
              <a:rPr lang="en" sz="1600">
                <a:solidFill>
                  <a:schemeClr val="lt1"/>
                </a:solidFill>
                <a:latin typeface="Barlow SemiBold"/>
                <a:ea typeface="Barlow SemiBold"/>
                <a:cs typeface="Barlow SemiBold"/>
                <a:sym typeface="Barlow SemiBold"/>
              </a:rPr>
              <a:t>extremely difficult to determine the input based on the hash value</a:t>
            </a:r>
            <a:endParaRPr sz="1600">
              <a:solidFill>
                <a:schemeClr val="lt1"/>
              </a:solidFill>
              <a:latin typeface="Barlow SemiBold"/>
              <a:ea typeface="Barlow SemiBold"/>
              <a:cs typeface="Barlow SemiBold"/>
              <a:sym typeface="Barlow SemiBold"/>
            </a:endParaRPr>
          </a:p>
          <a:p>
            <a:pPr indent="-330200" lvl="1" marL="914400" rtl="0" algn="l">
              <a:spcBef>
                <a:spcPts val="0"/>
              </a:spcBef>
              <a:spcAft>
                <a:spcPts val="0"/>
              </a:spcAft>
              <a:buClr>
                <a:schemeClr val="lt1"/>
              </a:buClr>
              <a:buSzPts val="1600"/>
              <a:buFont typeface="Barlow SemiBold"/>
              <a:buChar char="○"/>
            </a:pPr>
            <a:r>
              <a:rPr lang="en" sz="1600">
                <a:solidFill>
                  <a:schemeClr val="lt1"/>
                </a:solidFill>
                <a:latin typeface="Barlow SemiBold"/>
                <a:ea typeface="Barlow SemiBold"/>
                <a:cs typeface="Barlow SemiBold"/>
                <a:sym typeface="Barlow SemiBold"/>
              </a:rPr>
              <a:t>one wrong value = completely different hash</a:t>
            </a:r>
            <a:endParaRPr sz="1600">
              <a:solidFill>
                <a:schemeClr val="lt1"/>
              </a:solidFill>
              <a:latin typeface="Barlow SemiBold"/>
              <a:ea typeface="Barlow SemiBold"/>
              <a:cs typeface="Barlow SemiBold"/>
              <a:sym typeface="Barlow SemiBold"/>
            </a:endParaRPr>
          </a:p>
        </p:txBody>
      </p:sp>
      <p:pic>
        <p:nvPicPr>
          <p:cNvPr id="169" name="Google Shape;169;p30"/>
          <p:cNvPicPr preferRelativeResize="0"/>
          <p:nvPr/>
        </p:nvPicPr>
        <p:blipFill>
          <a:blip r:embed="rId3">
            <a:alphaModFix/>
          </a:blip>
          <a:stretch>
            <a:fillRect/>
          </a:stretch>
        </p:blipFill>
        <p:spPr>
          <a:xfrm>
            <a:off x="2713075" y="3677274"/>
            <a:ext cx="3717849" cy="1333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31"/>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Quicksand"/>
                <a:ea typeface="Quicksand"/>
                <a:cs typeface="Quicksand"/>
                <a:sym typeface="Quicksand"/>
              </a:rPr>
              <a:t>hashing examples</a:t>
            </a:r>
            <a:endParaRPr b="1" sz="4000">
              <a:solidFill>
                <a:srgbClr val="FFFFFF"/>
              </a:solidFill>
              <a:latin typeface="Quicksand"/>
              <a:ea typeface="Quicksand"/>
              <a:cs typeface="Quicksand"/>
              <a:sym typeface="Quicksand"/>
            </a:endParaRPr>
          </a:p>
        </p:txBody>
      </p:sp>
      <p:sp>
        <p:nvSpPr>
          <p:cNvPr id="175" name="Google Shape;175;p31"/>
          <p:cNvSpPr txBox="1"/>
          <p:nvPr/>
        </p:nvSpPr>
        <p:spPr>
          <a:xfrm>
            <a:off x="414650" y="1246350"/>
            <a:ext cx="5223300" cy="3764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Barlow SemiBold"/>
              <a:buChar char="●"/>
            </a:pPr>
            <a:r>
              <a:rPr b="1" lang="en" sz="1800">
                <a:solidFill>
                  <a:schemeClr val="lt1"/>
                </a:solidFill>
                <a:latin typeface="Barlow"/>
                <a:ea typeface="Barlow"/>
                <a:cs typeface="Barlow"/>
                <a:sym typeface="Barlow"/>
              </a:rPr>
              <a:t>t</a:t>
            </a:r>
            <a:r>
              <a:rPr b="1" lang="en" sz="1800">
                <a:solidFill>
                  <a:schemeClr val="lt1"/>
                </a:solidFill>
                <a:latin typeface="Barlow"/>
                <a:ea typeface="Barlow"/>
                <a:cs typeface="Barlow"/>
                <a:sym typeface="Barlow"/>
              </a:rPr>
              <a:t>ransaction IDs: </a:t>
            </a:r>
            <a:r>
              <a:rPr lang="en" sz="1800">
                <a:solidFill>
                  <a:schemeClr val="lt1"/>
                </a:solidFill>
                <a:latin typeface="Barlow SemiBold"/>
                <a:ea typeface="Barlow SemiBold"/>
                <a:cs typeface="Barlow SemiBold"/>
                <a:sym typeface="Barlow SemiBold"/>
              </a:rPr>
              <a:t>use hashing to create a secure way of sending money across the internet and identify and confirm a transaction happened</a:t>
            </a:r>
            <a:endParaRPr sz="1800">
              <a:solidFill>
                <a:schemeClr val="lt1"/>
              </a:solidFill>
              <a:latin typeface="Barlow SemiBold"/>
              <a:ea typeface="Barlow SemiBold"/>
              <a:cs typeface="Barlow SemiBold"/>
              <a:sym typeface="Barlow SemiBold"/>
            </a:endParaRPr>
          </a:p>
          <a:p>
            <a:pPr indent="-342900" lvl="0" marL="457200" rtl="0" algn="l">
              <a:spcBef>
                <a:spcPts val="0"/>
              </a:spcBef>
              <a:spcAft>
                <a:spcPts val="0"/>
              </a:spcAft>
              <a:buClr>
                <a:schemeClr val="lt1"/>
              </a:buClr>
              <a:buSzPts val="1800"/>
              <a:buFont typeface="Barlow SemiBold"/>
              <a:buChar char="●"/>
            </a:pPr>
            <a:r>
              <a:rPr b="1" lang="en" sz="1800">
                <a:solidFill>
                  <a:schemeClr val="lt1"/>
                </a:solidFill>
                <a:latin typeface="Barlow"/>
                <a:ea typeface="Barlow"/>
                <a:cs typeface="Barlow"/>
                <a:sym typeface="Barlow"/>
              </a:rPr>
              <a:t>block chain: </a:t>
            </a:r>
            <a:r>
              <a:rPr lang="en" sz="1800">
                <a:solidFill>
                  <a:schemeClr val="lt1"/>
                </a:solidFill>
                <a:latin typeface="Barlow SemiBold"/>
                <a:ea typeface="Barlow SemiBold"/>
                <a:cs typeface="Barlow SemiBold"/>
                <a:sym typeface="Barlow SemiBold"/>
              </a:rPr>
              <a:t>keeps track of current state of a block chain and ensure immutability</a:t>
            </a:r>
            <a:endParaRPr sz="1800">
              <a:solidFill>
                <a:schemeClr val="lt1"/>
              </a:solidFill>
              <a:latin typeface="Barlow SemiBold"/>
              <a:ea typeface="Barlow SemiBold"/>
              <a:cs typeface="Barlow SemiBold"/>
              <a:sym typeface="Barlow SemiBold"/>
            </a:endParaRPr>
          </a:p>
          <a:p>
            <a:pPr indent="-342900" lvl="1" marL="9144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first block (Genesis  Block): </a:t>
            </a:r>
            <a:endParaRPr sz="1800">
              <a:solidFill>
                <a:schemeClr val="lt1"/>
              </a:solidFill>
              <a:latin typeface="Barlow SemiBold"/>
              <a:ea typeface="Barlow SemiBold"/>
              <a:cs typeface="Barlow SemiBold"/>
              <a:sym typeface="Barlow SemiBold"/>
            </a:endParaRPr>
          </a:p>
          <a:p>
            <a:pPr indent="-342900" lvl="2" marL="13716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contains transactions that when combined, produce a unique hash</a:t>
            </a:r>
            <a:endParaRPr sz="1800">
              <a:solidFill>
                <a:schemeClr val="lt1"/>
              </a:solidFill>
              <a:latin typeface="Barlow SemiBold"/>
              <a:ea typeface="Barlow SemiBold"/>
              <a:cs typeface="Barlow SemiBold"/>
              <a:sym typeface="Barlow SemiBold"/>
            </a:endParaRPr>
          </a:p>
          <a:p>
            <a:pPr indent="-342900" lvl="2" marL="13716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continued for more blocks to create a blockchain</a:t>
            </a:r>
            <a:endParaRPr sz="1800">
              <a:solidFill>
                <a:schemeClr val="lt1"/>
              </a:solidFill>
              <a:latin typeface="Barlow SemiBold"/>
              <a:ea typeface="Barlow SemiBold"/>
              <a:cs typeface="Barlow SemiBold"/>
              <a:sym typeface="Barlow SemiBold"/>
            </a:endParaRPr>
          </a:p>
          <a:p>
            <a:pPr indent="-342900" lvl="1" marL="9144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highly secure, immutable, transparent network </a:t>
            </a:r>
            <a:endParaRPr sz="1800">
              <a:solidFill>
                <a:schemeClr val="lt1"/>
              </a:solidFill>
              <a:latin typeface="Barlow SemiBold"/>
              <a:ea typeface="Barlow SemiBold"/>
              <a:cs typeface="Barlow SemiBold"/>
              <a:sym typeface="Barlow SemiBold"/>
            </a:endParaRPr>
          </a:p>
        </p:txBody>
      </p:sp>
      <p:pic>
        <p:nvPicPr>
          <p:cNvPr id="176" name="Google Shape;176;p31"/>
          <p:cNvPicPr preferRelativeResize="0"/>
          <p:nvPr/>
        </p:nvPicPr>
        <p:blipFill>
          <a:blip r:embed="rId3">
            <a:alphaModFix/>
          </a:blip>
          <a:stretch>
            <a:fillRect/>
          </a:stretch>
        </p:blipFill>
        <p:spPr>
          <a:xfrm>
            <a:off x="5637950" y="2061138"/>
            <a:ext cx="3201252" cy="213483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2"/>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Quicksand"/>
                <a:ea typeface="Quicksand"/>
                <a:cs typeface="Quicksand"/>
                <a:sym typeface="Quicksand"/>
              </a:rPr>
              <a:t>salting</a:t>
            </a:r>
            <a:endParaRPr b="1" sz="4000">
              <a:solidFill>
                <a:srgbClr val="FFFFFF"/>
              </a:solidFill>
              <a:latin typeface="Quicksand"/>
              <a:ea typeface="Quicksand"/>
              <a:cs typeface="Quicksand"/>
              <a:sym typeface="Quicksand"/>
            </a:endParaRPr>
          </a:p>
        </p:txBody>
      </p:sp>
      <p:sp>
        <p:nvSpPr>
          <p:cNvPr id="182" name="Google Shape;182;p32"/>
          <p:cNvSpPr txBox="1"/>
          <p:nvPr/>
        </p:nvSpPr>
        <p:spPr>
          <a:xfrm>
            <a:off x="414650" y="1246350"/>
            <a:ext cx="5055300" cy="3764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additional data added to the password before encryption</a:t>
            </a:r>
            <a:endParaRPr sz="1800">
              <a:solidFill>
                <a:schemeClr val="lt1"/>
              </a:solidFill>
              <a:latin typeface="Barlow SemiBold"/>
              <a:ea typeface="Barlow SemiBold"/>
              <a:cs typeface="Barlow SemiBold"/>
              <a:sym typeface="Barlow SemiBold"/>
            </a:endParaRPr>
          </a:p>
          <a:p>
            <a:pPr indent="-342900" lvl="0" marL="4572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knowing password requires you to also know the salt string</a:t>
            </a:r>
            <a:endParaRPr sz="1800">
              <a:solidFill>
                <a:schemeClr val="lt1"/>
              </a:solidFill>
              <a:latin typeface="Barlow SemiBold"/>
              <a:ea typeface="Barlow SemiBold"/>
              <a:cs typeface="Barlow SemiBold"/>
              <a:sym typeface="Barlow SemiBold"/>
            </a:endParaRPr>
          </a:p>
          <a:p>
            <a:pPr indent="-342900" lvl="0" marL="4572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s</a:t>
            </a:r>
            <a:r>
              <a:rPr lang="en" sz="1800">
                <a:solidFill>
                  <a:schemeClr val="lt1"/>
                </a:solidFill>
                <a:latin typeface="Barlow SemiBold"/>
                <a:ea typeface="Barlow SemiBold"/>
                <a:cs typeface="Barlow SemiBold"/>
                <a:sym typeface="Barlow SemiBold"/>
              </a:rPr>
              <a:t>alting for different users:</a:t>
            </a:r>
            <a:endParaRPr sz="1800">
              <a:solidFill>
                <a:schemeClr val="lt1"/>
              </a:solidFill>
              <a:latin typeface="Barlow SemiBold"/>
              <a:ea typeface="Barlow SemiBold"/>
              <a:cs typeface="Barlow SemiBold"/>
              <a:sym typeface="Barlow SemiBold"/>
            </a:endParaRPr>
          </a:p>
          <a:p>
            <a:pPr indent="-342900" lvl="1" marL="9144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u</a:t>
            </a:r>
            <a:r>
              <a:rPr lang="en" sz="1800">
                <a:solidFill>
                  <a:schemeClr val="lt1"/>
                </a:solidFill>
                <a:latin typeface="Barlow SemiBold"/>
                <a:ea typeface="Barlow SemiBold"/>
                <a:cs typeface="Barlow SemiBold"/>
                <a:sym typeface="Barlow SemiBold"/>
              </a:rPr>
              <a:t>nique </a:t>
            </a:r>
            <a:endParaRPr sz="1800">
              <a:solidFill>
                <a:schemeClr val="lt1"/>
              </a:solidFill>
              <a:latin typeface="Barlow SemiBold"/>
              <a:ea typeface="Barlow SemiBold"/>
              <a:cs typeface="Barlow SemiBold"/>
              <a:sym typeface="Barlow SemiBold"/>
            </a:endParaRPr>
          </a:p>
          <a:p>
            <a:pPr indent="-342900" lvl="1" marL="9144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p</a:t>
            </a:r>
            <a:r>
              <a:rPr lang="en" sz="1800">
                <a:solidFill>
                  <a:schemeClr val="lt1"/>
                </a:solidFill>
                <a:latin typeface="Barlow SemiBold"/>
                <a:ea typeface="Barlow SemiBold"/>
                <a:cs typeface="Barlow SemiBold"/>
                <a:sym typeface="Barlow SemiBold"/>
              </a:rPr>
              <a:t>revent entire system being compromised</a:t>
            </a:r>
            <a:endParaRPr sz="1800">
              <a:solidFill>
                <a:schemeClr val="lt1"/>
              </a:solidFill>
              <a:latin typeface="Barlow SemiBold"/>
              <a:ea typeface="Barlow SemiBold"/>
              <a:cs typeface="Barlow SemiBold"/>
              <a:sym typeface="Barlow SemiBold"/>
            </a:endParaRPr>
          </a:p>
          <a:p>
            <a:pPr indent="-342900" lvl="1" marL="9144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m</a:t>
            </a:r>
            <a:r>
              <a:rPr lang="en" sz="1800">
                <a:solidFill>
                  <a:schemeClr val="lt1"/>
                </a:solidFill>
                <a:latin typeface="Barlow SemiBold"/>
                <a:ea typeface="Barlow SemiBold"/>
                <a:cs typeface="Barlow SemiBold"/>
                <a:sym typeface="Barlow SemiBold"/>
              </a:rPr>
              <a:t>ust know salt string and user string</a:t>
            </a:r>
            <a:endParaRPr sz="1800">
              <a:solidFill>
                <a:schemeClr val="lt1"/>
              </a:solidFill>
              <a:latin typeface="Barlow SemiBold"/>
              <a:ea typeface="Barlow SemiBold"/>
              <a:cs typeface="Barlow SemiBold"/>
              <a:sym typeface="Barlow SemiBold"/>
            </a:endParaRPr>
          </a:p>
          <a:p>
            <a:pPr indent="-342900" lvl="0" marL="4572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store salt in database separate from password</a:t>
            </a:r>
            <a:endParaRPr sz="1800">
              <a:solidFill>
                <a:schemeClr val="lt1"/>
              </a:solidFill>
              <a:latin typeface="Barlow SemiBold"/>
              <a:ea typeface="Barlow SemiBold"/>
              <a:cs typeface="Barlow SemiBold"/>
              <a:sym typeface="Barlow SemiBold"/>
            </a:endParaRPr>
          </a:p>
          <a:p>
            <a:pPr indent="-342900" lvl="1" marL="9144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hash the salt for extra security</a:t>
            </a:r>
            <a:endParaRPr sz="1800">
              <a:solidFill>
                <a:schemeClr val="lt1"/>
              </a:solidFill>
              <a:latin typeface="Barlow SemiBold"/>
              <a:ea typeface="Barlow SemiBold"/>
              <a:cs typeface="Barlow SemiBold"/>
              <a:sym typeface="Barlow SemiBold"/>
            </a:endParaRPr>
          </a:p>
          <a:p>
            <a:pPr indent="0" lvl="0" marL="457200" rtl="0" algn="l">
              <a:spcBef>
                <a:spcPts val="0"/>
              </a:spcBef>
              <a:spcAft>
                <a:spcPts val="0"/>
              </a:spcAft>
              <a:buNone/>
            </a:pPr>
            <a:r>
              <a:t/>
            </a:r>
            <a:endParaRPr sz="1600">
              <a:solidFill>
                <a:schemeClr val="lt1"/>
              </a:solidFill>
              <a:latin typeface="Barlow SemiBold"/>
              <a:ea typeface="Barlow SemiBold"/>
              <a:cs typeface="Barlow SemiBold"/>
              <a:sym typeface="Barlow SemiBold"/>
            </a:endParaRPr>
          </a:p>
        </p:txBody>
      </p:sp>
      <p:pic>
        <p:nvPicPr>
          <p:cNvPr id="183" name="Google Shape;183;p32"/>
          <p:cNvPicPr preferRelativeResize="0"/>
          <p:nvPr/>
        </p:nvPicPr>
        <p:blipFill>
          <a:blip r:embed="rId3">
            <a:alphaModFix/>
          </a:blip>
          <a:stretch>
            <a:fillRect/>
          </a:stretch>
        </p:blipFill>
        <p:spPr>
          <a:xfrm>
            <a:off x="5469950" y="2155488"/>
            <a:ext cx="3369249" cy="19461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33"/>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e</a:t>
            </a:r>
            <a:r>
              <a:rPr b="1" lang="en" sz="6000">
                <a:solidFill>
                  <a:srgbClr val="FFFFFF"/>
                </a:solidFill>
                <a:latin typeface="Quicksand"/>
                <a:ea typeface="Quicksand"/>
                <a:cs typeface="Quicksand"/>
                <a:sym typeface="Quicksand"/>
              </a:rPr>
              <a:t>ncryption activity</a:t>
            </a:r>
            <a:endParaRPr b="1" sz="6000">
              <a:solidFill>
                <a:srgbClr val="FFFFFF"/>
              </a:solidFill>
              <a:latin typeface="Quicksand"/>
              <a:ea typeface="Quicksand"/>
              <a:cs typeface="Quicksand"/>
              <a:sym typeface="Quicksand"/>
            </a:endParaRPr>
          </a:p>
        </p:txBody>
      </p:sp>
      <p:sp>
        <p:nvSpPr>
          <p:cNvPr id="189" name="Google Shape;189;p33"/>
          <p:cNvSpPr txBox="1"/>
          <p:nvPr/>
        </p:nvSpPr>
        <p:spPr>
          <a:xfrm>
            <a:off x="141275" y="1500350"/>
            <a:ext cx="4168500" cy="281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600">
                <a:solidFill>
                  <a:srgbClr val="FFFFFF"/>
                </a:solidFill>
                <a:latin typeface="Barlow"/>
                <a:ea typeface="Barlow"/>
                <a:cs typeface="Barlow"/>
                <a:sym typeface="Barlow"/>
              </a:rPr>
              <a:t>7-15  7-1-20-15-18-19</a:t>
            </a:r>
            <a:endParaRPr sz="36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t/>
            </a:r>
            <a:endParaRPr sz="36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rPr lang="en" sz="3600">
                <a:solidFill>
                  <a:srgbClr val="FFFFFF"/>
                </a:solidFill>
                <a:latin typeface="Barlow"/>
                <a:ea typeface="Barlow"/>
                <a:cs typeface="Barlow"/>
                <a:sym typeface="Barlow"/>
              </a:rPr>
              <a:t>3-9-16-8-5-18</a:t>
            </a:r>
            <a:endParaRPr sz="3600">
              <a:solidFill>
                <a:srgbClr val="FFFFFF"/>
              </a:solidFill>
              <a:latin typeface="Barlow"/>
              <a:ea typeface="Barlow"/>
              <a:cs typeface="Barlow"/>
              <a:sym typeface="Barlow"/>
            </a:endParaRPr>
          </a:p>
        </p:txBody>
      </p:sp>
      <p:pic>
        <p:nvPicPr>
          <p:cNvPr id="190" name="Google Shape;190;p33"/>
          <p:cNvPicPr preferRelativeResize="0"/>
          <p:nvPr/>
        </p:nvPicPr>
        <p:blipFill>
          <a:blip r:embed="rId3">
            <a:alphaModFix/>
          </a:blip>
          <a:stretch>
            <a:fillRect/>
          </a:stretch>
        </p:blipFill>
        <p:spPr>
          <a:xfrm>
            <a:off x="4309950" y="1500350"/>
            <a:ext cx="4506876" cy="1800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34"/>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encryption activity</a:t>
            </a:r>
            <a:endParaRPr b="1" sz="6000">
              <a:solidFill>
                <a:srgbClr val="FFFFFF"/>
              </a:solidFill>
              <a:latin typeface="Quicksand"/>
              <a:ea typeface="Quicksand"/>
              <a:cs typeface="Quicksand"/>
              <a:sym typeface="Quicksand"/>
            </a:endParaRPr>
          </a:p>
        </p:txBody>
      </p:sp>
      <p:sp>
        <p:nvSpPr>
          <p:cNvPr id="196" name="Google Shape;196;p34"/>
          <p:cNvSpPr txBox="1"/>
          <p:nvPr/>
        </p:nvSpPr>
        <p:spPr>
          <a:xfrm>
            <a:off x="141275" y="1500350"/>
            <a:ext cx="3296400" cy="281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FFFFF"/>
                </a:solidFill>
                <a:latin typeface="Barlow"/>
                <a:ea typeface="Barlow"/>
                <a:cs typeface="Barlow"/>
                <a:sym typeface="Barlow"/>
              </a:rPr>
              <a:t>Key (Alphabet):</a:t>
            </a:r>
            <a:endParaRPr sz="30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t/>
            </a:r>
            <a:endParaRPr sz="30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rPr lang="en" sz="3000">
                <a:solidFill>
                  <a:srgbClr val="FFFFFF"/>
                </a:solidFill>
                <a:latin typeface="Barlow"/>
                <a:ea typeface="Barlow"/>
                <a:cs typeface="Barlow"/>
                <a:sym typeface="Barlow"/>
              </a:rPr>
              <a:t>BECDAFGHXQPTJNOISWULMYRZVK</a:t>
            </a:r>
            <a:endParaRPr sz="30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t/>
            </a:r>
            <a:endParaRPr sz="30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t/>
            </a:r>
            <a:endParaRPr sz="30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t/>
            </a:r>
            <a:endParaRPr sz="3000">
              <a:solidFill>
                <a:srgbClr val="FFFFFF"/>
              </a:solidFill>
              <a:latin typeface="Barlow"/>
              <a:ea typeface="Barlow"/>
              <a:cs typeface="Barlow"/>
              <a:sym typeface="Barlow"/>
            </a:endParaRPr>
          </a:p>
        </p:txBody>
      </p:sp>
      <p:sp>
        <p:nvSpPr>
          <p:cNvPr id="197" name="Google Shape;197;p34"/>
          <p:cNvSpPr txBox="1"/>
          <p:nvPr/>
        </p:nvSpPr>
        <p:spPr>
          <a:xfrm>
            <a:off x="4617300" y="1500350"/>
            <a:ext cx="4109700" cy="269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FFFFF"/>
                </a:solidFill>
                <a:latin typeface="Barlow"/>
                <a:ea typeface="Barlow"/>
                <a:cs typeface="Barlow"/>
                <a:sym typeface="Barlow"/>
              </a:rPr>
              <a:t>EBEV VODB</a:t>
            </a:r>
            <a:endParaRPr sz="30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t/>
            </a:r>
            <a:endParaRPr sz="30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rPr lang="en" sz="3000">
                <a:solidFill>
                  <a:srgbClr val="FFFFFF"/>
                </a:solidFill>
                <a:latin typeface="Barlow"/>
                <a:ea typeface="Barlow"/>
                <a:cs typeface="Barlow"/>
                <a:sym typeface="Barlow"/>
              </a:rPr>
              <a:t>LHA RXLCHAW</a:t>
            </a:r>
            <a:endParaRPr sz="30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t/>
            </a:r>
            <a:endParaRPr sz="30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rPr lang="en" sz="3000">
                <a:solidFill>
                  <a:srgbClr val="FFFFFF"/>
                </a:solidFill>
                <a:latin typeface="Barlow"/>
                <a:ea typeface="Barlow"/>
                <a:cs typeface="Barlow"/>
                <a:sym typeface="Barlow"/>
              </a:rPr>
              <a:t>ROR X CBNL EATXAYA VOM DACXIHAWAD LHXU</a:t>
            </a:r>
            <a:endParaRPr sz="30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t/>
            </a:r>
            <a:endParaRPr sz="3000">
              <a:solidFill>
                <a:srgbClr val="FFFFFF"/>
              </a:solidFill>
              <a:latin typeface="Barlow"/>
              <a:ea typeface="Barlow"/>
              <a:cs typeface="Barlow"/>
              <a:sym typeface="Barlow"/>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5"/>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encryption activity</a:t>
            </a:r>
            <a:endParaRPr b="1" sz="6000">
              <a:solidFill>
                <a:srgbClr val="FFFFFF"/>
              </a:solidFill>
              <a:latin typeface="Quicksand"/>
              <a:ea typeface="Quicksand"/>
              <a:cs typeface="Quicksand"/>
              <a:sym typeface="Quicksand"/>
            </a:endParaRPr>
          </a:p>
        </p:txBody>
      </p:sp>
      <p:sp>
        <p:nvSpPr>
          <p:cNvPr id="203" name="Google Shape;203;p35"/>
          <p:cNvSpPr txBox="1"/>
          <p:nvPr/>
        </p:nvSpPr>
        <p:spPr>
          <a:xfrm>
            <a:off x="141275" y="1500350"/>
            <a:ext cx="3296400" cy="281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30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t/>
            </a:r>
            <a:endParaRPr sz="30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t/>
            </a:r>
            <a:endParaRPr sz="30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t/>
            </a:r>
            <a:endParaRPr sz="3000">
              <a:solidFill>
                <a:srgbClr val="FFFFFF"/>
              </a:solidFill>
              <a:latin typeface="Barlow"/>
              <a:ea typeface="Barlow"/>
              <a:cs typeface="Barlow"/>
              <a:sym typeface="Barlow"/>
            </a:endParaRPr>
          </a:p>
        </p:txBody>
      </p:sp>
      <p:sp>
        <p:nvSpPr>
          <p:cNvPr id="204" name="Google Shape;204;p35"/>
          <p:cNvSpPr txBox="1"/>
          <p:nvPr/>
        </p:nvSpPr>
        <p:spPr>
          <a:xfrm>
            <a:off x="4617300" y="1500350"/>
            <a:ext cx="4109700" cy="269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3000">
              <a:solidFill>
                <a:srgbClr val="FFFFFF"/>
              </a:solidFill>
              <a:latin typeface="Barlow"/>
              <a:ea typeface="Barlow"/>
              <a:cs typeface="Barlow"/>
              <a:sym typeface="Barlow"/>
            </a:endParaRPr>
          </a:p>
          <a:p>
            <a:pPr indent="0" lvl="0" marL="0" rtl="0" algn="l">
              <a:lnSpc>
                <a:spcPct val="115000"/>
              </a:lnSpc>
              <a:spcBef>
                <a:spcPts val="0"/>
              </a:spcBef>
              <a:spcAft>
                <a:spcPts val="0"/>
              </a:spcAft>
              <a:buNone/>
            </a:pPr>
            <a:r>
              <a:t/>
            </a:r>
            <a:endParaRPr sz="3000">
              <a:solidFill>
                <a:srgbClr val="FFFFFF"/>
              </a:solidFill>
              <a:latin typeface="Barlow"/>
              <a:ea typeface="Barlow"/>
              <a:cs typeface="Barlow"/>
              <a:sym typeface="Barlow"/>
            </a:endParaRPr>
          </a:p>
        </p:txBody>
      </p:sp>
      <p:sp>
        <p:nvSpPr>
          <p:cNvPr id="205" name="Google Shape;205;p35"/>
          <p:cNvSpPr/>
          <p:nvPr/>
        </p:nvSpPr>
        <p:spPr>
          <a:xfrm>
            <a:off x="503525" y="1593850"/>
            <a:ext cx="2571900" cy="3318900"/>
          </a:xfrm>
          <a:prstGeom prst="rect">
            <a:avLst/>
          </a:prstGeom>
          <a:no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Barlow"/>
                <a:ea typeface="Barlow"/>
                <a:cs typeface="Barlow"/>
                <a:sym typeface="Barlow"/>
              </a:rPr>
              <a:t>A1:D5</a:t>
            </a:r>
            <a:endParaRPr sz="3000">
              <a:solidFill>
                <a:schemeClr val="lt1"/>
              </a:solidFill>
              <a:latin typeface="Barlow"/>
              <a:ea typeface="Barlow"/>
              <a:cs typeface="Barlow"/>
              <a:sym typeface="Barlow"/>
            </a:endParaRPr>
          </a:p>
          <a:p>
            <a:pPr indent="0" lvl="0" marL="0" rtl="0" algn="l">
              <a:spcBef>
                <a:spcPts val="0"/>
              </a:spcBef>
              <a:spcAft>
                <a:spcPts val="0"/>
              </a:spcAft>
              <a:buNone/>
            </a:pPr>
            <a:r>
              <a:t/>
            </a:r>
            <a:endParaRPr sz="3000">
              <a:solidFill>
                <a:schemeClr val="lt1"/>
              </a:solidFill>
              <a:latin typeface="Barlow"/>
              <a:ea typeface="Barlow"/>
              <a:cs typeface="Barlow"/>
              <a:sym typeface="Barlow"/>
            </a:endParaRPr>
          </a:p>
          <a:p>
            <a:pPr indent="0" lvl="0" marL="0" rtl="0" algn="l">
              <a:spcBef>
                <a:spcPts val="0"/>
              </a:spcBef>
              <a:spcAft>
                <a:spcPts val="0"/>
              </a:spcAft>
              <a:buNone/>
            </a:pPr>
            <a:r>
              <a:rPr lang="en" sz="3000">
                <a:solidFill>
                  <a:schemeClr val="lt1"/>
                </a:solidFill>
                <a:latin typeface="Barlow"/>
                <a:ea typeface="Barlow"/>
                <a:cs typeface="Barlow"/>
                <a:sym typeface="Barlow"/>
              </a:rPr>
              <a:t>Glodm ounts ocme dkir ms</a:t>
            </a:r>
            <a:endParaRPr sz="3000">
              <a:solidFill>
                <a:schemeClr val="lt1"/>
              </a:solidFill>
              <a:latin typeface="Barlow"/>
              <a:ea typeface="Barlow"/>
              <a:cs typeface="Barlow"/>
              <a:sym typeface="Barlow"/>
            </a:endParaRPr>
          </a:p>
        </p:txBody>
      </p:sp>
      <p:pic>
        <p:nvPicPr>
          <p:cNvPr id="206" name="Google Shape;206;p35"/>
          <p:cNvPicPr preferRelativeResize="0"/>
          <p:nvPr/>
        </p:nvPicPr>
        <p:blipFill>
          <a:blip r:embed="rId3">
            <a:alphaModFix/>
          </a:blip>
          <a:stretch>
            <a:fillRect/>
          </a:stretch>
        </p:blipFill>
        <p:spPr>
          <a:xfrm>
            <a:off x="4695002" y="1593850"/>
            <a:ext cx="3954299" cy="3008200"/>
          </a:xfrm>
          <a:prstGeom prst="rect">
            <a:avLst/>
          </a:prstGeom>
          <a:noFill/>
          <a:ln>
            <a:noFill/>
          </a:ln>
        </p:spPr>
      </p:pic>
      <p:sp>
        <p:nvSpPr>
          <p:cNvPr id="207" name="Google Shape;207;p35"/>
          <p:cNvSpPr/>
          <p:nvPr/>
        </p:nvSpPr>
        <p:spPr>
          <a:xfrm>
            <a:off x="2121950" y="1968125"/>
            <a:ext cx="501600" cy="938700"/>
          </a:xfrm>
          <a:prstGeom prst="downArrow">
            <a:avLst>
              <a:gd fmla="val 50000" name="adj1"/>
              <a:gd fmla="val 50000" name="adj2"/>
            </a:avLst>
          </a:prstGeom>
          <a:no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5" name="Shape 215"/>
        <p:cNvGrpSpPr/>
        <p:nvPr/>
      </p:nvGrpSpPr>
      <p:grpSpPr>
        <a:xfrm>
          <a:off x="0" y="0"/>
          <a:ext cx="0" cy="0"/>
          <a:chOff x="0" y="0"/>
          <a:chExt cx="0" cy="0"/>
        </a:xfrm>
      </p:grpSpPr>
      <p:sp>
        <p:nvSpPr>
          <p:cNvPr id="216" name="Google Shape;216;p37"/>
          <p:cNvSpPr txBox="1"/>
          <p:nvPr/>
        </p:nvSpPr>
        <p:spPr>
          <a:xfrm>
            <a:off x="1078250" y="3666125"/>
            <a:ext cx="2681400" cy="6576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u="sng">
                <a:solidFill>
                  <a:schemeClr val="hlink"/>
                </a:solidFill>
                <a:latin typeface="Quicksand"/>
                <a:ea typeface="Quicksand"/>
                <a:cs typeface="Quicksand"/>
                <a:sym typeface="Quicksand"/>
                <a:hlinkClick r:id="rId3"/>
              </a:rPr>
              <a:t>Porsche and Boeing’s ambitious partnership.</a:t>
            </a:r>
            <a:endParaRPr b="1" sz="1800" u="sng">
              <a:solidFill>
                <a:srgbClr val="FFFFFF"/>
              </a:solidFill>
              <a:latin typeface="Quicksand"/>
              <a:ea typeface="Quicksand"/>
              <a:cs typeface="Quicksand"/>
              <a:sym typeface="Quicksand"/>
            </a:endParaRPr>
          </a:p>
        </p:txBody>
      </p:sp>
      <p:sp>
        <p:nvSpPr>
          <p:cNvPr id="217" name="Google Shape;217;p37"/>
          <p:cNvSpPr txBox="1"/>
          <p:nvPr/>
        </p:nvSpPr>
        <p:spPr>
          <a:xfrm>
            <a:off x="5163425" y="3666125"/>
            <a:ext cx="2681400" cy="6576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u="sng">
                <a:solidFill>
                  <a:schemeClr val="hlink"/>
                </a:solidFill>
                <a:latin typeface="Quicksand"/>
                <a:ea typeface="Quicksand"/>
                <a:cs typeface="Quicksand"/>
                <a:sym typeface="Quicksand"/>
                <a:hlinkClick r:id="rId4"/>
              </a:rPr>
              <a:t>Portland’s Renewable Wave Machine</a:t>
            </a:r>
            <a:endParaRPr b="1" sz="1800">
              <a:solidFill>
                <a:srgbClr val="FFFFFF"/>
              </a:solidFill>
              <a:latin typeface="Quicksand"/>
              <a:ea typeface="Quicksand"/>
              <a:cs typeface="Quicksand"/>
              <a:sym typeface="Quicksand"/>
            </a:endParaRPr>
          </a:p>
        </p:txBody>
      </p:sp>
      <p:pic>
        <p:nvPicPr>
          <p:cNvPr id="218" name="Google Shape;218;p37"/>
          <p:cNvPicPr preferRelativeResize="0"/>
          <p:nvPr/>
        </p:nvPicPr>
        <p:blipFill>
          <a:blip r:embed="rId5">
            <a:alphaModFix/>
          </a:blip>
          <a:stretch>
            <a:fillRect/>
          </a:stretch>
        </p:blipFill>
        <p:spPr>
          <a:xfrm>
            <a:off x="1102463" y="2365848"/>
            <a:ext cx="2632975" cy="1053175"/>
          </a:xfrm>
          <a:prstGeom prst="rect">
            <a:avLst/>
          </a:prstGeom>
          <a:noFill/>
          <a:ln>
            <a:noFill/>
          </a:ln>
        </p:spPr>
      </p:pic>
      <p:pic>
        <p:nvPicPr>
          <p:cNvPr id="219" name="Google Shape;219;p37"/>
          <p:cNvPicPr preferRelativeResize="0"/>
          <p:nvPr/>
        </p:nvPicPr>
        <p:blipFill>
          <a:blip r:embed="rId6">
            <a:alphaModFix/>
          </a:blip>
          <a:stretch>
            <a:fillRect/>
          </a:stretch>
        </p:blipFill>
        <p:spPr>
          <a:xfrm>
            <a:off x="5455241" y="1909788"/>
            <a:ext cx="2097759" cy="16668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3" name="Shape 103"/>
        <p:cNvGrpSpPr/>
        <p:nvPr/>
      </p:nvGrpSpPr>
      <p:grpSpPr>
        <a:xfrm>
          <a:off x="0" y="0"/>
          <a:ext cx="0" cy="0"/>
          <a:chOff x="0" y="0"/>
          <a:chExt cx="0" cy="0"/>
        </a:xfrm>
      </p:grpSpPr>
      <p:sp>
        <p:nvSpPr>
          <p:cNvPr id="104" name="Google Shape;104;p20"/>
          <p:cNvSpPr txBox="1"/>
          <p:nvPr/>
        </p:nvSpPr>
        <p:spPr>
          <a:xfrm>
            <a:off x="256075" y="1494125"/>
            <a:ext cx="8758500" cy="34332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t/>
            </a:r>
            <a:endParaRPr sz="1800">
              <a:solidFill>
                <a:schemeClr val="accent5"/>
              </a:solidFill>
              <a:latin typeface="Barlow SemiBold"/>
              <a:ea typeface="Barlow SemiBold"/>
              <a:cs typeface="Barlow SemiBold"/>
              <a:sym typeface="Barlow SemiBold"/>
            </a:endParaRPr>
          </a:p>
          <a:p>
            <a:pPr indent="-342900" lvl="0" marL="457200" rtl="0" algn="l">
              <a:lnSpc>
                <a:spcPct val="115000"/>
              </a:lnSpc>
              <a:spcBef>
                <a:spcPts val="0"/>
              </a:spcBef>
              <a:spcAft>
                <a:spcPts val="0"/>
              </a:spcAft>
              <a:buClr>
                <a:schemeClr val="accent5"/>
              </a:buClr>
              <a:buSzPts val="1800"/>
              <a:buFont typeface="Quicksand"/>
              <a:buChar char="●"/>
            </a:pPr>
            <a:r>
              <a:rPr b="1" lang="en" sz="1800">
                <a:solidFill>
                  <a:schemeClr val="accent5"/>
                </a:solidFill>
                <a:latin typeface="Quicksand"/>
                <a:ea typeface="Quicksand"/>
                <a:cs typeface="Quicksand"/>
                <a:sym typeface="Quicksand"/>
              </a:rPr>
              <a:t>ISOM Info Session - 3/17 during normal GBM time and place</a:t>
            </a:r>
            <a:endParaRPr b="1" sz="1800">
              <a:solidFill>
                <a:schemeClr val="accent5"/>
              </a:solidFill>
              <a:latin typeface="Quicksand"/>
              <a:ea typeface="Quicksand"/>
              <a:cs typeface="Quicksand"/>
              <a:sym typeface="Quicksand"/>
            </a:endParaRPr>
          </a:p>
          <a:p>
            <a:pPr indent="0" lvl="0" marL="457200" rtl="0" algn="l">
              <a:lnSpc>
                <a:spcPct val="115000"/>
              </a:lnSpc>
              <a:spcBef>
                <a:spcPts val="0"/>
              </a:spcBef>
              <a:spcAft>
                <a:spcPts val="0"/>
              </a:spcAft>
              <a:buNone/>
            </a:pPr>
            <a:r>
              <a:t/>
            </a:r>
            <a:endParaRPr b="1" sz="1800">
              <a:solidFill>
                <a:schemeClr val="accent5"/>
              </a:solidFill>
              <a:latin typeface="Quicksand"/>
              <a:ea typeface="Quicksand"/>
              <a:cs typeface="Quicksand"/>
              <a:sym typeface="Quicksand"/>
            </a:endParaRPr>
          </a:p>
          <a:p>
            <a:pPr indent="-342900" lvl="0" marL="457200" rtl="0" algn="l">
              <a:lnSpc>
                <a:spcPct val="115000"/>
              </a:lnSpc>
              <a:spcBef>
                <a:spcPts val="0"/>
              </a:spcBef>
              <a:spcAft>
                <a:spcPts val="0"/>
              </a:spcAft>
              <a:buClr>
                <a:schemeClr val="accent5"/>
              </a:buClr>
              <a:buSzPts val="1800"/>
              <a:buFont typeface="Quicksand"/>
              <a:buChar char="●"/>
            </a:pPr>
            <a:r>
              <a:rPr b="1" lang="en" sz="1800">
                <a:solidFill>
                  <a:schemeClr val="accent5"/>
                </a:solidFill>
                <a:latin typeface="Quicksand"/>
                <a:ea typeface="Quicksand"/>
                <a:cs typeface="Quicksand"/>
                <a:sym typeface="Quicksand"/>
              </a:rPr>
              <a:t>CGS2531 paid tutor needed! Contact Dr.M or msg @liana on Slack</a:t>
            </a:r>
            <a:endParaRPr b="1" sz="1800">
              <a:solidFill>
                <a:schemeClr val="accent5"/>
              </a:solidFill>
              <a:latin typeface="Quicksand"/>
              <a:ea typeface="Quicksand"/>
              <a:cs typeface="Quicksand"/>
              <a:sym typeface="Quicksand"/>
            </a:endParaRPr>
          </a:p>
          <a:p>
            <a:pPr indent="0" lvl="0" marL="457200" rtl="0" algn="l">
              <a:lnSpc>
                <a:spcPct val="115000"/>
              </a:lnSpc>
              <a:spcBef>
                <a:spcPts val="0"/>
              </a:spcBef>
              <a:spcAft>
                <a:spcPts val="0"/>
              </a:spcAft>
              <a:buNone/>
            </a:pPr>
            <a:r>
              <a:t/>
            </a:r>
            <a:endParaRPr b="1" sz="1800">
              <a:solidFill>
                <a:schemeClr val="accent5"/>
              </a:solidFill>
              <a:latin typeface="Quicksand"/>
              <a:ea typeface="Quicksand"/>
              <a:cs typeface="Quicksand"/>
              <a:sym typeface="Quicksand"/>
            </a:endParaRPr>
          </a:p>
          <a:p>
            <a:pPr indent="-342900" lvl="0" marL="457200" rtl="0" algn="l">
              <a:lnSpc>
                <a:spcPct val="115000"/>
              </a:lnSpc>
              <a:spcBef>
                <a:spcPts val="0"/>
              </a:spcBef>
              <a:spcAft>
                <a:spcPts val="0"/>
              </a:spcAft>
              <a:buClr>
                <a:schemeClr val="accent5"/>
              </a:buClr>
              <a:buSzPts val="1800"/>
              <a:buFont typeface="Quicksand"/>
              <a:buChar char="●"/>
            </a:pPr>
            <a:r>
              <a:rPr b="1" lang="en" sz="1800">
                <a:solidFill>
                  <a:schemeClr val="accent5"/>
                </a:solidFill>
                <a:latin typeface="Quicksand"/>
                <a:ea typeface="Quicksand"/>
                <a:cs typeface="Quicksand"/>
                <a:sym typeface="Quicksand"/>
              </a:rPr>
              <a:t>Coordinator meeting - 2/18 after GBM</a:t>
            </a:r>
            <a:endParaRPr b="1" sz="1800">
              <a:solidFill>
                <a:schemeClr val="accent5"/>
              </a:solidFill>
              <a:latin typeface="Quicksand"/>
              <a:ea typeface="Quicksand"/>
              <a:cs typeface="Quicksand"/>
              <a:sym typeface="Quicksand"/>
            </a:endParaRPr>
          </a:p>
          <a:p>
            <a:pPr indent="0" lvl="0" marL="0" rtl="0" algn="l">
              <a:lnSpc>
                <a:spcPct val="115000"/>
              </a:lnSpc>
              <a:spcBef>
                <a:spcPts val="0"/>
              </a:spcBef>
              <a:spcAft>
                <a:spcPts val="0"/>
              </a:spcAft>
              <a:buNone/>
            </a:pPr>
            <a:r>
              <a:t/>
            </a:r>
            <a:endParaRPr b="1" sz="1800">
              <a:solidFill>
                <a:schemeClr val="accent5"/>
              </a:solidFill>
              <a:latin typeface="Quicksand"/>
              <a:ea typeface="Quicksand"/>
              <a:cs typeface="Quicksand"/>
              <a:sym typeface="Quicksand"/>
            </a:endParaRPr>
          </a:p>
          <a:p>
            <a:pPr indent="-342900" lvl="0" marL="457200" rtl="0" algn="l">
              <a:lnSpc>
                <a:spcPct val="115000"/>
              </a:lnSpc>
              <a:spcBef>
                <a:spcPts val="0"/>
              </a:spcBef>
              <a:spcAft>
                <a:spcPts val="0"/>
              </a:spcAft>
              <a:buClr>
                <a:schemeClr val="accent5"/>
              </a:buClr>
              <a:buSzPts val="1800"/>
              <a:buFont typeface="Quicksand"/>
              <a:buChar char="●"/>
            </a:pPr>
            <a:r>
              <a:rPr b="1" lang="en" sz="1800">
                <a:solidFill>
                  <a:schemeClr val="accent5"/>
                </a:solidFill>
                <a:latin typeface="Quicksand"/>
                <a:ea typeface="Quicksand"/>
                <a:cs typeface="Quicksand"/>
                <a:sym typeface="Quicksand"/>
              </a:rPr>
              <a:t>Coordinators - send me a headshot and bio</a:t>
            </a:r>
            <a:endParaRPr b="1" sz="1800">
              <a:solidFill>
                <a:schemeClr val="accent5"/>
              </a:solidFill>
              <a:latin typeface="Quicksand"/>
              <a:ea typeface="Quicksand"/>
              <a:cs typeface="Quicksand"/>
              <a:sym typeface="Quicksand"/>
            </a:endParaRPr>
          </a:p>
          <a:p>
            <a:pPr indent="0" lvl="0" marL="457200" rtl="0" algn="l">
              <a:lnSpc>
                <a:spcPct val="115000"/>
              </a:lnSpc>
              <a:spcBef>
                <a:spcPts val="0"/>
              </a:spcBef>
              <a:spcAft>
                <a:spcPts val="0"/>
              </a:spcAft>
              <a:buNone/>
            </a:pPr>
            <a:r>
              <a:t/>
            </a:r>
            <a:endParaRPr b="1" sz="1800">
              <a:solidFill>
                <a:schemeClr val="accent5"/>
              </a:solidFill>
              <a:latin typeface="Quicksand"/>
              <a:ea typeface="Quicksand"/>
              <a:cs typeface="Quicksand"/>
              <a:sym typeface="Quicksand"/>
            </a:endParaRPr>
          </a:p>
          <a:p>
            <a:pPr indent="-342900" lvl="0" marL="457200" rtl="0" algn="l">
              <a:lnSpc>
                <a:spcPct val="115000"/>
              </a:lnSpc>
              <a:spcBef>
                <a:spcPts val="0"/>
              </a:spcBef>
              <a:spcAft>
                <a:spcPts val="0"/>
              </a:spcAft>
              <a:buClr>
                <a:schemeClr val="accent5"/>
              </a:buClr>
              <a:buSzPts val="1800"/>
              <a:buFont typeface="Quicksand"/>
              <a:buChar char="●"/>
            </a:pPr>
            <a:r>
              <a:rPr b="1" lang="en" sz="1800" u="sng">
                <a:solidFill>
                  <a:schemeClr val="hlink"/>
                </a:solidFill>
                <a:latin typeface="Quicksand"/>
                <a:ea typeface="Quicksand"/>
                <a:cs typeface="Quicksand"/>
                <a:sym typeface="Quicksand"/>
                <a:hlinkClick r:id="rId4"/>
              </a:rPr>
              <a:t>https://gatortechuf.com</a:t>
            </a:r>
            <a:endParaRPr b="1" sz="1800" u="sng">
              <a:solidFill>
                <a:schemeClr val="accent5"/>
              </a:solidFill>
              <a:latin typeface="Quicksand"/>
              <a:ea typeface="Quicksand"/>
              <a:cs typeface="Quicksand"/>
              <a:sym typeface="Quicksand"/>
            </a:endParaRPr>
          </a:p>
          <a:p>
            <a:pPr indent="-342900" lvl="1" marL="914400" rtl="0" algn="l">
              <a:lnSpc>
                <a:spcPct val="115000"/>
              </a:lnSpc>
              <a:spcBef>
                <a:spcPts val="0"/>
              </a:spcBef>
              <a:spcAft>
                <a:spcPts val="0"/>
              </a:spcAft>
              <a:buClr>
                <a:schemeClr val="accent5"/>
              </a:buClr>
              <a:buSzPts val="1800"/>
              <a:buFont typeface="Quicksand"/>
              <a:buChar char="○"/>
            </a:pPr>
            <a:r>
              <a:rPr b="1" lang="en" sz="1800">
                <a:solidFill>
                  <a:schemeClr val="accent5"/>
                </a:solidFill>
                <a:latin typeface="Quicksand"/>
                <a:ea typeface="Quicksand"/>
                <a:cs typeface="Quicksand"/>
                <a:sym typeface="Quicksand"/>
              </a:rPr>
              <a:t>Reference to all our slides, calendar, and more</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t/>
            </a:r>
            <a:endParaRPr sz="1800">
              <a:solidFill>
                <a:schemeClr val="accent5"/>
              </a:solidFill>
              <a:latin typeface="Barlow SemiBold"/>
              <a:ea typeface="Barlow SemiBold"/>
              <a:cs typeface="Barlow SemiBold"/>
              <a:sym typeface="Barlow SemiBold"/>
            </a:endParaRPr>
          </a:p>
          <a:p>
            <a:pPr indent="0" lvl="0" marL="0" rtl="0" algn="l">
              <a:lnSpc>
                <a:spcPct val="100000"/>
              </a:lnSpc>
              <a:spcBef>
                <a:spcPts val="0"/>
              </a:spcBef>
              <a:spcAft>
                <a:spcPts val="0"/>
              </a:spcAft>
              <a:buNone/>
            </a:pPr>
            <a:r>
              <a:t/>
            </a:r>
            <a:endParaRPr sz="1800">
              <a:solidFill>
                <a:schemeClr val="accent5"/>
              </a:solidFill>
              <a:latin typeface="Barlow SemiBold"/>
              <a:ea typeface="Barlow SemiBold"/>
              <a:cs typeface="Barlow SemiBold"/>
              <a:sym typeface="Barlow SemiBold"/>
            </a:endParaRPr>
          </a:p>
          <a:p>
            <a:pPr indent="0" lvl="0" marL="177800" rtl="0" algn="l">
              <a:lnSpc>
                <a:spcPct val="100000"/>
              </a:lnSpc>
              <a:spcBef>
                <a:spcPts val="0"/>
              </a:spcBef>
              <a:spcAft>
                <a:spcPts val="0"/>
              </a:spcAft>
              <a:buNone/>
            </a:pPr>
            <a:r>
              <a:t/>
            </a:r>
            <a:endParaRPr sz="1800">
              <a:solidFill>
                <a:schemeClr val="accent5"/>
              </a:solidFill>
              <a:latin typeface="Barlow SemiBold"/>
              <a:ea typeface="Barlow SemiBold"/>
              <a:cs typeface="Barlow SemiBold"/>
              <a:sym typeface="Barlow SemiBold"/>
            </a:endParaRPr>
          </a:p>
          <a:p>
            <a:pPr indent="0" lvl="0" marL="0" rtl="0" algn="l">
              <a:lnSpc>
                <a:spcPct val="100000"/>
              </a:lnSpc>
              <a:spcBef>
                <a:spcPts val="0"/>
              </a:spcBef>
              <a:spcAft>
                <a:spcPts val="0"/>
              </a:spcAft>
              <a:buNone/>
            </a:pPr>
            <a:r>
              <a:t/>
            </a:r>
            <a:endParaRPr sz="1800">
              <a:solidFill>
                <a:schemeClr val="accent5"/>
              </a:solidFill>
              <a:latin typeface="Barlow SemiBold"/>
              <a:ea typeface="Barlow SemiBold"/>
              <a:cs typeface="Barlow SemiBold"/>
              <a:sym typeface="Barlow SemiBold"/>
            </a:endParaRPr>
          </a:p>
          <a:p>
            <a:pPr indent="0" lvl="0" marL="177800" rtl="0" algn="l">
              <a:lnSpc>
                <a:spcPct val="100000"/>
              </a:lnSpc>
              <a:spcBef>
                <a:spcPts val="0"/>
              </a:spcBef>
              <a:spcAft>
                <a:spcPts val="0"/>
              </a:spcAft>
              <a:buNone/>
            </a:pPr>
            <a:r>
              <a:t/>
            </a:r>
            <a:endParaRPr sz="1800">
              <a:solidFill>
                <a:schemeClr val="accent5"/>
              </a:solidFill>
              <a:latin typeface="Barlow SemiBold"/>
              <a:ea typeface="Barlow SemiBold"/>
              <a:cs typeface="Barlow SemiBold"/>
              <a:sym typeface="Barlow SemiBold"/>
            </a:endParaRPr>
          </a:p>
          <a:p>
            <a:pPr indent="0" lvl="0" marL="0" rtl="0" algn="l">
              <a:lnSpc>
                <a:spcPct val="100000"/>
              </a:lnSpc>
              <a:spcBef>
                <a:spcPts val="0"/>
              </a:spcBef>
              <a:spcAft>
                <a:spcPts val="0"/>
              </a:spcAft>
              <a:buNone/>
            </a:pPr>
            <a:r>
              <a:t/>
            </a:r>
            <a:endParaRPr sz="1800">
              <a:solidFill>
                <a:schemeClr val="accent5"/>
              </a:solidFill>
              <a:latin typeface="Barlow SemiBold"/>
              <a:ea typeface="Barlow SemiBold"/>
              <a:cs typeface="Barlow SemiBold"/>
              <a:sym typeface="Barlow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23" name="Shape 223"/>
        <p:cNvGrpSpPr/>
        <p:nvPr/>
      </p:nvGrpSpPr>
      <p:grpSpPr>
        <a:xfrm>
          <a:off x="0" y="0"/>
          <a:ext cx="0" cy="0"/>
          <a:chOff x="0" y="0"/>
          <a:chExt cx="0" cy="0"/>
        </a:xfrm>
      </p:grpSpPr>
      <p:sp>
        <p:nvSpPr>
          <p:cNvPr id="224" name="Google Shape;224;p38"/>
          <p:cNvSpPr txBox="1"/>
          <p:nvPr/>
        </p:nvSpPr>
        <p:spPr>
          <a:xfrm>
            <a:off x="1870650" y="518325"/>
            <a:ext cx="5402700" cy="7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a:solidFill>
                  <a:srgbClr val="FFFFFF"/>
                </a:solidFill>
                <a:latin typeface="Quicksand"/>
                <a:ea typeface="Quicksand"/>
                <a:cs typeface="Quicksand"/>
                <a:sym typeface="Quicksand"/>
              </a:rPr>
              <a:t>this week in tech:</a:t>
            </a:r>
            <a:endParaRPr b="1" sz="4500">
              <a:solidFill>
                <a:srgbClr val="FFFFFF"/>
              </a:solidFill>
              <a:latin typeface="Quicksand"/>
              <a:ea typeface="Quicksand"/>
              <a:cs typeface="Quicksand"/>
              <a:sym typeface="Quicksand"/>
            </a:endParaRPr>
          </a:p>
        </p:txBody>
      </p:sp>
      <p:sp>
        <p:nvSpPr>
          <p:cNvPr id="225" name="Google Shape;225;p38"/>
          <p:cNvSpPr/>
          <p:nvPr/>
        </p:nvSpPr>
        <p:spPr>
          <a:xfrm>
            <a:off x="1679863" y="1643250"/>
            <a:ext cx="2382300" cy="2910600"/>
          </a:xfrm>
          <a:prstGeom prst="roundRect">
            <a:avLst>
              <a:gd fmla="val 9041" name="adj"/>
            </a:avLst>
          </a:prstGeom>
          <a:solidFill>
            <a:srgbClr val="03CCA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8"/>
          <p:cNvSpPr/>
          <p:nvPr/>
        </p:nvSpPr>
        <p:spPr>
          <a:xfrm>
            <a:off x="5081838" y="1643250"/>
            <a:ext cx="2382300" cy="2910600"/>
          </a:xfrm>
          <a:prstGeom prst="roundRect">
            <a:avLst>
              <a:gd fmla="val 9041" name="adj"/>
            </a:avLst>
          </a:prstGeom>
          <a:solidFill>
            <a:srgbClr val="03CCA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8"/>
          <p:cNvSpPr txBox="1"/>
          <p:nvPr/>
        </p:nvSpPr>
        <p:spPr>
          <a:xfrm>
            <a:off x="1628875" y="3453325"/>
            <a:ext cx="2293500" cy="9831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a:solidFill>
                  <a:srgbClr val="FFFFFF"/>
                </a:solidFill>
                <a:uFill>
                  <a:noFill/>
                </a:uFill>
                <a:latin typeface="Barlow"/>
                <a:ea typeface="Barlow"/>
                <a:cs typeface="Barlow"/>
                <a:sym typeface="Barlow"/>
                <a:hlinkClick r:id="rId4"/>
              </a:rPr>
              <a:t>New Advancements in Burn Treatment</a:t>
            </a:r>
            <a:endParaRPr b="1" sz="1800">
              <a:solidFill>
                <a:srgbClr val="FFFFFF"/>
              </a:solidFill>
              <a:latin typeface="Barlow"/>
              <a:ea typeface="Barlow"/>
              <a:cs typeface="Barlow"/>
              <a:sym typeface="Barlow"/>
            </a:endParaRPr>
          </a:p>
        </p:txBody>
      </p:sp>
      <p:sp>
        <p:nvSpPr>
          <p:cNvPr id="228" name="Google Shape;228;p38"/>
          <p:cNvSpPr txBox="1"/>
          <p:nvPr/>
        </p:nvSpPr>
        <p:spPr>
          <a:xfrm>
            <a:off x="4993350" y="3453325"/>
            <a:ext cx="2293500" cy="9831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a:solidFill>
                  <a:srgbClr val="FFFFFF"/>
                </a:solidFill>
                <a:uFill>
                  <a:noFill/>
                </a:uFill>
                <a:latin typeface="Barlow"/>
                <a:ea typeface="Barlow"/>
                <a:cs typeface="Barlow"/>
                <a:sym typeface="Barlow"/>
                <a:hlinkClick r:id="rId5"/>
              </a:rPr>
              <a:t>Individuals Charged in Equifax Breach</a:t>
            </a:r>
            <a:endParaRPr b="1" sz="1800">
              <a:solidFill>
                <a:srgbClr val="FFFFFF"/>
              </a:solidFill>
              <a:latin typeface="Barlow"/>
              <a:ea typeface="Barlow"/>
              <a:cs typeface="Barlow"/>
              <a:sym typeface="Barlow"/>
            </a:endParaRPr>
          </a:p>
        </p:txBody>
      </p:sp>
      <p:pic>
        <p:nvPicPr>
          <p:cNvPr id="229" name="Google Shape;229;p38"/>
          <p:cNvPicPr preferRelativeResize="0"/>
          <p:nvPr/>
        </p:nvPicPr>
        <p:blipFill>
          <a:blip r:embed="rId6">
            <a:alphaModFix/>
          </a:blip>
          <a:stretch>
            <a:fillRect/>
          </a:stretch>
        </p:blipFill>
        <p:spPr>
          <a:xfrm>
            <a:off x="1819663" y="1940913"/>
            <a:ext cx="2102700" cy="1261800"/>
          </a:xfrm>
          <a:prstGeom prst="roundRect">
            <a:avLst>
              <a:gd fmla="val 8452" name="adj"/>
            </a:avLst>
          </a:prstGeom>
          <a:noFill/>
          <a:ln>
            <a:noFill/>
          </a:ln>
        </p:spPr>
      </p:pic>
      <p:pic>
        <p:nvPicPr>
          <p:cNvPr id="230" name="Google Shape;230;p38"/>
          <p:cNvPicPr preferRelativeResize="0"/>
          <p:nvPr/>
        </p:nvPicPr>
        <p:blipFill>
          <a:blip r:embed="rId7">
            <a:alphaModFix/>
          </a:blip>
          <a:stretch>
            <a:fillRect/>
          </a:stretch>
        </p:blipFill>
        <p:spPr>
          <a:xfrm>
            <a:off x="5259151" y="1896601"/>
            <a:ext cx="2027700" cy="1350300"/>
          </a:xfrm>
          <a:prstGeom prst="roundRect">
            <a:avLst>
              <a:gd fmla="val 9819" name="adj"/>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9"/>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Tech Memes of the Week</a:t>
            </a:r>
            <a:endParaRPr b="1" sz="4800">
              <a:solidFill>
                <a:srgbClr val="FFFFFF"/>
              </a:solidFill>
              <a:latin typeface="Quicksand"/>
              <a:ea typeface="Quicksand"/>
              <a:cs typeface="Quicksand"/>
              <a:sym typeface="Quicksand"/>
            </a:endParaRPr>
          </a:p>
        </p:txBody>
      </p:sp>
      <p:pic>
        <p:nvPicPr>
          <p:cNvPr id="236" name="Google Shape;236;p39"/>
          <p:cNvPicPr preferRelativeResize="0"/>
          <p:nvPr/>
        </p:nvPicPr>
        <p:blipFill>
          <a:blip r:embed="rId3">
            <a:alphaModFix/>
          </a:blip>
          <a:stretch>
            <a:fillRect/>
          </a:stretch>
        </p:blipFill>
        <p:spPr>
          <a:xfrm>
            <a:off x="4525355" y="1708450"/>
            <a:ext cx="4104546" cy="2899075"/>
          </a:xfrm>
          <a:prstGeom prst="rect">
            <a:avLst/>
          </a:prstGeom>
          <a:noFill/>
          <a:ln>
            <a:noFill/>
          </a:ln>
        </p:spPr>
      </p:pic>
      <p:pic>
        <p:nvPicPr>
          <p:cNvPr id="237" name="Google Shape;237;p39"/>
          <p:cNvPicPr preferRelativeResize="0"/>
          <p:nvPr/>
        </p:nvPicPr>
        <p:blipFill>
          <a:blip r:embed="rId4">
            <a:alphaModFix/>
          </a:blip>
          <a:stretch>
            <a:fillRect/>
          </a:stretch>
        </p:blipFill>
        <p:spPr>
          <a:xfrm>
            <a:off x="384775" y="1708450"/>
            <a:ext cx="3671650" cy="289907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1"/>
          <p:cNvSpPr txBox="1"/>
          <p:nvPr/>
        </p:nvSpPr>
        <p:spPr>
          <a:xfrm>
            <a:off x="1020733" y="4068561"/>
            <a:ext cx="6913800" cy="128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5500">
                <a:solidFill>
                  <a:schemeClr val="lt1"/>
                </a:solidFill>
                <a:latin typeface="Quicksand"/>
                <a:ea typeface="Quicksand"/>
                <a:cs typeface="Quicksand"/>
                <a:sym typeface="Quicksand"/>
              </a:rPr>
              <a:t>Personality Quizzes</a:t>
            </a:r>
            <a:endParaRPr sz="55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2"/>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Personality Quizzes</a:t>
            </a:r>
            <a:endParaRPr b="1" sz="4800">
              <a:solidFill>
                <a:srgbClr val="FFFFFF"/>
              </a:solidFill>
              <a:latin typeface="Quicksand"/>
              <a:ea typeface="Quicksand"/>
              <a:cs typeface="Quicksand"/>
              <a:sym typeface="Quicksand"/>
            </a:endParaRPr>
          </a:p>
        </p:txBody>
      </p:sp>
      <p:sp>
        <p:nvSpPr>
          <p:cNvPr id="115" name="Google Shape;115;p22"/>
          <p:cNvSpPr txBox="1"/>
          <p:nvPr/>
        </p:nvSpPr>
        <p:spPr>
          <a:xfrm>
            <a:off x="565050" y="1299450"/>
            <a:ext cx="8013900" cy="3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Quicksand"/>
                <a:ea typeface="Quicksand"/>
                <a:cs typeface="Quicksand"/>
                <a:sym typeface="Quicksand"/>
              </a:rPr>
              <a:t>A</a:t>
            </a:r>
            <a:r>
              <a:rPr lang="en" sz="1800">
                <a:solidFill>
                  <a:srgbClr val="FFFFFF"/>
                </a:solidFill>
                <a:latin typeface="Quicksand"/>
                <a:ea typeface="Quicksand"/>
                <a:cs typeface="Quicksand"/>
                <a:sym typeface="Quicksand"/>
              </a:rPr>
              <a:t>ccess the quizzes on Slack and join our Slack channel!</a:t>
            </a:r>
            <a:endParaRPr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sz="1800">
              <a:solidFill>
                <a:srgbClr val="FFFFFF"/>
              </a:solidFill>
              <a:latin typeface="Quicksand"/>
              <a:ea typeface="Quicksand"/>
              <a:cs typeface="Quicksand"/>
              <a:sym typeface="Quicksand"/>
            </a:endParaRPr>
          </a:p>
          <a:p>
            <a:pPr indent="0" lvl="0" marL="0" rtl="0" algn="l">
              <a:spcBef>
                <a:spcPts val="0"/>
              </a:spcBef>
              <a:spcAft>
                <a:spcPts val="0"/>
              </a:spcAft>
              <a:buNone/>
            </a:pPr>
            <a:r>
              <a:rPr lang="en" sz="1800" u="sng">
                <a:solidFill>
                  <a:srgbClr val="FFFFFF"/>
                </a:solidFill>
                <a:latin typeface="Quicksand"/>
                <a:ea typeface="Quicksand"/>
                <a:cs typeface="Quicksand"/>
                <a:sym typeface="Quicksand"/>
                <a:hlinkClick r:id="rId3"/>
              </a:rPr>
              <a:t>https://www.buzzfeed.com/sarahaspler/eat-like-a-college-student-for-a-day-and-well-rev?origin=btm-fd</a:t>
            </a:r>
            <a:endParaRPr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sz="1800">
              <a:solidFill>
                <a:srgbClr val="FFFFFF"/>
              </a:solidFill>
              <a:latin typeface="Quicksand"/>
              <a:ea typeface="Quicksand"/>
              <a:cs typeface="Quicksand"/>
              <a:sym typeface="Quicksand"/>
            </a:endParaRPr>
          </a:p>
          <a:p>
            <a:pPr indent="0" lvl="0" marL="0" rtl="0" algn="l">
              <a:spcBef>
                <a:spcPts val="0"/>
              </a:spcBef>
              <a:spcAft>
                <a:spcPts val="0"/>
              </a:spcAft>
              <a:buNone/>
            </a:pPr>
            <a:r>
              <a:rPr lang="en" sz="1800" u="sng">
                <a:solidFill>
                  <a:srgbClr val="FFFFFF"/>
                </a:solidFill>
                <a:latin typeface="Quicksand"/>
                <a:ea typeface="Quicksand"/>
                <a:cs typeface="Quicksand"/>
                <a:sym typeface="Quicksand"/>
                <a:hlinkClick r:id="rId4"/>
              </a:rPr>
              <a:t>https://www.buzzfeed.com/katangus/choose-some-dogs-and-some-snacks-and-well-reveal?origin=btm-fd</a:t>
            </a:r>
            <a:endParaRPr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sz="1800">
              <a:solidFill>
                <a:srgbClr val="FFFFFF"/>
              </a:solidFill>
              <a:latin typeface="Quicksand"/>
              <a:ea typeface="Quicksand"/>
              <a:cs typeface="Quicksand"/>
              <a:sym typeface="Quicksand"/>
            </a:endParaRPr>
          </a:p>
          <a:p>
            <a:pPr indent="0" lvl="0" marL="0" rtl="0" algn="l">
              <a:spcBef>
                <a:spcPts val="0"/>
              </a:spcBef>
              <a:spcAft>
                <a:spcPts val="0"/>
              </a:spcAft>
              <a:buNone/>
            </a:pPr>
            <a:r>
              <a:rPr lang="en" sz="1800">
                <a:solidFill>
                  <a:srgbClr val="FFFFFF"/>
                </a:solidFill>
                <a:latin typeface="Quicksand"/>
                <a:ea typeface="Quicksand"/>
                <a:cs typeface="Quicksand"/>
                <a:sym typeface="Quicksand"/>
              </a:rPr>
              <a:t>Share with people around you! Looks like I am a reliable Media and Communications Major… - Sarah</a:t>
            </a:r>
            <a:endParaRPr sz="1800">
              <a:solidFill>
                <a:srgbClr val="FFFFFF"/>
              </a:solidFill>
              <a:latin typeface="Quicksand"/>
              <a:ea typeface="Quicksand"/>
              <a:cs typeface="Quicksand"/>
              <a:sym typeface="Quicksa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3"/>
          <p:cNvSpPr txBox="1"/>
          <p:nvPr/>
        </p:nvSpPr>
        <p:spPr>
          <a:xfrm>
            <a:off x="1484850" y="1091275"/>
            <a:ext cx="6174300" cy="24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5700">
              <a:solidFill>
                <a:schemeClr val="lt1"/>
              </a:solidFill>
              <a:latin typeface="Quicksand"/>
              <a:ea typeface="Quicksand"/>
              <a:cs typeface="Quicksand"/>
              <a:sym typeface="Quicksand"/>
            </a:endParaRPr>
          </a:p>
          <a:p>
            <a:pPr indent="0" lvl="0" marL="0" rtl="0" algn="ctr">
              <a:spcBef>
                <a:spcPts val="0"/>
              </a:spcBef>
              <a:spcAft>
                <a:spcPts val="0"/>
              </a:spcAft>
              <a:buNone/>
            </a:pPr>
            <a:r>
              <a:rPr b="1" lang="en" sz="5700">
                <a:solidFill>
                  <a:schemeClr val="lt1"/>
                </a:solidFill>
                <a:latin typeface="Quicksand"/>
                <a:ea typeface="Quicksand"/>
                <a:cs typeface="Quicksand"/>
                <a:sym typeface="Quicksand"/>
              </a:rPr>
              <a:t>c</a:t>
            </a:r>
            <a:r>
              <a:rPr b="1" lang="en" sz="5700">
                <a:solidFill>
                  <a:schemeClr val="lt1"/>
                </a:solidFill>
                <a:latin typeface="Quicksand"/>
                <a:ea typeface="Quicksand"/>
                <a:cs typeface="Quicksand"/>
                <a:sym typeface="Quicksand"/>
              </a:rPr>
              <a:t>ybersecurity </a:t>
            </a:r>
            <a:endParaRPr b="1" sz="5700">
              <a:solidFill>
                <a:schemeClr val="lt1"/>
              </a:solidFill>
              <a:latin typeface="Quicksand"/>
              <a:ea typeface="Quicksand"/>
              <a:cs typeface="Quicksand"/>
              <a:sym typeface="Quicksan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4"/>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Quicksand"/>
                <a:ea typeface="Quicksand"/>
                <a:cs typeface="Quicksand"/>
                <a:sym typeface="Quicksand"/>
              </a:rPr>
              <a:t>threats </a:t>
            </a:r>
            <a:endParaRPr b="1" sz="4000">
              <a:solidFill>
                <a:srgbClr val="FFFFFF"/>
              </a:solidFill>
              <a:latin typeface="Quicksand"/>
              <a:ea typeface="Quicksand"/>
              <a:cs typeface="Quicksand"/>
              <a:sym typeface="Quicksand"/>
            </a:endParaRPr>
          </a:p>
        </p:txBody>
      </p:sp>
      <p:sp>
        <p:nvSpPr>
          <p:cNvPr id="126" name="Google Shape;126;p24"/>
          <p:cNvSpPr txBox="1"/>
          <p:nvPr/>
        </p:nvSpPr>
        <p:spPr>
          <a:xfrm>
            <a:off x="414650" y="1598925"/>
            <a:ext cx="5055300" cy="2916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p</a:t>
            </a:r>
            <a:r>
              <a:rPr lang="en" sz="2400">
                <a:solidFill>
                  <a:schemeClr val="lt1"/>
                </a:solidFill>
                <a:latin typeface="Barlow SemiBold"/>
                <a:ea typeface="Barlow SemiBold"/>
                <a:cs typeface="Barlow SemiBold"/>
                <a:sym typeface="Barlow SemiBold"/>
              </a:rPr>
              <a:t>hishing </a:t>
            </a:r>
            <a:endParaRPr sz="2400">
              <a:solidFill>
                <a:schemeClr val="lt1"/>
              </a:solidFill>
              <a:latin typeface="Barlow SemiBold"/>
              <a:ea typeface="Barlow SemiBold"/>
              <a:cs typeface="Barlow SemiBold"/>
              <a:sym typeface="Barlow SemiBold"/>
            </a:endParaRPr>
          </a:p>
          <a:p>
            <a:pPr indent="0" lvl="0" marL="457200" rtl="0" algn="l">
              <a:spcBef>
                <a:spcPts val="0"/>
              </a:spcBef>
              <a:spcAft>
                <a:spcPts val="0"/>
              </a:spcAft>
              <a:buNone/>
            </a:pPr>
            <a:r>
              <a:rPr lang="en" sz="1200">
                <a:solidFill>
                  <a:schemeClr val="lt1"/>
                </a:solidFill>
                <a:latin typeface="Barlow SemiBold"/>
                <a:ea typeface="Barlow SemiBold"/>
                <a:cs typeface="Barlow SemiBold"/>
                <a:sym typeface="Barlow SemiBold"/>
              </a:rPr>
              <a:t>sending emails purporting to be legit company in order to induce individual to reveal personal information.   </a:t>
            </a:r>
            <a:endParaRPr sz="12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i</a:t>
            </a:r>
            <a:r>
              <a:rPr lang="en" sz="2400">
                <a:solidFill>
                  <a:schemeClr val="lt1"/>
                </a:solidFill>
                <a:latin typeface="Barlow SemiBold"/>
                <a:ea typeface="Barlow SemiBold"/>
                <a:cs typeface="Barlow SemiBold"/>
                <a:sym typeface="Barlow SemiBold"/>
              </a:rPr>
              <a:t>nterception </a:t>
            </a:r>
            <a:endParaRPr sz="2400">
              <a:solidFill>
                <a:schemeClr val="lt1"/>
              </a:solidFill>
              <a:latin typeface="Barlow SemiBold"/>
              <a:ea typeface="Barlow SemiBold"/>
              <a:cs typeface="Barlow SemiBold"/>
              <a:sym typeface="Barlow SemiBold"/>
            </a:endParaRPr>
          </a:p>
          <a:p>
            <a:pPr indent="0" lvl="0" marL="457200" rtl="0" algn="l">
              <a:spcBef>
                <a:spcPts val="0"/>
              </a:spcBef>
              <a:spcAft>
                <a:spcPts val="0"/>
              </a:spcAft>
              <a:buNone/>
            </a:pPr>
            <a:r>
              <a:rPr lang="en">
                <a:solidFill>
                  <a:schemeClr val="lt1"/>
                </a:solidFill>
                <a:latin typeface="Barlow SemiBold"/>
                <a:ea typeface="Barlow SemiBold"/>
                <a:cs typeface="Barlow SemiBold"/>
                <a:sym typeface="Barlow SemiBold"/>
              </a:rPr>
              <a:t>intercept the data that being send out. stored / change form of the data .</a:t>
            </a:r>
            <a:endParaRPr>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DDoS</a:t>
            </a:r>
            <a:endParaRPr sz="2400">
              <a:solidFill>
                <a:schemeClr val="lt1"/>
              </a:solidFill>
              <a:latin typeface="Barlow SemiBold"/>
              <a:ea typeface="Barlow SemiBold"/>
              <a:cs typeface="Barlow SemiBold"/>
              <a:sym typeface="Barlow SemiBold"/>
            </a:endParaRPr>
          </a:p>
          <a:p>
            <a:pPr indent="0" lvl="0" marL="457200" rtl="0" algn="l">
              <a:spcBef>
                <a:spcPts val="0"/>
              </a:spcBef>
              <a:spcAft>
                <a:spcPts val="0"/>
              </a:spcAft>
              <a:buNone/>
            </a:pPr>
            <a:r>
              <a:rPr lang="en">
                <a:solidFill>
                  <a:schemeClr val="lt1"/>
                </a:solidFill>
                <a:latin typeface="Barlow SemiBold"/>
                <a:ea typeface="Barlow SemiBold"/>
                <a:cs typeface="Barlow SemiBold"/>
                <a:sym typeface="Barlow SemiBold"/>
              </a:rPr>
              <a:t>botnet directs a flood to a single </a:t>
            </a:r>
            <a:r>
              <a:rPr lang="en">
                <a:solidFill>
                  <a:schemeClr val="lt1"/>
                </a:solidFill>
                <a:latin typeface="Barlow SemiBold"/>
                <a:ea typeface="Barlow SemiBold"/>
                <a:cs typeface="Barlow SemiBold"/>
                <a:sym typeface="Barlow SemiBold"/>
              </a:rPr>
              <a:t>website</a:t>
            </a:r>
            <a:r>
              <a:rPr lang="en">
                <a:solidFill>
                  <a:schemeClr val="lt1"/>
                </a:solidFill>
                <a:latin typeface="Barlow SemiBold"/>
                <a:ea typeface="Barlow SemiBold"/>
                <a:cs typeface="Barlow SemiBold"/>
                <a:sym typeface="Barlow SemiBold"/>
              </a:rPr>
              <a:t> server with rapid fire page causing it to slow down / crash.</a:t>
            </a:r>
            <a:endParaRPr>
              <a:solidFill>
                <a:schemeClr val="lt1"/>
              </a:solidFill>
              <a:latin typeface="Barlow SemiBold"/>
              <a:ea typeface="Barlow SemiBold"/>
              <a:cs typeface="Barlow SemiBold"/>
              <a:sym typeface="Barlow SemiBold"/>
            </a:endParaRPr>
          </a:p>
        </p:txBody>
      </p:sp>
      <p:pic>
        <p:nvPicPr>
          <p:cNvPr id="127" name="Google Shape;127;p24"/>
          <p:cNvPicPr preferRelativeResize="0"/>
          <p:nvPr/>
        </p:nvPicPr>
        <p:blipFill rotWithShape="1">
          <a:blip r:embed="rId3">
            <a:alphaModFix/>
          </a:blip>
          <a:srcRect b="539" l="2248" r="2495" t="3112"/>
          <a:stretch/>
        </p:blipFill>
        <p:spPr>
          <a:xfrm>
            <a:off x="5358175" y="1674825"/>
            <a:ext cx="3209374" cy="2840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5"/>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Quicksand"/>
                <a:ea typeface="Quicksand"/>
                <a:cs typeface="Quicksand"/>
                <a:sym typeface="Quicksand"/>
              </a:rPr>
              <a:t>threats </a:t>
            </a:r>
            <a:endParaRPr b="1" sz="4000">
              <a:solidFill>
                <a:srgbClr val="FFFFFF"/>
              </a:solidFill>
              <a:latin typeface="Quicksand"/>
              <a:ea typeface="Quicksand"/>
              <a:cs typeface="Quicksand"/>
              <a:sym typeface="Quicksand"/>
            </a:endParaRPr>
          </a:p>
        </p:txBody>
      </p:sp>
      <p:sp>
        <p:nvSpPr>
          <p:cNvPr id="133" name="Google Shape;133;p25"/>
          <p:cNvSpPr txBox="1"/>
          <p:nvPr/>
        </p:nvSpPr>
        <p:spPr>
          <a:xfrm>
            <a:off x="414650" y="1598925"/>
            <a:ext cx="5055300" cy="2916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data breach</a:t>
            </a:r>
            <a:endParaRPr sz="2400">
              <a:solidFill>
                <a:schemeClr val="lt1"/>
              </a:solidFill>
              <a:latin typeface="Barlow SemiBold"/>
              <a:ea typeface="Barlow SemiBold"/>
              <a:cs typeface="Barlow SemiBold"/>
              <a:sym typeface="Barlow SemiBold"/>
            </a:endParaRPr>
          </a:p>
          <a:p>
            <a:pPr indent="0" lvl="0" marL="457200" rtl="0" algn="l">
              <a:spcBef>
                <a:spcPts val="0"/>
              </a:spcBef>
              <a:spcAft>
                <a:spcPts val="0"/>
              </a:spcAft>
              <a:buNone/>
            </a:pPr>
            <a:r>
              <a:rPr lang="en">
                <a:solidFill>
                  <a:schemeClr val="lt1"/>
                </a:solidFill>
                <a:latin typeface="Barlow SemiBold"/>
                <a:ea typeface="Barlow SemiBold"/>
                <a:cs typeface="Barlow SemiBold"/>
                <a:sym typeface="Barlow SemiBold"/>
              </a:rPr>
              <a:t>intentional or unintentional released confidential data.</a:t>
            </a:r>
            <a:endParaRPr>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malware </a:t>
            </a:r>
            <a:endParaRPr sz="2400">
              <a:solidFill>
                <a:schemeClr val="lt1"/>
              </a:solidFill>
              <a:latin typeface="Barlow SemiBold"/>
              <a:ea typeface="Barlow SemiBold"/>
              <a:cs typeface="Barlow SemiBold"/>
              <a:sym typeface="Barlow SemiBold"/>
            </a:endParaRPr>
          </a:p>
          <a:p>
            <a:pPr indent="0" lvl="0" marL="457200" rtl="0" algn="l">
              <a:spcBef>
                <a:spcPts val="0"/>
              </a:spcBef>
              <a:spcAft>
                <a:spcPts val="0"/>
              </a:spcAft>
              <a:buNone/>
            </a:pPr>
            <a:r>
              <a:rPr lang="en">
                <a:solidFill>
                  <a:schemeClr val="lt1"/>
                </a:solidFill>
                <a:latin typeface="Barlow SemiBold"/>
                <a:ea typeface="Barlow SemiBold"/>
                <a:cs typeface="Barlow SemiBold"/>
                <a:sym typeface="Barlow SemiBold"/>
              </a:rPr>
              <a:t>install malicious software in one’s device without the person knowledge.</a:t>
            </a:r>
            <a:endParaRPr sz="24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social engineering </a:t>
            </a:r>
            <a:endParaRPr sz="2400">
              <a:solidFill>
                <a:schemeClr val="lt1"/>
              </a:solidFill>
              <a:latin typeface="Barlow SemiBold"/>
              <a:ea typeface="Barlow SemiBold"/>
              <a:cs typeface="Barlow SemiBold"/>
              <a:sym typeface="Barlow SemiBold"/>
            </a:endParaRPr>
          </a:p>
          <a:p>
            <a:pPr indent="0" lvl="0" marL="457200" rtl="0" algn="l">
              <a:spcBef>
                <a:spcPts val="0"/>
              </a:spcBef>
              <a:spcAft>
                <a:spcPts val="0"/>
              </a:spcAft>
              <a:buNone/>
            </a:pPr>
            <a:r>
              <a:rPr lang="en">
                <a:solidFill>
                  <a:schemeClr val="lt1"/>
                </a:solidFill>
                <a:latin typeface="Barlow SemiBold"/>
                <a:ea typeface="Barlow SemiBold"/>
                <a:cs typeface="Barlow SemiBold"/>
                <a:sym typeface="Barlow SemiBold"/>
              </a:rPr>
              <a:t>similar to phishing, but employ social media, instant message, social media and more. it involved psychological method to manipulate human’s emotion. </a:t>
            </a:r>
            <a:endParaRPr>
              <a:solidFill>
                <a:schemeClr val="lt1"/>
              </a:solidFill>
              <a:latin typeface="Barlow SemiBold"/>
              <a:ea typeface="Barlow SemiBold"/>
              <a:cs typeface="Barlow SemiBold"/>
              <a:sym typeface="Barlow SemiBold"/>
            </a:endParaRPr>
          </a:p>
        </p:txBody>
      </p:sp>
      <p:pic>
        <p:nvPicPr>
          <p:cNvPr id="134" name="Google Shape;134;p25"/>
          <p:cNvPicPr preferRelativeResize="0"/>
          <p:nvPr/>
        </p:nvPicPr>
        <p:blipFill rotWithShape="1">
          <a:blip r:embed="rId3">
            <a:alphaModFix/>
          </a:blip>
          <a:srcRect b="539" l="2248" r="2495" t="3112"/>
          <a:stretch/>
        </p:blipFill>
        <p:spPr>
          <a:xfrm>
            <a:off x="5358175" y="1674825"/>
            <a:ext cx="3209374" cy="2840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6"/>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Quicksand"/>
                <a:ea typeface="Quicksand"/>
                <a:cs typeface="Quicksand"/>
                <a:sym typeface="Quicksand"/>
              </a:rPr>
              <a:t>encryption</a:t>
            </a:r>
            <a:endParaRPr b="1" sz="4000">
              <a:solidFill>
                <a:srgbClr val="FFFFFF"/>
              </a:solidFill>
              <a:latin typeface="Quicksand"/>
              <a:ea typeface="Quicksand"/>
              <a:cs typeface="Quicksand"/>
              <a:sym typeface="Quicksand"/>
            </a:endParaRPr>
          </a:p>
        </p:txBody>
      </p:sp>
      <p:sp>
        <p:nvSpPr>
          <p:cNvPr id="140" name="Google Shape;140;p26"/>
          <p:cNvSpPr txBox="1"/>
          <p:nvPr/>
        </p:nvSpPr>
        <p:spPr>
          <a:xfrm>
            <a:off x="414650" y="1598925"/>
            <a:ext cx="5055300" cy="29163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lt1"/>
              </a:buClr>
              <a:buSzPts val="2200"/>
              <a:buFont typeface="Barlow SemiBold"/>
              <a:buChar char="●"/>
            </a:pPr>
            <a:r>
              <a:rPr lang="en" sz="1800">
                <a:solidFill>
                  <a:schemeClr val="lt1"/>
                </a:solidFill>
                <a:latin typeface="Barlow SemiBold"/>
                <a:ea typeface="Barlow SemiBold"/>
                <a:cs typeface="Barlow SemiBold"/>
                <a:sym typeface="Barlow SemiBold"/>
              </a:rPr>
              <a:t>t</a:t>
            </a:r>
            <a:r>
              <a:rPr lang="en" sz="1800">
                <a:solidFill>
                  <a:schemeClr val="lt1"/>
                </a:solidFill>
                <a:latin typeface="Barlow SemiBold"/>
                <a:ea typeface="Barlow SemiBold"/>
                <a:cs typeface="Barlow SemiBold"/>
                <a:sym typeface="Barlow SemiBold"/>
              </a:rPr>
              <a:t>he process of converting information or data into a code to prevent unauthorized access</a:t>
            </a:r>
            <a:endParaRPr sz="1800">
              <a:solidFill>
                <a:schemeClr val="lt1"/>
              </a:solidFill>
              <a:latin typeface="Barlow SemiBold"/>
              <a:ea typeface="Barlow SemiBold"/>
              <a:cs typeface="Barlow SemiBold"/>
              <a:sym typeface="Barlow SemiBold"/>
            </a:endParaRPr>
          </a:p>
          <a:p>
            <a:pPr indent="-342900" lvl="0" marL="4572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encrypting data allows for a safe transfer of information across the internet</a:t>
            </a:r>
            <a:endParaRPr sz="1800">
              <a:solidFill>
                <a:schemeClr val="lt1"/>
              </a:solidFill>
              <a:latin typeface="Barlow SemiBold"/>
              <a:ea typeface="Barlow SemiBold"/>
              <a:cs typeface="Barlow SemiBold"/>
              <a:sym typeface="Barlow SemiBold"/>
            </a:endParaRPr>
          </a:p>
          <a:p>
            <a:pPr indent="-342900" lvl="0" marL="4572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4 types:</a:t>
            </a:r>
            <a:endParaRPr sz="1800">
              <a:solidFill>
                <a:schemeClr val="lt1"/>
              </a:solidFill>
              <a:latin typeface="Barlow SemiBold"/>
              <a:ea typeface="Barlow SemiBold"/>
              <a:cs typeface="Barlow SemiBold"/>
              <a:sym typeface="Barlow SemiBold"/>
            </a:endParaRPr>
          </a:p>
          <a:p>
            <a:pPr indent="-342900" lvl="1" marL="9144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symmetric</a:t>
            </a:r>
            <a:endParaRPr sz="1800">
              <a:solidFill>
                <a:schemeClr val="lt1"/>
              </a:solidFill>
              <a:latin typeface="Barlow SemiBold"/>
              <a:ea typeface="Barlow SemiBold"/>
              <a:cs typeface="Barlow SemiBold"/>
              <a:sym typeface="Barlow SemiBold"/>
            </a:endParaRPr>
          </a:p>
          <a:p>
            <a:pPr indent="-342900" lvl="1" marL="9144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Asymmetric</a:t>
            </a:r>
            <a:endParaRPr sz="1800">
              <a:solidFill>
                <a:schemeClr val="lt1"/>
              </a:solidFill>
              <a:latin typeface="Barlow SemiBold"/>
              <a:ea typeface="Barlow SemiBold"/>
              <a:cs typeface="Barlow SemiBold"/>
              <a:sym typeface="Barlow SemiBold"/>
            </a:endParaRPr>
          </a:p>
          <a:p>
            <a:pPr indent="-342900" lvl="1" marL="9144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hashing</a:t>
            </a:r>
            <a:endParaRPr sz="1800">
              <a:solidFill>
                <a:schemeClr val="lt1"/>
              </a:solidFill>
              <a:latin typeface="Barlow SemiBold"/>
              <a:ea typeface="Barlow SemiBold"/>
              <a:cs typeface="Barlow SemiBold"/>
              <a:sym typeface="Barlow SemiBold"/>
            </a:endParaRPr>
          </a:p>
          <a:p>
            <a:pPr indent="-342900" lvl="1" marL="9144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salting</a:t>
            </a:r>
            <a:endParaRPr sz="1800">
              <a:solidFill>
                <a:schemeClr val="lt1"/>
              </a:solidFill>
              <a:latin typeface="Barlow SemiBold"/>
              <a:ea typeface="Barlow SemiBold"/>
              <a:cs typeface="Barlow SemiBold"/>
              <a:sym typeface="Barlow SemiBold"/>
            </a:endParaRPr>
          </a:p>
        </p:txBody>
      </p:sp>
      <p:pic>
        <p:nvPicPr>
          <p:cNvPr id="141" name="Google Shape;141;p26"/>
          <p:cNvPicPr preferRelativeResize="0"/>
          <p:nvPr/>
        </p:nvPicPr>
        <p:blipFill>
          <a:blip r:embed="rId3">
            <a:alphaModFix/>
          </a:blip>
          <a:stretch>
            <a:fillRect/>
          </a:stretch>
        </p:blipFill>
        <p:spPr>
          <a:xfrm>
            <a:off x="5469950" y="2109475"/>
            <a:ext cx="3369250" cy="18952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7"/>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Quicksand"/>
                <a:ea typeface="Quicksand"/>
                <a:cs typeface="Quicksand"/>
                <a:sym typeface="Quicksand"/>
              </a:rPr>
              <a:t>s</a:t>
            </a:r>
            <a:r>
              <a:rPr b="1" lang="en" sz="4000">
                <a:solidFill>
                  <a:srgbClr val="FFFFFF"/>
                </a:solidFill>
                <a:latin typeface="Quicksand"/>
                <a:ea typeface="Quicksand"/>
                <a:cs typeface="Quicksand"/>
                <a:sym typeface="Quicksand"/>
              </a:rPr>
              <a:t>ymmetric </a:t>
            </a:r>
            <a:r>
              <a:rPr b="1" lang="en" sz="4000">
                <a:solidFill>
                  <a:srgbClr val="FFFFFF"/>
                </a:solidFill>
                <a:latin typeface="Quicksand"/>
                <a:ea typeface="Quicksand"/>
                <a:cs typeface="Quicksand"/>
                <a:sym typeface="Quicksand"/>
              </a:rPr>
              <a:t>encryption </a:t>
            </a:r>
            <a:endParaRPr b="1" sz="4000">
              <a:solidFill>
                <a:srgbClr val="FFFFFF"/>
              </a:solidFill>
              <a:latin typeface="Quicksand"/>
              <a:ea typeface="Quicksand"/>
              <a:cs typeface="Quicksand"/>
              <a:sym typeface="Quicksand"/>
            </a:endParaRPr>
          </a:p>
        </p:txBody>
      </p:sp>
      <p:sp>
        <p:nvSpPr>
          <p:cNvPr id="147" name="Google Shape;147;p27"/>
          <p:cNvSpPr txBox="1"/>
          <p:nvPr/>
        </p:nvSpPr>
        <p:spPr>
          <a:xfrm>
            <a:off x="414650" y="1598925"/>
            <a:ext cx="5055300" cy="2916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o</a:t>
            </a:r>
            <a:r>
              <a:rPr lang="en" sz="2400">
                <a:solidFill>
                  <a:schemeClr val="lt1"/>
                </a:solidFill>
                <a:latin typeface="Barlow SemiBold"/>
                <a:ea typeface="Barlow SemiBold"/>
                <a:cs typeface="Barlow SemiBold"/>
                <a:sym typeface="Barlow SemiBold"/>
              </a:rPr>
              <a:t>ldest and best-known type of encryption</a:t>
            </a:r>
            <a:endParaRPr sz="24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s</a:t>
            </a:r>
            <a:r>
              <a:rPr lang="en" sz="2400">
                <a:solidFill>
                  <a:schemeClr val="lt1"/>
                </a:solidFill>
                <a:latin typeface="Barlow SemiBold"/>
                <a:ea typeface="Barlow SemiBold"/>
                <a:cs typeface="Barlow SemiBold"/>
                <a:sym typeface="Barlow SemiBold"/>
              </a:rPr>
              <a:t>ecret key </a:t>
            </a:r>
            <a:endParaRPr sz="24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t</a:t>
            </a:r>
            <a:r>
              <a:rPr lang="en" sz="2400">
                <a:solidFill>
                  <a:schemeClr val="lt1"/>
                </a:solidFill>
                <a:latin typeface="Barlow SemiBold"/>
                <a:ea typeface="Barlow SemiBold"/>
                <a:cs typeface="Barlow SemiBold"/>
                <a:sym typeface="Barlow SemiBold"/>
              </a:rPr>
              <a:t>he sender and recipient must know the secret key for this encryption</a:t>
            </a:r>
            <a:endParaRPr sz="2400">
              <a:solidFill>
                <a:schemeClr val="lt1"/>
              </a:solidFill>
              <a:latin typeface="Barlow SemiBold"/>
              <a:ea typeface="Barlow SemiBold"/>
              <a:cs typeface="Barlow SemiBold"/>
              <a:sym typeface="Barlow SemiBold"/>
            </a:endParaRPr>
          </a:p>
          <a:p>
            <a:pPr indent="0" lvl="0" marL="0" rtl="0" algn="l">
              <a:spcBef>
                <a:spcPts val="0"/>
              </a:spcBef>
              <a:spcAft>
                <a:spcPts val="0"/>
              </a:spcAft>
              <a:buNone/>
            </a:pPr>
            <a:r>
              <a:t/>
            </a:r>
            <a:endParaRPr sz="1800">
              <a:solidFill>
                <a:schemeClr val="lt1"/>
              </a:solidFill>
              <a:latin typeface="Barlow SemiBold"/>
              <a:ea typeface="Barlow SemiBold"/>
              <a:cs typeface="Barlow SemiBold"/>
              <a:sym typeface="Barlow SemiBold"/>
            </a:endParaRPr>
          </a:p>
        </p:txBody>
      </p:sp>
      <p:pic>
        <p:nvPicPr>
          <p:cNvPr id="148" name="Google Shape;148;p27"/>
          <p:cNvPicPr preferRelativeResize="0"/>
          <p:nvPr/>
        </p:nvPicPr>
        <p:blipFill>
          <a:blip r:embed="rId3">
            <a:alphaModFix/>
          </a:blip>
          <a:stretch>
            <a:fillRect/>
          </a:stretch>
        </p:blipFill>
        <p:spPr>
          <a:xfrm>
            <a:off x="5762000" y="1734688"/>
            <a:ext cx="2644775" cy="26447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atortech 2019-2020">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