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Proxima Nova"/>
      <p:regular r:id="rId30"/>
      <p:bold r:id="rId31"/>
      <p:italic r:id="rId32"/>
      <p:boldItalic r:id="rId33"/>
    </p:embeddedFont>
    <p:embeddedFont>
      <p:font typeface="Quicksand"/>
      <p:bold r:id="rId34"/>
    </p:embeddedFont>
    <p:embeddedFont>
      <p:font typeface="Barlow"/>
      <p:regular r:id="rId35"/>
      <p:bold r:id="rId36"/>
      <p:italic r:id="rId37"/>
      <p:boldItalic r:id="rId38"/>
    </p:embeddedFont>
    <p:embeddedFont>
      <p:font typeface="Alfa Slab One"/>
      <p:regular r:id="rId39"/>
    </p:embeddedFont>
    <p:embeddedFont>
      <p:font typeface="Comfortaa"/>
      <p:regular r:id="rId40"/>
      <p:bold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72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728"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omfortaa-regular.fntdata"/><Relationship Id="rId20" Type="http://schemas.openxmlformats.org/officeDocument/2006/relationships/slide" Target="slides/slide15.xml"/><Relationship Id="rId41" Type="http://schemas.openxmlformats.org/officeDocument/2006/relationships/font" Target="fonts/Comfortaa-bold.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roximaNova-bold.fntdata"/><Relationship Id="rId30" Type="http://schemas.openxmlformats.org/officeDocument/2006/relationships/font" Target="fonts/ProximaNova-regular.fntdata"/><Relationship Id="rId11" Type="http://schemas.openxmlformats.org/officeDocument/2006/relationships/slide" Target="slides/slide6.xml"/><Relationship Id="rId33" Type="http://schemas.openxmlformats.org/officeDocument/2006/relationships/font" Target="fonts/ProximaNova-boldItalic.fntdata"/><Relationship Id="rId10" Type="http://schemas.openxmlformats.org/officeDocument/2006/relationships/slide" Target="slides/slide5.xml"/><Relationship Id="rId32" Type="http://schemas.openxmlformats.org/officeDocument/2006/relationships/font" Target="fonts/ProximaNova-italic.fntdata"/><Relationship Id="rId13" Type="http://schemas.openxmlformats.org/officeDocument/2006/relationships/slide" Target="slides/slide8.xml"/><Relationship Id="rId35" Type="http://schemas.openxmlformats.org/officeDocument/2006/relationships/font" Target="fonts/Barlow-regular.fntdata"/><Relationship Id="rId12" Type="http://schemas.openxmlformats.org/officeDocument/2006/relationships/slide" Target="slides/slide7.xml"/><Relationship Id="rId34" Type="http://schemas.openxmlformats.org/officeDocument/2006/relationships/font" Target="fonts/Quicksand-bold.fntdata"/><Relationship Id="rId15" Type="http://schemas.openxmlformats.org/officeDocument/2006/relationships/slide" Target="slides/slide10.xml"/><Relationship Id="rId37" Type="http://schemas.openxmlformats.org/officeDocument/2006/relationships/font" Target="fonts/Barlow-italic.fntdata"/><Relationship Id="rId14" Type="http://schemas.openxmlformats.org/officeDocument/2006/relationships/slide" Target="slides/slide9.xml"/><Relationship Id="rId36" Type="http://schemas.openxmlformats.org/officeDocument/2006/relationships/font" Target="fonts/Barlow-bold.fntdata"/><Relationship Id="rId17" Type="http://schemas.openxmlformats.org/officeDocument/2006/relationships/slide" Target="slides/slide12.xml"/><Relationship Id="rId39" Type="http://schemas.openxmlformats.org/officeDocument/2006/relationships/font" Target="fonts/AlfaSlabOne-regular.fntdata"/><Relationship Id="rId16" Type="http://schemas.openxmlformats.org/officeDocument/2006/relationships/slide" Target="slides/slide11.xml"/><Relationship Id="rId38" Type="http://schemas.openxmlformats.org/officeDocument/2006/relationships/font" Target="fonts/Barlow-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ws.amazon.com/rekognition/" TargetMode="External"/><Relationship Id="rId3" Type="http://schemas.openxmlformats.org/officeDocument/2006/relationships/hyperlink" Target="https://www.youtube.com/watch?v=r7E1TJ1HtM0"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lh.io/seasons/na-2019/events" TargetMode="External"/><Relationship Id="rId3" Type="http://schemas.openxmlformats.org/officeDocument/2006/relationships/hyperlink" Target="https://shellhacks.net/" TargetMode="External"/><Relationship Id="rId4" Type="http://schemas.openxmlformats.org/officeDocument/2006/relationships/hyperlink" Target="http://hackgsu.com/" TargetMode="External"/><Relationship Id="rId9" Type="http://schemas.openxmlformats.org/officeDocument/2006/relationships/hyperlink" Target="https://knighthacks.org/" TargetMode="External"/><Relationship Id="rId5" Type="http://schemas.openxmlformats.org/officeDocument/2006/relationships/hyperlink" Target="https://2018.hack.gt/" TargetMode="External"/><Relationship Id="rId6" Type="http://schemas.openxmlformats.org/officeDocument/2006/relationships/hyperlink" Target="https://hackfsu.com/" TargetMode="External"/><Relationship Id="rId7" Type="http://schemas.openxmlformats.org/officeDocument/2006/relationships/hyperlink" Target="https://2019.swamphacks.com/" TargetMode="External"/><Relationship Id="rId8" Type="http://schemas.openxmlformats.org/officeDocument/2006/relationships/hyperlink" Target="https://mangohacks.com/"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6093874b9d_6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6093874b9d_6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Explain what gatortech is.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7662b722c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7662b722c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more data you feed to an AI the more it learns and the more it can do. They become more accurate and more capable of finding patterns and information that humans might not be able to</a:t>
            </a:r>
            <a:endParaRPr/>
          </a:p>
          <a:p>
            <a:pPr indent="0" lvl="0" marL="0" rtl="0" algn="l">
              <a:spcBef>
                <a:spcPts val="0"/>
              </a:spcBef>
              <a:spcAft>
                <a:spcPts val="0"/>
              </a:spcAft>
              <a:buNone/>
            </a:pPr>
            <a:r>
              <a:rPr lang="en" u="sng">
                <a:solidFill>
                  <a:schemeClr val="hlink"/>
                </a:solidFill>
                <a:hlinkClick r:id="rId2"/>
              </a:rPr>
              <a:t>https://aws.amazon.com/rekognition/</a:t>
            </a:r>
            <a:endParaRPr/>
          </a:p>
          <a:p>
            <a:pPr indent="0" lvl="0" marL="0" rtl="0" algn="l">
              <a:spcBef>
                <a:spcPts val="0"/>
              </a:spcBef>
              <a:spcAft>
                <a:spcPts val="0"/>
              </a:spcAft>
              <a:buNone/>
            </a:pPr>
            <a:r>
              <a:rPr lang="en" u="sng">
                <a:solidFill>
                  <a:schemeClr val="hlink"/>
                </a:solidFill>
                <a:hlinkClick r:id="rId3"/>
              </a:rPr>
              <a:t>https://www.youtube.com/watch?v=r7E1TJ1HtM0</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7662b722c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7662b722c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766e99bfb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766e99bfb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7662b722c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7662b722c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https://medium.com/@gowthamy/machine-learning-supervised-learning-vs-unsupervised-learning-f1658e12a780</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7662b722c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7662b722c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7c60e3cc6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7c60e3cc6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Basically classifies unlabeled data based off of labeled data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7c60e3cc6c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7c60e3cc6c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63ac748455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63ac748455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Greek: Zeus, Hades, Aphrodite, Heph, Nike				QQ no more gods</a:t>
            </a:r>
            <a:endParaRPr/>
          </a:p>
          <a:p>
            <a:pPr indent="0" lvl="0" marL="0" rtl="0" algn="l">
              <a:spcBef>
                <a:spcPts val="0"/>
              </a:spcBef>
              <a:spcAft>
                <a:spcPts val="0"/>
              </a:spcAft>
              <a:buNone/>
            </a:pPr>
            <a:r>
              <a:rPr lang="en"/>
              <a:t>Roman: Neptune, Juno, Mars, Minerva, Cupid</a:t>
            </a:r>
            <a:endParaRPr/>
          </a:p>
          <a:p>
            <a:pPr indent="0" lvl="0" marL="0" rtl="0" algn="l">
              <a:spcBef>
                <a:spcPts val="0"/>
              </a:spcBef>
              <a:spcAft>
                <a:spcPts val="0"/>
              </a:spcAft>
              <a:buNone/>
            </a:pPr>
            <a:r>
              <a:rPr lang="en"/>
              <a:t>Male: Zeus, Neptune, Hades, Mars, Hephaestus, Cupid</a:t>
            </a:r>
            <a:endParaRPr/>
          </a:p>
          <a:p>
            <a:pPr indent="0" lvl="0" marL="0" rtl="0" algn="l">
              <a:spcBef>
                <a:spcPts val="0"/>
              </a:spcBef>
              <a:spcAft>
                <a:spcPts val="0"/>
              </a:spcAft>
              <a:buNone/>
            </a:pPr>
            <a:r>
              <a:rPr lang="en"/>
              <a:t>Female: Juno, Aphrodite, Minerva, Nike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766e99bfb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766e99bfb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Mammals: Zebra, Whale, Gorilla, Platypus, Dugong</a:t>
            </a:r>
            <a:endParaRPr/>
          </a:p>
          <a:p>
            <a:pPr indent="0" lvl="0" marL="0" rtl="0" algn="l">
              <a:spcBef>
                <a:spcPts val="0"/>
              </a:spcBef>
              <a:spcAft>
                <a:spcPts val="0"/>
              </a:spcAft>
              <a:buNone/>
            </a:pPr>
            <a:r>
              <a:rPr lang="en"/>
              <a:t>Non-Mammals: Shark, Emu, Octopus, Hornbill, Axolotl</a:t>
            </a:r>
            <a:endParaRPr/>
          </a:p>
          <a:p>
            <a:pPr indent="0" lvl="0" marL="0" rtl="0" algn="l">
              <a:spcBef>
                <a:spcPts val="0"/>
              </a:spcBef>
              <a:spcAft>
                <a:spcPts val="0"/>
              </a:spcAft>
              <a:buNone/>
            </a:pPr>
            <a:r>
              <a:rPr lang="en"/>
              <a:t>Land Animals: Zebra, Emu, Gorilla, Hornbill</a:t>
            </a:r>
            <a:endParaRPr/>
          </a:p>
          <a:p>
            <a:pPr indent="0" lvl="0" marL="0" rtl="0" algn="l">
              <a:spcBef>
                <a:spcPts val="0"/>
              </a:spcBef>
              <a:spcAft>
                <a:spcPts val="0"/>
              </a:spcAft>
              <a:buNone/>
            </a:pPr>
            <a:r>
              <a:rPr lang="en"/>
              <a:t>Aquatic Animals: Shark, Whale, Axolotl, Octopus, Dugong</a:t>
            </a:r>
            <a:endParaRPr/>
          </a:p>
          <a:p>
            <a:pPr indent="0" lvl="0" marL="0" rtl="0" algn="l">
              <a:spcBef>
                <a:spcPts val="0"/>
              </a:spcBef>
              <a:spcAft>
                <a:spcPts val="0"/>
              </a:spcAft>
              <a:buNone/>
            </a:pPr>
            <a:r>
              <a:rPr lang="en"/>
              <a:t>Semi-Aquatic: Platypus, Axolotl?</a:t>
            </a:r>
            <a:endParaRPr sz="1200">
              <a:highlight>
                <a:srgbClr val="36393F"/>
              </a:highlight>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g7c63ebef9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7c63ebef9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Greek: Zeus, Hades, Aphrodite, Heph, Nike</a:t>
            </a:r>
            <a:endParaRPr/>
          </a:p>
          <a:p>
            <a:pPr indent="0" lvl="0" marL="0" rtl="0" algn="l">
              <a:spcBef>
                <a:spcPts val="0"/>
              </a:spcBef>
              <a:spcAft>
                <a:spcPts val="0"/>
              </a:spcAft>
              <a:buNone/>
            </a:pPr>
            <a:r>
              <a:rPr lang="en"/>
              <a:t>Roman: Neptune, Juno, Mars, Minerva, Cupid</a:t>
            </a:r>
            <a:endParaRPr/>
          </a:p>
          <a:p>
            <a:pPr indent="0" lvl="0" marL="0" rtl="0" algn="l">
              <a:spcBef>
                <a:spcPts val="0"/>
              </a:spcBef>
              <a:spcAft>
                <a:spcPts val="0"/>
              </a:spcAft>
              <a:buNone/>
            </a:pPr>
            <a:r>
              <a:rPr lang="en"/>
              <a:t>Male: Zeus, Neptune, Hades, Mars, Hephaestus, Cupid</a:t>
            </a:r>
            <a:endParaRPr/>
          </a:p>
          <a:p>
            <a:pPr indent="0" lvl="0" marL="0" rtl="0" algn="l">
              <a:spcBef>
                <a:spcPts val="0"/>
              </a:spcBef>
              <a:spcAft>
                <a:spcPts val="0"/>
              </a:spcAft>
              <a:buNone/>
            </a:pPr>
            <a:r>
              <a:rPr lang="en"/>
              <a:t>Female: Juno, Aphrodite, Minerva, Nike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47844021b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47844021b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 to mentimeter for the polls.</a:t>
            </a:r>
            <a:endParaRPr/>
          </a:p>
          <a:p>
            <a:pPr indent="0" lvl="0" marL="0" rtl="0" algn="l">
              <a:spcBef>
                <a:spcPts val="0"/>
              </a:spcBef>
              <a:spcAft>
                <a:spcPts val="0"/>
              </a:spcAft>
              <a:buNone/>
            </a:pPr>
            <a:r>
              <a:rPr lang="en"/>
              <a:t>Hackathons: </a:t>
            </a:r>
            <a:r>
              <a:rPr lang="en" u="sng">
                <a:solidFill>
                  <a:schemeClr val="hlink"/>
                </a:solidFill>
                <a:hlinkClick r:id="rId2"/>
              </a:rPr>
              <a:t>https://mlh.io/seasons/na-2019/events</a:t>
            </a:r>
            <a:endParaRPr/>
          </a:p>
          <a:p>
            <a:pPr indent="-298450" lvl="0" marL="457200" rtl="0" algn="l">
              <a:spcBef>
                <a:spcPts val="0"/>
              </a:spcBef>
              <a:spcAft>
                <a:spcPts val="0"/>
              </a:spcAft>
              <a:buSzPts val="1100"/>
              <a:buChar char="-"/>
            </a:pPr>
            <a:r>
              <a:rPr lang="en"/>
              <a:t>ShellHacks: </a:t>
            </a:r>
            <a:r>
              <a:rPr lang="en" u="sng">
                <a:solidFill>
                  <a:schemeClr val="hlink"/>
                </a:solidFill>
                <a:hlinkClick r:id="rId3"/>
              </a:rPr>
              <a:t>https://shellhacks.net/</a:t>
            </a:r>
            <a:endParaRPr/>
          </a:p>
          <a:p>
            <a:pPr indent="-298450" lvl="0" marL="457200" rtl="0" algn="l">
              <a:spcBef>
                <a:spcPts val="0"/>
              </a:spcBef>
              <a:spcAft>
                <a:spcPts val="0"/>
              </a:spcAft>
              <a:buSzPts val="1100"/>
              <a:buChar char="-"/>
            </a:pPr>
            <a:r>
              <a:rPr lang="en"/>
              <a:t>HackGSU: </a:t>
            </a:r>
            <a:r>
              <a:rPr lang="en" u="sng">
                <a:solidFill>
                  <a:schemeClr val="hlink"/>
                </a:solidFill>
                <a:hlinkClick r:id="rId4"/>
              </a:rPr>
              <a:t>http://hackgsu.com/</a:t>
            </a:r>
            <a:endParaRPr/>
          </a:p>
          <a:p>
            <a:pPr indent="-298450" lvl="0" marL="457200" rtl="0" algn="l">
              <a:spcBef>
                <a:spcPts val="0"/>
              </a:spcBef>
              <a:spcAft>
                <a:spcPts val="0"/>
              </a:spcAft>
              <a:buSzPts val="1100"/>
              <a:buChar char="-"/>
            </a:pPr>
            <a:r>
              <a:rPr lang="en"/>
              <a:t>HackGT: </a:t>
            </a:r>
            <a:r>
              <a:rPr lang="en" u="sng">
                <a:solidFill>
                  <a:schemeClr val="hlink"/>
                </a:solidFill>
                <a:hlinkClick r:id="rId5"/>
              </a:rPr>
              <a:t>https://2018.hack.gt/</a:t>
            </a:r>
            <a:endParaRPr/>
          </a:p>
          <a:p>
            <a:pPr indent="-298450" lvl="0" marL="457200" rtl="0" algn="l">
              <a:spcBef>
                <a:spcPts val="0"/>
              </a:spcBef>
              <a:spcAft>
                <a:spcPts val="0"/>
              </a:spcAft>
              <a:buSzPts val="1100"/>
              <a:buChar char="-"/>
            </a:pPr>
            <a:r>
              <a:rPr lang="en"/>
              <a:t>HackFSU: </a:t>
            </a:r>
            <a:r>
              <a:rPr lang="en" u="sng">
                <a:solidFill>
                  <a:schemeClr val="hlink"/>
                </a:solidFill>
                <a:hlinkClick r:id="rId6"/>
              </a:rPr>
              <a:t>https://hackfsu.com/</a:t>
            </a:r>
            <a:endParaRPr/>
          </a:p>
          <a:p>
            <a:pPr indent="-298450" lvl="0" marL="457200" rtl="0" algn="l">
              <a:spcBef>
                <a:spcPts val="0"/>
              </a:spcBef>
              <a:spcAft>
                <a:spcPts val="0"/>
              </a:spcAft>
              <a:buSzPts val="1100"/>
              <a:buChar char="-"/>
            </a:pPr>
            <a:r>
              <a:rPr lang="en"/>
              <a:t>SwampHacks: </a:t>
            </a:r>
            <a:r>
              <a:rPr lang="en" u="sng">
                <a:solidFill>
                  <a:schemeClr val="hlink"/>
                </a:solidFill>
                <a:hlinkClick r:id="rId7"/>
              </a:rPr>
              <a:t>https://2019.swamphacks.com/</a:t>
            </a:r>
            <a:endParaRPr/>
          </a:p>
          <a:p>
            <a:pPr indent="-298450" lvl="0" marL="457200" rtl="0" algn="l">
              <a:spcBef>
                <a:spcPts val="0"/>
              </a:spcBef>
              <a:spcAft>
                <a:spcPts val="0"/>
              </a:spcAft>
              <a:buSzPts val="1100"/>
              <a:buChar char="-"/>
            </a:pPr>
            <a:r>
              <a:rPr lang="en"/>
              <a:t>MangoHacks: </a:t>
            </a:r>
            <a:r>
              <a:rPr lang="en" u="sng">
                <a:solidFill>
                  <a:schemeClr val="hlink"/>
                </a:solidFill>
                <a:hlinkClick r:id="rId8"/>
              </a:rPr>
              <a:t>https://mangohacks.com/</a:t>
            </a:r>
            <a:endParaRPr/>
          </a:p>
          <a:p>
            <a:pPr indent="-298450" lvl="0" marL="457200" rtl="0" algn="l">
              <a:spcBef>
                <a:spcPts val="0"/>
              </a:spcBef>
              <a:spcAft>
                <a:spcPts val="0"/>
              </a:spcAft>
              <a:buSzPts val="1100"/>
              <a:buChar char="-"/>
            </a:pPr>
            <a:r>
              <a:rPr lang="en"/>
              <a:t>KnightHacks: </a:t>
            </a:r>
            <a:r>
              <a:rPr lang="en" u="sng">
                <a:solidFill>
                  <a:schemeClr val="hlink"/>
                </a:solidFill>
                <a:hlinkClick r:id="rId9"/>
              </a:rPr>
              <a:t>https://knighthacks.org/</a:t>
            </a:r>
            <a:r>
              <a:rPr lang="en"/>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60b50fcd27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60b50fcd27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60b50fcd2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60b50fcd2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63d48c4e94_6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63d48c4e94_6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647822ca6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647822ca6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6093874b9d_6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6093874b9d_6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6b55d296f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6b55d296f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6b55d296f1_1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6b55d296f1_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6b55d296f1_1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6b55d296f1_1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6b55d296f1_1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6b55d296f1_1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6b55d296f1_1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6b55d296f1_1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6093874b9d_6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6093874b9d_6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6b55d296f1_4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6b55d296f1_4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3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34.png"/><Relationship Id="rId4" Type="http://schemas.openxmlformats.org/officeDocument/2006/relationships/image" Target="../media/image3.png"/><Relationship Id="rId5" Type="http://schemas.openxmlformats.org/officeDocument/2006/relationships/image" Target="../media/image3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2.png"/><Relationship Id="rId4" Type="http://schemas.openxmlformats.org/officeDocument/2006/relationships/image" Target="../media/image3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4.png"/><Relationship Id="rId4" Type="http://schemas.openxmlformats.org/officeDocument/2006/relationships/image" Target="../media/image3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3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grpSp>
        <p:nvGrpSpPr>
          <p:cNvPr id="10" name="Google Shape;10;p2"/>
          <p:cNvGrpSpPr/>
          <p:nvPr/>
        </p:nvGrpSpPr>
        <p:grpSpPr>
          <a:xfrm>
            <a:off x="431996" y="-254926"/>
            <a:ext cx="8280000" cy="4772749"/>
            <a:chOff x="431996" y="42474"/>
            <a:chExt cx="8280000" cy="4772749"/>
          </a:xfrm>
        </p:grpSpPr>
        <p:sp>
          <p:nvSpPr>
            <p:cNvPr id="11" name="Google Shape;11;p2"/>
            <p:cNvSpPr txBox="1"/>
            <p:nvPr/>
          </p:nvSpPr>
          <p:spPr>
            <a:xfrm>
              <a:off x="431996" y="494260"/>
              <a:ext cx="8280000" cy="4155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5000" u="none" cap="none" strike="noStrike">
                  <a:solidFill>
                    <a:srgbClr val="FFFFFF"/>
                  </a:solidFill>
                  <a:latin typeface="Quicksand"/>
                  <a:ea typeface="Quicksand"/>
                  <a:cs typeface="Quicksand"/>
                  <a:sym typeface="Quicksand"/>
                </a:rPr>
                <a:t>welcome to</a:t>
              </a:r>
              <a:endParaRPr sz="5000">
                <a:solidFill>
                  <a:srgbClr val="FFFFFF"/>
                </a:solidFill>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p:txBody>
        </p:sp>
        <p:pic>
          <p:nvPicPr>
            <p:cNvPr id="12" name="Google Shape;12;p2"/>
            <p:cNvPicPr preferRelativeResize="0"/>
            <p:nvPr/>
          </p:nvPicPr>
          <p:blipFill rotWithShape="1">
            <a:blip r:embed="rId3">
              <a:alphaModFix/>
            </a:blip>
            <a:srcRect b="0" l="0" r="0" t="0"/>
            <a:stretch/>
          </p:blipFill>
          <p:spPr>
            <a:xfrm>
              <a:off x="2185624" y="42474"/>
              <a:ext cx="4772749" cy="4772749"/>
            </a:xfrm>
            <a:prstGeom prst="rect">
              <a:avLst/>
            </a:prstGeom>
            <a:noFill/>
            <a:ln>
              <a:noFill/>
            </a:ln>
          </p:spPr>
        </p:pic>
        <p:sp>
          <p:nvSpPr>
            <p:cNvPr id="13" name="Google Shape;13;p2"/>
            <p:cNvSpPr/>
            <p:nvPr/>
          </p:nvSpPr>
          <p:spPr>
            <a:xfrm>
              <a:off x="1523994" y="3537091"/>
              <a:ext cx="60960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3600" u="none" cap="none" strike="noStrike">
                  <a:solidFill>
                    <a:srgbClr val="FFFFFF"/>
                  </a:solidFill>
                  <a:latin typeface="Quicksand"/>
                  <a:ea typeface="Quicksand"/>
                  <a:cs typeface="Quicksand"/>
                  <a:sym typeface="Quicksand"/>
                </a:rPr>
                <a:t>please check-in at</a:t>
              </a:r>
              <a:r>
                <a:rPr b="1" lang="en" sz="3600">
                  <a:solidFill>
                    <a:srgbClr val="FFFFFF"/>
                  </a:solidFill>
                  <a:latin typeface="Quicksand"/>
                  <a:ea typeface="Quicksand"/>
                  <a:cs typeface="Quicksand"/>
                  <a:sym typeface="Quicksand"/>
                </a:rPr>
                <a:t> the computer in the front</a:t>
              </a:r>
              <a:endParaRPr b="1" sz="3600">
                <a:solidFill>
                  <a:srgbClr val="FFFFFF"/>
                </a:solidFill>
                <a:latin typeface="Quicksand"/>
                <a:ea typeface="Quicksand"/>
                <a:cs typeface="Quicksand"/>
                <a:sym typeface="Quicksand"/>
              </a:endParaRPr>
            </a:p>
          </p:txBody>
        </p:sp>
      </p:gr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ch Corner Content">
  <p:cSld name="MAIN_POINT_1">
    <p:bg>
      <p:bgPr>
        <a:solidFill>
          <a:srgbClr val="17E7C3"/>
        </a:solidFill>
      </p:bgPr>
    </p:bg>
    <p:spTree>
      <p:nvGrpSpPr>
        <p:cNvPr id="39" name="Shape 39"/>
        <p:cNvGrpSpPr/>
        <p:nvPr/>
      </p:nvGrpSpPr>
      <p:grpSpPr>
        <a:xfrm>
          <a:off x="0" y="0"/>
          <a:ext cx="0" cy="0"/>
          <a:chOff x="0" y="0"/>
          <a:chExt cx="0" cy="0"/>
        </a:xfrm>
      </p:grpSpPr>
      <p:sp>
        <p:nvSpPr>
          <p:cNvPr id="40" name="Google Shape;40;p11"/>
          <p:cNvSpPr/>
          <p:nvPr/>
        </p:nvSpPr>
        <p:spPr>
          <a:xfrm>
            <a:off x="1074775" y="1607648"/>
            <a:ext cx="2712900" cy="3192000"/>
          </a:xfrm>
          <a:prstGeom prst="roundRect">
            <a:avLst>
              <a:gd fmla="val 16667" name="adj"/>
            </a:avLst>
          </a:prstGeom>
          <a:solidFill>
            <a:srgbClr val="FFAB40"/>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1" name="Google Shape;41;p11"/>
          <p:cNvSpPr txBox="1"/>
          <p:nvPr/>
        </p:nvSpPr>
        <p:spPr>
          <a:xfrm>
            <a:off x="1526797" y="256619"/>
            <a:ext cx="7281300" cy="382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5500">
                <a:solidFill>
                  <a:srgbClr val="FFFFFF"/>
                </a:solidFill>
                <a:latin typeface="Quicksand"/>
                <a:ea typeface="Quicksand"/>
                <a:cs typeface="Quicksand"/>
                <a:sym typeface="Quicksand"/>
              </a:rPr>
              <a:t>this week in tech…</a:t>
            </a:r>
            <a:endParaRPr sz="5500"/>
          </a:p>
        </p:txBody>
      </p:sp>
      <p:sp>
        <p:nvSpPr>
          <p:cNvPr id="42" name="Google Shape;42;p11"/>
          <p:cNvSpPr/>
          <p:nvPr/>
        </p:nvSpPr>
        <p:spPr>
          <a:xfrm>
            <a:off x="5158400" y="1607648"/>
            <a:ext cx="2712900" cy="3192000"/>
          </a:xfrm>
          <a:prstGeom prst="roundRect">
            <a:avLst>
              <a:gd fmla="val 16667" name="adj"/>
            </a:avLst>
          </a:prstGeom>
          <a:solidFill>
            <a:srgbClr val="FFAB40"/>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nect with us">
  <p:cSld name="CAPTION_ONLY_1">
    <p:bg>
      <p:bgPr>
        <a:blipFill>
          <a:blip r:embed="rId2">
            <a:alphaModFix/>
          </a:blip>
          <a:stretch>
            <a:fillRect/>
          </a:stretch>
        </a:blipFill>
      </p:bgPr>
    </p:bg>
    <p:spTree>
      <p:nvGrpSpPr>
        <p:cNvPr id="43" name="Shape 43"/>
        <p:cNvGrpSpPr/>
        <p:nvPr/>
      </p:nvGrpSpPr>
      <p:grpSpPr>
        <a:xfrm>
          <a:off x="0" y="0"/>
          <a:ext cx="0" cy="0"/>
          <a:chOff x="0" y="0"/>
          <a:chExt cx="0" cy="0"/>
        </a:xfrm>
      </p:grpSpPr>
      <p:sp>
        <p:nvSpPr>
          <p:cNvPr id="44" name="Google Shape;44;p12"/>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45" name="Google Shape;45;p12"/>
          <p:cNvSpPr txBox="1"/>
          <p:nvPr/>
        </p:nvSpPr>
        <p:spPr>
          <a:xfrm>
            <a:off x="434350" y="1489450"/>
            <a:ext cx="4196700" cy="15453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2400"/>
              <a:buFont typeface="Arial"/>
              <a:buNone/>
            </a:pPr>
            <a:r>
              <a:rPr b="1" lang="en" sz="3000">
                <a:solidFill>
                  <a:schemeClr val="lt1"/>
                </a:solidFill>
                <a:latin typeface="Quicksand"/>
                <a:ea typeface="Quicksand"/>
                <a:cs typeface="Quicksand"/>
                <a:sym typeface="Quicksand"/>
              </a:rPr>
              <a:t>We meet in Heavener 210 every Tuesday 6:30-7:30</a:t>
            </a:r>
            <a:endParaRPr b="1" sz="2800">
              <a:solidFill>
                <a:schemeClr val="lt1"/>
              </a:solidFill>
              <a:latin typeface="Quicksand"/>
              <a:ea typeface="Quicksand"/>
              <a:cs typeface="Quicksand"/>
              <a:sym typeface="Quicksand"/>
            </a:endParaRPr>
          </a:p>
        </p:txBody>
      </p:sp>
      <p:cxnSp>
        <p:nvCxnSpPr>
          <p:cNvPr id="46" name="Google Shape;46;p12"/>
          <p:cNvCxnSpPr/>
          <p:nvPr/>
        </p:nvCxnSpPr>
        <p:spPr>
          <a:xfrm>
            <a:off x="434340" y="1300639"/>
            <a:ext cx="8298300" cy="0"/>
          </a:xfrm>
          <a:prstGeom prst="straightConnector1">
            <a:avLst/>
          </a:prstGeom>
          <a:noFill/>
          <a:ln cap="flat" cmpd="sng" w="76200">
            <a:solidFill>
              <a:srgbClr val="FF9F1A"/>
            </a:solidFill>
            <a:prstDash val="solid"/>
            <a:miter lim="800000"/>
            <a:headEnd len="sm" w="sm" type="none"/>
            <a:tailEnd len="sm" w="sm" type="none"/>
          </a:ln>
        </p:spPr>
      </p:cxnSp>
      <p:pic>
        <p:nvPicPr>
          <p:cNvPr id="47" name="Google Shape;47;p12"/>
          <p:cNvPicPr preferRelativeResize="0"/>
          <p:nvPr/>
        </p:nvPicPr>
        <p:blipFill rotWithShape="1">
          <a:blip r:embed="rId3">
            <a:alphaModFix/>
          </a:blip>
          <a:srcRect b="0" l="0" r="0" t="0"/>
          <a:stretch/>
        </p:blipFill>
        <p:spPr>
          <a:xfrm>
            <a:off x="4914899" y="2007623"/>
            <a:ext cx="3976538" cy="3976538"/>
          </a:xfrm>
          <a:prstGeom prst="rect">
            <a:avLst/>
          </a:prstGeom>
          <a:noFill/>
          <a:ln>
            <a:noFill/>
          </a:ln>
        </p:spPr>
      </p:pic>
      <p:pic>
        <p:nvPicPr>
          <p:cNvPr id="48" name="Google Shape;48;p12"/>
          <p:cNvPicPr preferRelativeResize="0"/>
          <p:nvPr/>
        </p:nvPicPr>
        <p:blipFill rotWithShape="1">
          <a:blip r:embed="rId4">
            <a:alphaModFix/>
          </a:blip>
          <a:srcRect b="0" l="0" r="0" t="0"/>
          <a:stretch/>
        </p:blipFill>
        <p:spPr>
          <a:xfrm>
            <a:off x="755911" y="3034743"/>
            <a:ext cx="1335038" cy="1335038"/>
          </a:xfrm>
          <a:prstGeom prst="rect">
            <a:avLst/>
          </a:prstGeom>
          <a:noFill/>
          <a:ln>
            <a:noFill/>
          </a:ln>
        </p:spPr>
      </p:pic>
      <p:pic>
        <p:nvPicPr>
          <p:cNvPr id="49" name="Google Shape;49;p12"/>
          <p:cNvPicPr preferRelativeResize="0"/>
          <p:nvPr/>
        </p:nvPicPr>
        <p:blipFill rotWithShape="1">
          <a:blip r:embed="rId5">
            <a:alphaModFix/>
          </a:blip>
          <a:srcRect b="0" l="0" r="0" t="0"/>
          <a:stretch/>
        </p:blipFill>
        <p:spPr>
          <a:xfrm>
            <a:off x="2759800" y="2855743"/>
            <a:ext cx="1763700" cy="1763684"/>
          </a:xfrm>
          <a:prstGeom prst="rect">
            <a:avLst/>
          </a:prstGeom>
          <a:noFill/>
          <a:ln>
            <a:noFill/>
          </a:ln>
        </p:spPr>
      </p:pic>
      <p:sp>
        <p:nvSpPr>
          <p:cNvPr id="50" name="Google Shape;50;p12"/>
          <p:cNvSpPr txBox="1"/>
          <p:nvPr/>
        </p:nvSpPr>
        <p:spPr>
          <a:xfrm>
            <a:off x="2938850" y="4192525"/>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51" name="Google Shape;51;p12"/>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52" name="Google Shape;52;p12"/>
          <p:cNvSpPr txBox="1"/>
          <p:nvPr/>
        </p:nvSpPr>
        <p:spPr>
          <a:xfrm>
            <a:off x="801663" y="4291875"/>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53" name="Google Shape;53;p12"/>
          <p:cNvSpPr/>
          <p:nvPr/>
        </p:nvSpPr>
        <p:spPr>
          <a:xfrm>
            <a:off x="5049100" y="3898000"/>
            <a:ext cx="695700" cy="695700"/>
          </a:xfrm>
          <a:prstGeom prst="ellipse">
            <a:avLst/>
          </a:prstGeom>
          <a:solidFill>
            <a:srgbClr val="17E7C3"/>
          </a:solidFill>
          <a:ln cap="flat" cmpd="sng" w="9525">
            <a:solidFill>
              <a:srgbClr val="FFAB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FFAB40"/>
                </a:solidFill>
                <a:latin typeface="Quicksand"/>
                <a:ea typeface="Quicksand"/>
                <a:cs typeface="Quicksand"/>
                <a:sym typeface="Quicksand"/>
              </a:rPr>
              <a:t>in</a:t>
            </a:r>
            <a:endParaRPr b="1" sz="2600">
              <a:solidFill>
                <a:srgbClr val="FFAB40"/>
              </a:solidFill>
              <a:latin typeface="Quicksand"/>
              <a:ea typeface="Quicksand"/>
              <a:cs typeface="Quicksand"/>
              <a:sym typeface="Quicksan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4" name="Shape 54"/>
        <p:cNvGrpSpPr/>
        <p:nvPr/>
      </p:nvGrpSpPr>
      <p:grpSpPr>
        <a:xfrm>
          <a:off x="0" y="0"/>
          <a:ext cx="0" cy="0"/>
          <a:chOff x="0" y="0"/>
          <a:chExt cx="0" cy="0"/>
        </a:xfrm>
      </p:grpSpPr>
      <p:sp>
        <p:nvSpPr>
          <p:cNvPr id="55" name="Google Shape;55;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ransition">
  <p:cSld name="BLANK_2">
    <p:bg>
      <p:bgPr>
        <a:solidFill>
          <a:schemeClr val="accent5"/>
        </a:solidFill>
      </p:bgPr>
    </p:bg>
    <p:spTree>
      <p:nvGrpSpPr>
        <p:cNvPr id="56" name="Shape 56"/>
        <p:cNvGrpSpPr/>
        <p:nvPr/>
      </p:nvGrpSpPr>
      <p:grpSpPr>
        <a:xfrm>
          <a:off x="0" y="0"/>
          <a:ext cx="0" cy="0"/>
          <a:chOff x="0" y="0"/>
          <a:chExt cx="0" cy="0"/>
        </a:xfrm>
      </p:grpSpPr>
      <p:pic>
        <p:nvPicPr>
          <p:cNvPr id="57" name="Google Shape;57;p14"/>
          <p:cNvPicPr preferRelativeResize="0"/>
          <p:nvPr/>
        </p:nvPicPr>
        <p:blipFill rotWithShape="1">
          <a:blip r:embed="rId2">
            <a:alphaModFix amt="30000"/>
          </a:blip>
          <a:srcRect b="0" l="0" r="-5674" t="0"/>
          <a:stretch/>
        </p:blipFill>
        <p:spPr>
          <a:xfrm>
            <a:off x="-271067" y="242486"/>
            <a:ext cx="10141829" cy="4443815"/>
          </a:xfrm>
          <a:prstGeom prst="rect">
            <a:avLst/>
          </a:prstGeom>
          <a:noFill/>
          <a:ln>
            <a:noFill/>
          </a:ln>
        </p:spPr>
      </p:pic>
      <p:sp>
        <p:nvSpPr>
          <p:cNvPr id="58" name="Google Shape;58;p14"/>
          <p:cNvSpPr/>
          <p:nvPr/>
        </p:nvSpPr>
        <p:spPr>
          <a:xfrm>
            <a:off x="1593073" y="1359188"/>
            <a:ext cx="5990400" cy="2403600"/>
          </a:xfrm>
          <a:prstGeom prst="roundRect">
            <a:avLst>
              <a:gd fmla="val 16667" name="adj"/>
            </a:avLst>
          </a:prstGeom>
          <a:solidFill>
            <a:schemeClr val="accent5"/>
          </a:solidFill>
          <a:ln cap="flat" cmpd="sng" w="12700">
            <a:solidFill>
              <a:srgbClr val="10226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_ONLY_2">
  <p:cSld name="CAPTION_ONLY_2">
    <p:bg>
      <p:bgPr>
        <a:solidFill>
          <a:srgbClr val="EE6D2F"/>
        </a:solidFill>
      </p:bgPr>
    </p:bg>
    <p:spTree>
      <p:nvGrpSpPr>
        <p:cNvPr id="59" name="Shape 59"/>
        <p:cNvGrpSpPr/>
        <p:nvPr/>
      </p:nvGrpSpPr>
      <p:grpSpPr>
        <a:xfrm>
          <a:off x="0" y="0"/>
          <a:ext cx="0" cy="0"/>
          <a:chOff x="0" y="0"/>
          <a:chExt cx="0" cy="0"/>
        </a:xfrm>
      </p:grpSpPr>
      <p:sp>
        <p:nvSpPr>
          <p:cNvPr id="60" name="Google Shape;60;p15"/>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lang="en" sz="5400">
                <a:solidFill>
                  <a:schemeClr val="lt1"/>
                </a:solidFill>
                <a:latin typeface="Quicksand"/>
                <a:ea typeface="Quicksand"/>
                <a:cs typeface="Quicksand"/>
                <a:sym typeface="Quicksand"/>
              </a:rPr>
              <a:t>thank you!</a:t>
            </a:r>
            <a:endParaRPr/>
          </a:p>
        </p:txBody>
      </p:sp>
      <p:sp>
        <p:nvSpPr>
          <p:cNvPr id="61" name="Google Shape;61;p15"/>
          <p:cNvSpPr txBox="1"/>
          <p:nvPr/>
        </p:nvSpPr>
        <p:spPr>
          <a:xfrm>
            <a:off x="151625" y="1503900"/>
            <a:ext cx="5049000" cy="1396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lang="en" sz="3000">
                <a:solidFill>
                  <a:schemeClr val="lt1"/>
                </a:solidFill>
                <a:latin typeface="Quicksand"/>
                <a:ea typeface="Quicksand"/>
                <a:cs typeface="Quicksand"/>
                <a:sym typeface="Quicksand"/>
              </a:rPr>
              <a:t>We meet in Heavener 150 on Tuesdays 6:30-7:30</a:t>
            </a:r>
            <a:endParaRPr b="1" sz="3000">
              <a:solidFill>
                <a:schemeClr val="lt1"/>
              </a:solidFill>
              <a:latin typeface="Quicksand"/>
              <a:ea typeface="Quicksand"/>
              <a:cs typeface="Quicksand"/>
              <a:sym typeface="Quicksand"/>
            </a:endParaRPr>
          </a:p>
          <a:p>
            <a:pPr indent="0" lvl="0" marL="0" marR="0" rtl="0" algn="ctr">
              <a:lnSpc>
                <a:spcPct val="90000"/>
              </a:lnSpc>
              <a:spcBef>
                <a:spcPts val="0"/>
              </a:spcBef>
              <a:spcAft>
                <a:spcPts val="0"/>
              </a:spcAft>
              <a:buClr>
                <a:schemeClr val="lt1"/>
              </a:buClr>
              <a:buSzPts val="2400"/>
              <a:buFont typeface="Arial"/>
              <a:buNone/>
            </a:pPr>
            <a:r>
              <a:t/>
            </a:r>
            <a:endParaRPr b="1" sz="1000" u="sng">
              <a:solidFill>
                <a:schemeClr val="lt1"/>
              </a:solidFill>
              <a:latin typeface="Quicksand"/>
              <a:ea typeface="Quicksand"/>
              <a:cs typeface="Quicksand"/>
              <a:sym typeface="Quicksand"/>
            </a:endParaRPr>
          </a:p>
          <a:p>
            <a:pPr indent="0" lvl="0" marL="0" marR="0" rtl="0" algn="ctr">
              <a:lnSpc>
                <a:spcPct val="90000"/>
              </a:lnSpc>
              <a:spcBef>
                <a:spcPts val="0"/>
              </a:spcBef>
              <a:spcAft>
                <a:spcPts val="0"/>
              </a:spcAft>
              <a:buClr>
                <a:schemeClr val="lt1"/>
              </a:buClr>
              <a:buSzPts val="2400"/>
              <a:buFont typeface="Arial"/>
              <a:buNone/>
            </a:pPr>
            <a:r>
              <a:rPr b="1" lang="en" sz="1800">
                <a:solidFill>
                  <a:schemeClr val="lt1"/>
                </a:solidFill>
                <a:latin typeface="Quicksand"/>
                <a:ea typeface="Quicksand"/>
                <a:cs typeface="Quicksand"/>
                <a:sym typeface="Quicksand"/>
              </a:rPr>
              <a:t>Or visit </a:t>
            </a:r>
            <a:r>
              <a:rPr b="1" lang="en" sz="1800" u="sng">
                <a:solidFill>
                  <a:schemeClr val="lt1"/>
                </a:solidFill>
                <a:latin typeface="Quicksand"/>
                <a:ea typeface="Quicksand"/>
                <a:cs typeface="Quicksand"/>
                <a:sym typeface="Quicksand"/>
              </a:rPr>
              <a:t>gatortechuf.com </a:t>
            </a:r>
            <a:r>
              <a:rPr b="1" lang="en" sz="1800">
                <a:solidFill>
                  <a:schemeClr val="lt1"/>
                </a:solidFill>
                <a:latin typeface="Quicksand"/>
                <a:ea typeface="Quicksand"/>
                <a:cs typeface="Quicksand"/>
                <a:sym typeface="Quicksand"/>
              </a:rPr>
              <a:t>for more info!</a:t>
            </a:r>
            <a:endParaRPr b="1" sz="1800">
              <a:solidFill>
                <a:schemeClr val="lt1"/>
              </a:solidFill>
              <a:latin typeface="Quicksand"/>
              <a:ea typeface="Quicksand"/>
              <a:cs typeface="Quicksand"/>
              <a:sym typeface="Quicksand"/>
            </a:endParaRPr>
          </a:p>
        </p:txBody>
      </p:sp>
      <p:cxnSp>
        <p:nvCxnSpPr>
          <p:cNvPr id="62" name="Google Shape;62;p15"/>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63" name="Google Shape;63;p15"/>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64" name="Google Shape;64;p15"/>
          <p:cNvPicPr preferRelativeResize="0"/>
          <p:nvPr/>
        </p:nvPicPr>
        <p:blipFill rotWithShape="1">
          <a:blip r:embed="rId3">
            <a:alphaModFix/>
          </a:blip>
          <a:srcRect b="0" l="0" r="0" t="0"/>
          <a:stretch/>
        </p:blipFill>
        <p:spPr>
          <a:xfrm>
            <a:off x="755911" y="3034743"/>
            <a:ext cx="1335038" cy="1335038"/>
          </a:xfrm>
          <a:prstGeom prst="rect">
            <a:avLst/>
          </a:prstGeom>
          <a:noFill/>
          <a:ln>
            <a:noFill/>
          </a:ln>
        </p:spPr>
      </p:pic>
      <p:pic>
        <p:nvPicPr>
          <p:cNvPr id="65" name="Google Shape;65;p15"/>
          <p:cNvPicPr preferRelativeResize="0"/>
          <p:nvPr/>
        </p:nvPicPr>
        <p:blipFill rotWithShape="1">
          <a:blip r:embed="rId4">
            <a:alphaModFix/>
          </a:blip>
          <a:srcRect b="0" l="0" r="0" t="0"/>
          <a:stretch/>
        </p:blipFill>
        <p:spPr>
          <a:xfrm>
            <a:off x="2759800" y="2855743"/>
            <a:ext cx="1763700" cy="1763684"/>
          </a:xfrm>
          <a:prstGeom prst="rect">
            <a:avLst/>
          </a:prstGeom>
          <a:noFill/>
          <a:ln>
            <a:noFill/>
          </a:ln>
        </p:spPr>
      </p:pic>
      <p:sp>
        <p:nvSpPr>
          <p:cNvPr id="66" name="Google Shape;66;p15"/>
          <p:cNvSpPr txBox="1"/>
          <p:nvPr/>
        </p:nvSpPr>
        <p:spPr>
          <a:xfrm>
            <a:off x="2938850" y="4192525"/>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67" name="Google Shape;67;p15"/>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68" name="Google Shape;68;p15"/>
          <p:cNvSpPr txBox="1"/>
          <p:nvPr/>
        </p:nvSpPr>
        <p:spPr>
          <a:xfrm>
            <a:off x="801663" y="4291875"/>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69" name="Google Shape;69;p15"/>
          <p:cNvSpPr/>
          <p:nvPr/>
        </p:nvSpPr>
        <p:spPr>
          <a:xfrm>
            <a:off x="5049100" y="3898000"/>
            <a:ext cx="695700" cy="695700"/>
          </a:xfrm>
          <a:prstGeom prst="ellipse">
            <a:avLst/>
          </a:prstGeom>
          <a:solidFill>
            <a:srgbClr val="17E7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EE6D2F"/>
                </a:solidFill>
                <a:latin typeface="Quicksand"/>
                <a:ea typeface="Quicksand"/>
                <a:cs typeface="Quicksand"/>
                <a:sym typeface="Quicksand"/>
              </a:rPr>
              <a:t>in</a:t>
            </a:r>
            <a:endParaRPr b="1" sz="2600">
              <a:solidFill>
                <a:srgbClr val="EE6D2F"/>
              </a:solidFill>
              <a:latin typeface="Quicksand"/>
              <a:ea typeface="Quicksand"/>
              <a:cs typeface="Quicksand"/>
              <a:sym typeface="Quicksan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rgbClr val="EE6D2F"/>
        </a:solidFill>
      </p:bgPr>
    </p:bg>
    <p:spTree>
      <p:nvGrpSpPr>
        <p:cNvPr id="70" name="Shape 70"/>
        <p:cNvGrpSpPr/>
        <p:nvPr/>
      </p:nvGrpSpPr>
      <p:grpSpPr>
        <a:xfrm>
          <a:off x="0" y="0"/>
          <a:ext cx="0" cy="0"/>
          <a:chOff x="0" y="0"/>
          <a:chExt cx="0" cy="0"/>
        </a:xfrm>
      </p:grpSpPr>
      <p:sp>
        <p:nvSpPr>
          <p:cNvPr id="71" name="Google Shape;71;p16"/>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content</a:t>
            </a:r>
            <a:endParaRPr sz="110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_ONLY_3">
  <p:cSld name="CAPTION_ONLY_3">
    <p:bg>
      <p:bgPr>
        <a:solidFill>
          <a:srgbClr val="EE6D2F"/>
        </a:solidFill>
      </p:bgPr>
    </p:bg>
    <p:spTree>
      <p:nvGrpSpPr>
        <p:cNvPr id="72" name="Shape 72"/>
        <p:cNvGrpSpPr/>
        <p:nvPr/>
      </p:nvGrpSpPr>
      <p:grpSpPr>
        <a:xfrm>
          <a:off x="0" y="0"/>
          <a:ext cx="0" cy="0"/>
          <a:chOff x="0" y="0"/>
          <a:chExt cx="0" cy="0"/>
        </a:xfrm>
      </p:grpSpPr>
      <p:sp>
        <p:nvSpPr>
          <p:cNvPr id="73" name="Google Shape;73;p17"/>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74" name="Google Shape;74;p17"/>
          <p:cNvSpPr txBox="1"/>
          <p:nvPr/>
        </p:nvSpPr>
        <p:spPr>
          <a:xfrm>
            <a:off x="434350" y="1489450"/>
            <a:ext cx="4196700" cy="15453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lang="en" sz="2800">
                <a:solidFill>
                  <a:schemeClr val="lt1"/>
                </a:solidFill>
                <a:latin typeface="Quicksand"/>
                <a:ea typeface="Quicksand"/>
                <a:cs typeface="Quicksand"/>
                <a:sym typeface="Quicksand"/>
              </a:rPr>
              <a:t>What’s the tech meme of the week?</a:t>
            </a:r>
            <a:endParaRPr sz="2800"/>
          </a:p>
        </p:txBody>
      </p:sp>
      <p:cxnSp>
        <p:nvCxnSpPr>
          <p:cNvPr id="75" name="Google Shape;75;p17"/>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76" name="Google Shape;76;p17"/>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77" name="Google Shape;77;p17"/>
          <p:cNvPicPr preferRelativeResize="0"/>
          <p:nvPr/>
        </p:nvPicPr>
        <p:blipFill rotWithShape="1">
          <a:blip r:embed="rId3">
            <a:alphaModFix/>
          </a:blip>
          <a:srcRect b="0" l="0" r="0" t="0"/>
          <a:stretch/>
        </p:blipFill>
        <p:spPr>
          <a:xfrm>
            <a:off x="755911" y="3034743"/>
            <a:ext cx="1335038" cy="1335038"/>
          </a:xfrm>
          <a:prstGeom prst="rect">
            <a:avLst/>
          </a:prstGeom>
          <a:noFill/>
          <a:ln>
            <a:noFill/>
          </a:ln>
        </p:spPr>
      </p:pic>
      <p:pic>
        <p:nvPicPr>
          <p:cNvPr id="78" name="Google Shape;78;p17"/>
          <p:cNvPicPr preferRelativeResize="0"/>
          <p:nvPr/>
        </p:nvPicPr>
        <p:blipFill rotWithShape="1">
          <a:blip r:embed="rId4">
            <a:alphaModFix/>
          </a:blip>
          <a:srcRect b="0" l="0" r="0" t="0"/>
          <a:stretch/>
        </p:blipFill>
        <p:spPr>
          <a:xfrm>
            <a:off x="2759800" y="2855743"/>
            <a:ext cx="1763700" cy="1763684"/>
          </a:xfrm>
          <a:prstGeom prst="rect">
            <a:avLst/>
          </a:prstGeom>
          <a:noFill/>
          <a:ln>
            <a:noFill/>
          </a:ln>
        </p:spPr>
      </p:pic>
      <p:sp>
        <p:nvSpPr>
          <p:cNvPr id="79" name="Google Shape;79;p17"/>
          <p:cNvSpPr txBox="1"/>
          <p:nvPr/>
        </p:nvSpPr>
        <p:spPr>
          <a:xfrm>
            <a:off x="2938850" y="4192525"/>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80" name="Google Shape;80;p17"/>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81" name="Google Shape;81;p17"/>
          <p:cNvSpPr txBox="1"/>
          <p:nvPr/>
        </p:nvSpPr>
        <p:spPr>
          <a:xfrm>
            <a:off x="801663" y="4291875"/>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82" name="Google Shape;82;p17"/>
          <p:cNvSpPr/>
          <p:nvPr/>
        </p:nvSpPr>
        <p:spPr>
          <a:xfrm>
            <a:off x="5049100" y="3898000"/>
            <a:ext cx="695700" cy="695700"/>
          </a:xfrm>
          <a:prstGeom prst="ellipse">
            <a:avLst/>
          </a:prstGeom>
          <a:solidFill>
            <a:srgbClr val="17E7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EE6D2F"/>
                </a:solidFill>
                <a:latin typeface="Quicksand"/>
                <a:ea typeface="Quicksand"/>
                <a:cs typeface="Quicksand"/>
                <a:sym typeface="Quicksand"/>
              </a:rPr>
              <a:t>in</a:t>
            </a:r>
            <a:endParaRPr b="1" sz="2600">
              <a:solidFill>
                <a:srgbClr val="EE6D2F"/>
              </a:solidFill>
              <a:latin typeface="Quicksand"/>
              <a:ea typeface="Quicksand"/>
              <a:cs typeface="Quicksand"/>
              <a:sym typeface="Quicksan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nnouncements" type="secHead">
  <p:cSld name="SECTION_HEADER">
    <p:bg>
      <p:bgPr>
        <a:solidFill>
          <a:srgbClr val="05F2D0"/>
        </a:solidFill>
      </p:bgPr>
    </p:bg>
    <p:spTree>
      <p:nvGrpSpPr>
        <p:cNvPr id="15" name="Shape 15"/>
        <p:cNvGrpSpPr/>
        <p:nvPr/>
      </p:nvGrpSpPr>
      <p:grpSpPr>
        <a:xfrm>
          <a:off x="0" y="0"/>
          <a:ext cx="0" cy="0"/>
          <a:chOff x="0" y="0"/>
          <a:chExt cx="0" cy="0"/>
        </a:xfrm>
      </p:grpSpPr>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cxnSp>
        <p:nvCxnSpPr>
          <p:cNvPr id="17" name="Google Shape;17;p3"/>
          <p:cNvCxnSpPr/>
          <p:nvPr/>
        </p:nvCxnSpPr>
        <p:spPr>
          <a:xfrm flipH="1" rot="10800000">
            <a:off x="417000" y="1246350"/>
            <a:ext cx="8310000" cy="27600"/>
          </a:xfrm>
          <a:prstGeom prst="straightConnector1">
            <a:avLst/>
          </a:prstGeom>
          <a:noFill/>
          <a:ln cap="flat" cmpd="sng" w="76200">
            <a:solidFill>
              <a:srgbClr val="FFAB40"/>
            </a:solidFill>
            <a:prstDash val="solid"/>
            <a:miter lim="800000"/>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nnouncements 1">
  <p:cSld name="SECTION_HEADER_1">
    <p:bg>
      <p:bgPr>
        <a:solidFill>
          <a:srgbClr val="05F2D0"/>
        </a:solidFill>
      </p:bgPr>
    </p:bg>
    <p:spTree>
      <p:nvGrpSpPr>
        <p:cNvPr id="18" name="Shape 18"/>
        <p:cNvGrpSpPr/>
        <p:nvPr/>
      </p:nvGrpSpPr>
      <p:grpSpPr>
        <a:xfrm>
          <a:off x="0" y="0"/>
          <a:ext cx="0" cy="0"/>
          <a:chOff x="0" y="0"/>
          <a:chExt cx="0" cy="0"/>
        </a:xfrm>
      </p:grpSpPr>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0" name="Google Shape;20;p4"/>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500">
                <a:solidFill>
                  <a:srgbClr val="FFFFFF"/>
                </a:solidFill>
                <a:latin typeface="Quicksand"/>
                <a:ea typeface="Quicksand"/>
                <a:cs typeface="Quicksand"/>
                <a:sym typeface="Quicksand"/>
              </a:rPr>
              <a:t>announcements</a:t>
            </a:r>
            <a:endParaRPr b="1" sz="7500">
              <a:solidFill>
                <a:srgbClr val="FFFFFF"/>
              </a:solidFill>
              <a:latin typeface="Quicksand"/>
              <a:ea typeface="Quicksand"/>
              <a:cs typeface="Quicksand"/>
              <a:sym typeface="Quicksand"/>
            </a:endParaRPr>
          </a:p>
        </p:txBody>
      </p:sp>
      <p:cxnSp>
        <p:nvCxnSpPr>
          <p:cNvPr id="21" name="Google Shape;21;p4"/>
          <p:cNvCxnSpPr/>
          <p:nvPr/>
        </p:nvCxnSpPr>
        <p:spPr>
          <a:xfrm flipH="1" rot="10800000">
            <a:off x="417000" y="1246350"/>
            <a:ext cx="8310000" cy="27600"/>
          </a:xfrm>
          <a:prstGeom prst="straightConnector1">
            <a:avLst/>
          </a:prstGeom>
          <a:noFill/>
          <a:ln cap="flat" cmpd="sng" w="76200">
            <a:solidFill>
              <a:schemeClr val="accent5"/>
            </a:solidFill>
            <a:prstDash val="solid"/>
            <a:miter lim="800000"/>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OTM">
  <p:cSld name="TITLE_AND_BODY_1">
    <p:bg>
      <p:bgPr>
        <a:solidFill>
          <a:srgbClr val="FF9F1A"/>
        </a:solidFill>
      </p:bgPr>
    </p:bg>
    <p:spTree>
      <p:nvGrpSpPr>
        <p:cNvPr id="22" name="Shape 22"/>
        <p:cNvGrpSpPr/>
        <p:nvPr/>
      </p:nvGrpSpPr>
      <p:grpSpPr>
        <a:xfrm>
          <a:off x="0" y="0"/>
          <a:ext cx="0" cy="0"/>
          <a:chOff x="0" y="0"/>
          <a:chExt cx="0" cy="0"/>
        </a:xfrm>
      </p:grpSpPr>
      <p:pic>
        <p:nvPicPr>
          <p:cNvPr id="23" name="Google Shape;23;p5"/>
          <p:cNvPicPr preferRelativeResize="0"/>
          <p:nvPr/>
        </p:nvPicPr>
        <p:blipFill>
          <a:blip r:embed="rId2">
            <a:alphaModFix/>
          </a:blip>
          <a:stretch>
            <a:fillRect/>
          </a:stretch>
        </p:blipFill>
        <p:spPr>
          <a:xfrm>
            <a:off x="20075" y="-40187"/>
            <a:ext cx="9221700" cy="50714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cebreaker" type="tx">
  <p:cSld name="TITLE_AND_BODY">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6" name="Google Shape;26;p6"/>
          <p:cNvPicPr preferRelativeResize="0"/>
          <p:nvPr/>
        </p:nvPicPr>
        <p:blipFill>
          <a:blip r:embed="rId3">
            <a:alphaModFix/>
          </a:blip>
          <a:stretch>
            <a:fillRect/>
          </a:stretch>
        </p:blipFill>
        <p:spPr>
          <a:xfrm>
            <a:off x="-87151" y="-250525"/>
            <a:ext cx="9144000" cy="5143496"/>
          </a:xfrm>
          <a:prstGeom prst="rect">
            <a:avLst/>
          </a:prstGeom>
          <a:noFill/>
          <a:ln>
            <a:noFill/>
          </a:ln>
        </p:spPr>
      </p:pic>
      <p:sp>
        <p:nvSpPr>
          <p:cNvPr id="27" name="Google Shape;27;p6"/>
          <p:cNvSpPr/>
          <p:nvPr/>
        </p:nvSpPr>
        <p:spPr>
          <a:xfrm>
            <a:off x="216750" y="4056700"/>
            <a:ext cx="8710500" cy="9591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600">
              <a:solidFill>
                <a:srgbClr val="FFFFFF"/>
              </a:solidFill>
              <a:latin typeface="Quicksand"/>
              <a:ea typeface="Quicksand"/>
              <a:cs typeface="Quicksand"/>
              <a:sym typeface="Quicksan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type="twoColTx">
  <p:cSld name="TITLE_AND_TWO_COLUMNS">
    <p:bg>
      <p:bgPr>
        <a:solidFill>
          <a:srgbClr val="FF9F1A"/>
        </a:solidFill>
      </p:bgPr>
    </p:bg>
    <p:spTree>
      <p:nvGrpSpPr>
        <p:cNvPr id="28" name="Shape 28"/>
        <p:cNvGrpSpPr/>
        <p:nvPr/>
      </p:nvGrpSpPr>
      <p:grpSpPr>
        <a:xfrm>
          <a:off x="0" y="0"/>
          <a:ext cx="0" cy="0"/>
          <a:chOff x="0" y="0"/>
          <a:chExt cx="0" cy="0"/>
        </a:xfrm>
      </p:grpSpPr>
      <p:sp>
        <p:nvSpPr>
          <p:cNvPr id="29" name="Google Shape;29;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0" name="Google Shape;30;p7"/>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1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1">
  <p:cSld name="TITLE_AND_TWO_COLUMNS_1">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33" name="Google Shape;33;p8"/>
          <p:cNvCxnSpPr/>
          <p:nvPr/>
        </p:nvCxnSpPr>
        <p:spPr>
          <a:xfrm flipH="1" rot="10800000">
            <a:off x="417000" y="1246350"/>
            <a:ext cx="8310000" cy="27600"/>
          </a:xfrm>
          <a:prstGeom prst="straightConnector1">
            <a:avLst/>
          </a:prstGeom>
          <a:noFill/>
          <a:ln cap="flat" cmpd="sng" w="76200">
            <a:solidFill>
              <a:srgbClr val="03CCAB"/>
            </a:solidFill>
            <a:prstDash val="solid"/>
            <a:miter lim="800000"/>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ch Corner Title">
  <p:cSld name="ONE_COLUMN_TEXT_1">
    <p:bg>
      <p:bgPr>
        <a:blipFill>
          <a:blip r:embed="rId2">
            <a:alphaModFix/>
          </a:blip>
          <a:stretch>
            <a:fillRect/>
          </a:stretch>
        </a:blipFill>
      </p:bgPr>
    </p:bg>
    <p:spTree>
      <p:nvGrpSpPr>
        <p:cNvPr id="34" name="Shape 34"/>
        <p:cNvGrpSpPr/>
        <p:nvPr/>
      </p:nvGrpSpPr>
      <p:grpSpPr>
        <a:xfrm>
          <a:off x="0" y="0"/>
          <a:ext cx="0" cy="0"/>
          <a:chOff x="0" y="0"/>
          <a:chExt cx="0" cy="0"/>
        </a:xfrm>
      </p:grpSpPr>
      <p:cxnSp>
        <p:nvCxnSpPr>
          <p:cNvPr id="35" name="Google Shape;35;p9"/>
          <p:cNvCxnSpPr/>
          <p:nvPr/>
        </p:nvCxnSpPr>
        <p:spPr>
          <a:xfrm flipH="1" rot="10800000">
            <a:off x="417000" y="1246350"/>
            <a:ext cx="8310000" cy="27600"/>
          </a:xfrm>
          <a:prstGeom prst="straightConnector1">
            <a:avLst/>
          </a:prstGeom>
          <a:noFill/>
          <a:ln cap="flat" cmpd="sng" w="76200">
            <a:solidFill>
              <a:srgbClr val="FFAB40"/>
            </a:solidFill>
            <a:prstDash val="solid"/>
            <a:miter lim="800000"/>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ch Corner Title 1">
  <p:cSld name="ONE_COLUMN_TEXT_1_1">
    <p:bg>
      <p:bgPr>
        <a:blipFill>
          <a:blip r:embed="rId2">
            <a:alphaModFix/>
          </a:blip>
          <a:stretch>
            <a:fillRect/>
          </a:stretch>
        </a:blipFill>
      </p:bgPr>
    </p:bg>
    <p:spTree>
      <p:nvGrpSpPr>
        <p:cNvPr id="36" name="Shape 36"/>
        <p:cNvGrpSpPr/>
        <p:nvPr/>
      </p:nvGrpSpPr>
      <p:grpSpPr>
        <a:xfrm>
          <a:off x="0" y="0"/>
          <a:ext cx="0" cy="0"/>
          <a:chOff x="0" y="0"/>
          <a:chExt cx="0" cy="0"/>
        </a:xfrm>
      </p:grpSpPr>
      <p:pic>
        <p:nvPicPr>
          <p:cNvPr id="37" name="Google Shape;37;p10"/>
          <p:cNvPicPr preferRelativeResize="0"/>
          <p:nvPr/>
        </p:nvPicPr>
        <p:blipFill rotWithShape="1">
          <a:blip r:embed="rId3">
            <a:alphaModFix/>
          </a:blip>
          <a:srcRect b="0" l="0" r="0" t="0"/>
          <a:stretch/>
        </p:blipFill>
        <p:spPr>
          <a:xfrm>
            <a:off x="88925" y="185575"/>
            <a:ext cx="8938253" cy="4678600"/>
          </a:xfrm>
          <a:prstGeom prst="rect">
            <a:avLst/>
          </a:prstGeom>
          <a:noFill/>
          <a:ln>
            <a:noFill/>
          </a:ln>
        </p:spPr>
      </p:pic>
      <p:sp>
        <p:nvSpPr>
          <p:cNvPr id="38" name="Google Shape;38;p10"/>
          <p:cNvSpPr/>
          <p:nvPr/>
        </p:nvSpPr>
        <p:spPr>
          <a:xfrm>
            <a:off x="1441275" y="3920750"/>
            <a:ext cx="6406200" cy="518400"/>
          </a:xfrm>
          <a:prstGeom prst="rect">
            <a:avLst/>
          </a:prstGeom>
          <a:solidFill>
            <a:srgbClr val="05F2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ame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hyperlink" Target="http://bit.ly/GTMarketingApp" TargetMode="External"/><Relationship Id="rId5" Type="http://schemas.openxmlformats.org/officeDocument/2006/relationships/hyperlink" Target="http://bit.ly/2020coordinator"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hyperlink" Target="https://techcrunch.com/2019/10/10/porsche-and-boeing-are-partnering-to-develop-premium-electric-flying-cars/" TargetMode="External"/><Relationship Id="rId4" Type="http://schemas.openxmlformats.org/officeDocument/2006/relationships/hyperlink" Target="https://www.opb.org/news/article/portland-manufacturing-company-vigor-wave-energy-device/" TargetMode="External"/><Relationship Id="rId5" Type="http://schemas.openxmlformats.org/officeDocument/2006/relationships/image" Target="../media/image19.png"/><Relationship Id="rId6"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1.png"/><Relationship Id="rId4" Type="http://schemas.openxmlformats.org/officeDocument/2006/relationships/hyperlink" Target="https://www.vice.com/en_us/article/bvgx9w/farmers-are-buying-40-year-old-tractors-because-theyre-actually-repairable" TargetMode="External"/><Relationship Id="rId5" Type="http://schemas.openxmlformats.org/officeDocument/2006/relationships/image" Target="../media/image29.png"/><Relationship Id="rId6"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27"/>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w</a:t>
            </a:r>
            <a:r>
              <a:rPr b="1" lang="en" sz="4800">
                <a:solidFill>
                  <a:srgbClr val="FFFFFF"/>
                </a:solidFill>
                <a:latin typeface="Quicksand"/>
                <a:ea typeface="Quicksand"/>
                <a:cs typeface="Quicksand"/>
                <a:sym typeface="Quicksand"/>
              </a:rPr>
              <a:t>hy AI</a:t>
            </a:r>
            <a:endParaRPr b="1" sz="4800">
              <a:solidFill>
                <a:srgbClr val="FFFFFF"/>
              </a:solidFill>
              <a:latin typeface="Quicksand"/>
              <a:ea typeface="Quicksand"/>
              <a:cs typeface="Quicksand"/>
              <a:sym typeface="Quicksand"/>
            </a:endParaRPr>
          </a:p>
        </p:txBody>
      </p:sp>
      <p:sp>
        <p:nvSpPr>
          <p:cNvPr id="162" name="Google Shape;162;p27"/>
          <p:cNvSpPr txBox="1"/>
          <p:nvPr/>
        </p:nvSpPr>
        <p:spPr>
          <a:xfrm>
            <a:off x="414650" y="1503275"/>
            <a:ext cx="3594000" cy="29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Quicksand"/>
                <a:ea typeface="Quicksand"/>
                <a:cs typeface="Quicksand"/>
                <a:sym typeface="Quicksand"/>
              </a:rPr>
              <a:t>AI</a:t>
            </a:r>
            <a:endParaRPr b="1" sz="2400">
              <a:solidFill>
                <a:schemeClr val="lt1"/>
              </a:solidFill>
              <a:latin typeface="Quicksand"/>
              <a:ea typeface="Quicksand"/>
              <a:cs typeface="Quicksand"/>
              <a:sym typeface="Quicksand"/>
            </a:endParaRPr>
          </a:p>
          <a:p>
            <a:pPr indent="-381000" lvl="0" marL="457200" rtl="0" algn="l">
              <a:spcBef>
                <a:spcPts val="0"/>
              </a:spcBef>
              <a:spcAft>
                <a:spcPts val="0"/>
              </a:spcAft>
              <a:buClr>
                <a:schemeClr val="lt1"/>
              </a:buClr>
              <a:buSzPts val="2400"/>
              <a:buFont typeface="Quicksand"/>
              <a:buChar char="●"/>
            </a:pPr>
            <a:r>
              <a:rPr b="1" lang="en" sz="2400">
                <a:solidFill>
                  <a:schemeClr val="lt1"/>
                </a:solidFill>
                <a:latin typeface="Quicksand"/>
                <a:ea typeface="Quicksand"/>
                <a:cs typeface="Quicksand"/>
                <a:sym typeface="Quicksand"/>
              </a:rPr>
              <a:t>a</a:t>
            </a:r>
            <a:r>
              <a:rPr b="1" lang="en" sz="2400">
                <a:solidFill>
                  <a:schemeClr val="lt1"/>
                </a:solidFill>
                <a:latin typeface="Quicksand"/>
                <a:ea typeface="Quicksand"/>
                <a:cs typeface="Quicksand"/>
                <a:sym typeface="Quicksand"/>
              </a:rPr>
              <a:t>utomation</a:t>
            </a:r>
            <a:endParaRPr b="1" sz="2400">
              <a:solidFill>
                <a:schemeClr val="lt1"/>
              </a:solidFill>
              <a:latin typeface="Quicksand"/>
              <a:ea typeface="Quicksand"/>
              <a:cs typeface="Quicksand"/>
              <a:sym typeface="Quicksand"/>
            </a:endParaRPr>
          </a:p>
          <a:p>
            <a:pPr indent="-381000" lvl="0" marL="457200" rtl="0" algn="l">
              <a:spcBef>
                <a:spcPts val="0"/>
              </a:spcBef>
              <a:spcAft>
                <a:spcPts val="0"/>
              </a:spcAft>
              <a:buClr>
                <a:schemeClr val="lt1"/>
              </a:buClr>
              <a:buSzPts val="2400"/>
              <a:buFont typeface="Quicksand"/>
              <a:buChar char="●"/>
            </a:pPr>
            <a:r>
              <a:rPr b="1" lang="en" sz="2400">
                <a:solidFill>
                  <a:schemeClr val="lt1"/>
                </a:solidFill>
                <a:latin typeface="Quicksand"/>
                <a:ea typeface="Quicksand"/>
                <a:cs typeface="Quicksand"/>
                <a:sym typeface="Quicksand"/>
              </a:rPr>
              <a:t>a</a:t>
            </a:r>
            <a:r>
              <a:rPr b="1" lang="en" sz="2400">
                <a:solidFill>
                  <a:schemeClr val="lt1"/>
                </a:solidFill>
                <a:latin typeface="Quicksand"/>
                <a:ea typeface="Quicksand"/>
                <a:cs typeface="Quicksand"/>
                <a:sym typeface="Quicksand"/>
              </a:rPr>
              <a:t>dds intelligence </a:t>
            </a:r>
            <a:endParaRPr b="1" sz="2400">
              <a:solidFill>
                <a:schemeClr val="lt1"/>
              </a:solidFill>
              <a:latin typeface="Quicksand"/>
              <a:ea typeface="Quicksand"/>
              <a:cs typeface="Quicksand"/>
              <a:sym typeface="Quicksand"/>
            </a:endParaRPr>
          </a:p>
          <a:p>
            <a:pPr indent="-381000" lvl="0" marL="457200" rtl="0" algn="l">
              <a:spcBef>
                <a:spcPts val="0"/>
              </a:spcBef>
              <a:spcAft>
                <a:spcPts val="0"/>
              </a:spcAft>
              <a:buClr>
                <a:schemeClr val="lt1"/>
              </a:buClr>
              <a:buSzPts val="2400"/>
              <a:buFont typeface="Quicksand"/>
              <a:buChar char="●"/>
            </a:pPr>
            <a:r>
              <a:rPr b="1" lang="en" sz="2400">
                <a:solidFill>
                  <a:schemeClr val="lt1"/>
                </a:solidFill>
                <a:latin typeface="Quicksand"/>
                <a:ea typeface="Quicksand"/>
                <a:cs typeface="Quicksand"/>
                <a:sym typeface="Quicksand"/>
              </a:rPr>
              <a:t>a</a:t>
            </a:r>
            <a:r>
              <a:rPr b="1" lang="en" sz="2400">
                <a:solidFill>
                  <a:schemeClr val="lt1"/>
                </a:solidFill>
                <a:latin typeface="Quicksand"/>
                <a:ea typeface="Quicksand"/>
                <a:cs typeface="Quicksand"/>
                <a:sym typeface="Quicksand"/>
              </a:rPr>
              <a:t>dapts</a:t>
            </a:r>
            <a:endParaRPr b="1" sz="2400">
              <a:solidFill>
                <a:schemeClr val="lt1"/>
              </a:solidFill>
              <a:latin typeface="Quicksand"/>
              <a:ea typeface="Quicksand"/>
              <a:cs typeface="Quicksand"/>
              <a:sym typeface="Quicksand"/>
            </a:endParaRPr>
          </a:p>
          <a:p>
            <a:pPr indent="-381000" lvl="0" marL="457200" rtl="0" algn="l">
              <a:spcBef>
                <a:spcPts val="0"/>
              </a:spcBef>
              <a:spcAft>
                <a:spcPts val="0"/>
              </a:spcAft>
              <a:buClr>
                <a:schemeClr val="lt1"/>
              </a:buClr>
              <a:buSzPts val="2400"/>
              <a:buFont typeface="Quicksand"/>
              <a:buChar char="●"/>
            </a:pPr>
            <a:r>
              <a:rPr b="1" lang="en" sz="2400">
                <a:solidFill>
                  <a:schemeClr val="lt1"/>
                </a:solidFill>
                <a:latin typeface="Quicksand"/>
                <a:ea typeface="Quicksand"/>
                <a:cs typeface="Quicksand"/>
                <a:sym typeface="Quicksand"/>
              </a:rPr>
              <a:t>learn</a:t>
            </a:r>
            <a:endParaRPr b="1" sz="2400">
              <a:solidFill>
                <a:schemeClr val="lt1"/>
              </a:solidFill>
              <a:latin typeface="Quicksand"/>
              <a:ea typeface="Quicksand"/>
              <a:cs typeface="Quicksand"/>
              <a:sym typeface="Quicksand"/>
            </a:endParaRPr>
          </a:p>
        </p:txBody>
      </p:sp>
      <p:pic>
        <p:nvPicPr>
          <p:cNvPr id="163" name="Google Shape;163;p27"/>
          <p:cNvPicPr preferRelativeResize="0"/>
          <p:nvPr/>
        </p:nvPicPr>
        <p:blipFill>
          <a:blip r:embed="rId3">
            <a:alphaModFix/>
          </a:blip>
          <a:stretch>
            <a:fillRect/>
          </a:stretch>
        </p:blipFill>
        <p:spPr>
          <a:xfrm>
            <a:off x="4747950" y="1503280"/>
            <a:ext cx="2415900" cy="1009800"/>
          </a:xfrm>
          <a:prstGeom prst="roundRect">
            <a:avLst>
              <a:gd fmla="val 16667" name="adj"/>
            </a:avLst>
          </a:prstGeom>
          <a:noFill/>
          <a:ln>
            <a:noFill/>
          </a:ln>
        </p:spPr>
      </p:pic>
      <p:pic>
        <p:nvPicPr>
          <p:cNvPr id="164" name="Google Shape;164;p27"/>
          <p:cNvPicPr preferRelativeResize="0"/>
          <p:nvPr/>
        </p:nvPicPr>
        <p:blipFill>
          <a:blip r:embed="rId4">
            <a:alphaModFix/>
          </a:blip>
          <a:stretch>
            <a:fillRect/>
          </a:stretch>
        </p:blipFill>
        <p:spPr>
          <a:xfrm>
            <a:off x="7163751" y="2498837"/>
            <a:ext cx="1542000" cy="925200"/>
          </a:xfrm>
          <a:prstGeom prst="roundRect">
            <a:avLst>
              <a:gd fmla="val 16667" name="adj"/>
            </a:avLst>
          </a:prstGeom>
          <a:noFill/>
          <a:ln>
            <a:noFill/>
          </a:ln>
        </p:spPr>
      </p:pic>
      <p:pic>
        <p:nvPicPr>
          <p:cNvPr id="165" name="Google Shape;165;p27"/>
          <p:cNvPicPr preferRelativeResize="0"/>
          <p:nvPr/>
        </p:nvPicPr>
        <p:blipFill>
          <a:blip r:embed="rId5">
            <a:alphaModFix/>
          </a:blip>
          <a:stretch>
            <a:fillRect/>
          </a:stretch>
        </p:blipFill>
        <p:spPr>
          <a:xfrm>
            <a:off x="4667400" y="3424025"/>
            <a:ext cx="2496300" cy="1404600"/>
          </a:xfrm>
          <a:prstGeom prst="roundRect">
            <a:avLst>
              <a:gd fmla="val 16667" name="adj"/>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28"/>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h</a:t>
            </a:r>
            <a:r>
              <a:rPr b="1" lang="en" sz="4800">
                <a:solidFill>
                  <a:srgbClr val="FFFFFF"/>
                </a:solidFill>
                <a:latin typeface="Quicksand"/>
                <a:ea typeface="Quicksand"/>
                <a:cs typeface="Quicksand"/>
                <a:sym typeface="Quicksand"/>
              </a:rPr>
              <a:t>ow machines learn</a:t>
            </a:r>
            <a:endParaRPr b="1" sz="4800">
              <a:solidFill>
                <a:srgbClr val="FFFFFF"/>
              </a:solidFill>
              <a:latin typeface="Quicksand"/>
              <a:ea typeface="Quicksand"/>
              <a:cs typeface="Quicksand"/>
              <a:sym typeface="Quicksand"/>
            </a:endParaRPr>
          </a:p>
        </p:txBody>
      </p:sp>
      <p:sp>
        <p:nvSpPr>
          <p:cNvPr id="171" name="Google Shape;171;p28"/>
          <p:cNvSpPr txBox="1"/>
          <p:nvPr/>
        </p:nvSpPr>
        <p:spPr>
          <a:xfrm>
            <a:off x="414650" y="1503275"/>
            <a:ext cx="6119700" cy="29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Quicksand"/>
                <a:ea typeface="Quicksand"/>
                <a:cs typeface="Quicksand"/>
                <a:sym typeface="Quicksand"/>
              </a:rPr>
              <a:t>t</a:t>
            </a:r>
            <a:r>
              <a:rPr b="1" lang="en" sz="1800">
                <a:solidFill>
                  <a:schemeClr val="lt1"/>
                </a:solidFill>
                <a:latin typeface="Quicksand"/>
                <a:ea typeface="Quicksand"/>
                <a:cs typeface="Quicksand"/>
                <a:sym typeface="Quicksand"/>
              </a:rPr>
              <a:t>raining set - data set used to train the model to accomplish task</a:t>
            </a:r>
            <a:endParaRPr b="1" sz="1800">
              <a:solidFill>
                <a:schemeClr val="lt1"/>
              </a:solidFill>
              <a:latin typeface="Quicksand"/>
              <a:ea typeface="Quicksand"/>
              <a:cs typeface="Quicksand"/>
              <a:sym typeface="Quicksand"/>
            </a:endParaRPr>
          </a:p>
          <a:p>
            <a:pPr indent="-342900" lvl="0" marL="457200" rtl="0" algn="l">
              <a:spcBef>
                <a:spcPts val="0"/>
              </a:spcBef>
              <a:spcAft>
                <a:spcPts val="0"/>
              </a:spcAft>
              <a:buClr>
                <a:schemeClr val="lt1"/>
              </a:buClr>
              <a:buSzPts val="1800"/>
              <a:buFont typeface="Quicksand"/>
              <a:buChar char="●"/>
            </a:pPr>
            <a:r>
              <a:rPr b="1" lang="en" sz="1800">
                <a:solidFill>
                  <a:schemeClr val="lt1"/>
                </a:solidFill>
                <a:latin typeface="Quicksand"/>
                <a:ea typeface="Quicksand"/>
                <a:cs typeface="Quicksand"/>
                <a:sym typeface="Quicksand"/>
              </a:rPr>
              <a:t>s</a:t>
            </a:r>
            <a:r>
              <a:rPr b="1" lang="en" sz="1800">
                <a:solidFill>
                  <a:schemeClr val="lt1"/>
                </a:solidFill>
                <a:latin typeface="Quicksand"/>
                <a:ea typeface="Quicksand"/>
                <a:cs typeface="Quicksand"/>
                <a:sym typeface="Quicksand"/>
              </a:rPr>
              <a:t>upervised learning</a:t>
            </a:r>
            <a:endParaRPr b="1" sz="1800">
              <a:solidFill>
                <a:schemeClr val="lt1"/>
              </a:solidFill>
              <a:latin typeface="Quicksand"/>
              <a:ea typeface="Quicksand"/>
              <a:cs typeface="Quicksand"/>
              <a:sym typeface="Quicksand"/>
            </a:endParaRPr>
          </a:p>
          <a:p>
            <a:pPr indent="-342900" lvl="0" marL="457200" rtl="0" algn="l">
              <a:spcBef>
                <a:spcPts val="0"/>
              </a:spcBef>
              <a:spcAft>
                <a:spcPts val="0"/>
              </a:spcAft>
              <a:buClr>
                <a:schemeClr val="lt1"/>
              </a:buClr>
              <a:buSzPts val="1800"/>
              <a:buFont typeface="Quicksand"/>
              <a:buChar char="●"/>
            </a:pPr>
            <a:r>
              <a:rPr b="1" lang="en" sz="1800">
                <a:solidFill>
                  <a:schemeClr val="lt1"/>
                </a:solidFill>
                <a:latin typeface="Quicksand"/>
                <a:ea typeface="Quicksand"/>
                <a:cs typeface="Quicksand"/>
                <a:sym typeface="Quicksand"/>
              </a:rPr>
              <a:t>u</a:t>
            </a:r>
            <a:r>
              <a:rPr b="1" lang="en" sz="1800">
                <a:solidFill>
                  <a:schemeClr val="lt1"/>
                </a:solidFill>
                <a:latin typeface="Quicksand"/>
                <a:ea typeface="Quicksand"/>
                <a:cs typeface="Quicksand"/>
                <a:sym typeface="Quicksand"/>
              </a:rPr>
              <a:t>nsupervised</a:t>
            </a:r>
            <a:endParaRPr b="1" sz="1800">
              <a:solidFill>
                <a:schemeClr val="lt1"/>
              </a:solidFill>
              <a:latin typeface="Quicksand"/>
              <a:ea typeface="Quicksand"/>
              <a:cs typeface="Quicksand"/>
              <a:sym typeface="Quicksand"/>
            </a:endParaRPr>
          </a:p>
          <a:p>
            <a:pPr indent="-342900" lvl="0" marL="457200" rtl="0" algn="l">
              <a:spcBef>
                <a:spcPts val="0"/>
              </a:spcBef>
              <a:spcAft>
                <a:spcPts val="0"/>
              </a:spcAft>
              <a:buClr>
                <a:schemeClr val="lt1"/>
              </a:buClr>
              <a:buSzPts val="1800"/>
              <a:buFont typeface="Quicksand"/>
              <a:buChar char="●"/>
            </a:pPr>
            <a:r>
              <a:rPr b="1" lang="en" sz="1800">
                <a:solidFill>
                  <a:schemeClr val="lt1"/>
                </a:solidFill>
                <a:latin typeface="Quicksand"/>
                <a:ea typeface="Quicksand"/>
                <a:cs typeface="Quicksand"/>
                <a:sym typeface="Quicksand"/>
              </a:rPr>
              <a:t>semi-supervised</a:t>
            </a:r>
            <a:endParaRPr b="1" sz="1800">
              <a:solidFill>
                <a:schemeClr val="lt1"/>
              </a:solidFill>
              <a:latin typeface="Quicksand"/>
              <a:ea typeface="Quicksand"/>
              <a:cs typeface="Quicksand"/>
              <a:sym typeface="Quicksand"/>
            </a:endParaRPr>
          </a:p>
          <a:p>
            <a:pPr indent="-342900" lvl="0" marL="457200" rtl="0" algn="l">
              <a:spcBef>
                <a:spcPts val="0"/>
              </a:spcBef>
              <a:spcAft>
                <a:spcPts val="0"/>
              </a:spcAft>
              <a:buClr>
                <a:schemeClr val="lt1"/>
              </a:buClr>
              <a:buSzPts val="1800"/>
              <a:buFont typeface="Quicksand"/>
              <a:buChar char="●"/>
            </a:pPr>
            <a:r>
              <a:rPr b="1" lang="en" sz="1800">
                <a:solidFill>
                  <a:schemeClr val="lt1"/>
                </a:solidFill>
                <a:latin typeface="Quicksand"/>
                <a:ea typeface="Quicksand"/>
                <a:cs typeface="Quicksand"/>
                <a:sym typeface="Quicksand"/>
              </a:rPr>
              <a:t>reinforcement</a:t>
            </a:r>
            <a:r>
              <a:rPr b="1" lang="en" sz="1800">
                <a:solidFill>
                  <a:schemeClr val="lt1"/>
                </a:solidFill>
                <a:latin typeface="Quicksand"/>
                <a:ea typeface="Quicksand"/>
                <a:cs typeface="Quicksand"/>
                <a:sym typeface="Quicksand"/>
              </a:rPr>
              <a:t> </a:t>
            </a:r>
            <a:endParaRPr b="1" sz="1800">
              <a:solidFill>
                <a:schemeClr val="lt1"/>
              </a:solidFill>
              <a:latin typeface="Quicksand"/>
              <a:ea typeface="Quicksand"/>
              <a:cs typeface="Quicksand"/>
              <a:sym typeface="Quicksan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29"/>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s</a:t>
            </a:r>
            <a:r>
              <a:rPr b="1" lang="en" sz="4800">
                <a:solidFill>
                  <a:srgbClr val="FFFFFF"/>
                </a:solidFill>
                <a:latin typeface="Quicksand"/>
                <a:ea typeface="Quicksand"/>
                <a:cs typeface="Quicksand"/>
                <a:sym typeface="Quicksand"/>
              </a:rPr>
              <a:t>oftware </a:t>
            </a:r>
            <a:endParaRPr b="1" sz="4800">
              <a:solidFill>
                <a:srgbClr val="FFFFFF"/>
              </a:solidFill>
              <a:latin typeface="Quicksand"/>
              <a:ea typeface="Quicksand"/>
              <a:cs typeface="Quicksand"/>
              <a:sym typeface="Quicksand"/>
            </a:endParaRPr>
          </a:p>
        </p:txBody>
      </p:sp>
      <p:sp>
        <p:nvSpPr>
          <p:cNvPr id="177" name="Google Shape;177;p29"/>
          <p:cNvSpPr txBox="1"/>
          <p:nvPr/>
        </p:nvSpPr>
        <p:spPr>
          <a:xfrm>
            <a:off x="414650" y="1503275"/>
            <a:ext cx="5517300" cy="2916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Font typeface="Quicksand"/>
              <a:buChar char="●"/>
            </a:pPr>
            <a:r>
              <a:rPr b="1" lang="en" sz="1800">
                <a:solidFill>
                  <a:schemeClr val="lt1"/>
                </a:solidFill>
                <a:latin typeface="Quicksand"/>
                <a:ea typeface="Quicksand"/>
                <a:cs typeface="Quicksand"/>
                <a:sym typeface="Quicksand"/>
              </a:rPr>
              <a:t>t</a:t>
            </a:r>
            <a:r>
              <a:rPr b="1" lang="en" sz="1800">
                <a:solidFill>
                  <a:schemeClr val="lt1"/>
                </a:solidFill>
                <a:latin typeface="Quicksand"/>
                <a:ea typeface="Quicksand"/>
                <a:cs typeface="Quicksand"/>
                <a:sym typeface="Quicksand"/>
              </a:rPr>
              <a:t>ensorflow - open source, flexible, trains and builds models</a:t>
            </a:r>
            <a:endParaRPr b="1" sz="1800">
              <a:solidFill>
                <a:schemeClr val="lt1"/>
              </a:solidFill>
              <a:latin typeface="Quicksand"/>
              <a:ea typeface="Quicksand"/>
              <a:cs typeface="Quicksand"/>
              <a:sym typeface="Quicksand"/>
            </a:endParaRPr>
          </a:p>
          <a:p>
            <a:pPr indent="-342900" lvl="0" marL="457200" rtl="0" algn="l">
              <a:spcBef>
                <a:spcPts val="0"/>
              </a:spcBef>
              <a:spcAft>
                <a:spcPts val="0"/>
              </a:spcAft>
              <a:buClr>
                <a:schemeClr val="lt1"/>
              </a:buClr>
              <a:buSzPts val="1800"/>
              <a:buFont typeface="Quicksand"/>
              <a:buChar char="●"/>
            </a:pPr>
            <a:r>
              <a:rPr b="1" lang="en" sz="1800">
                <a:solidFill>
                  <a:schemeClr val="lt1"/>
                </a:solidFill>
                <a:latin typeface="Quicksand"/>
                <a:ea typeface="Quicksand"/>
                <a:cs typeface="Quicksand"/>
                <a:sym typeface="Quicksand"/>
              </a:rPr>
              <a:t>g</a:t>
            </a:r>
            <a:r>
              <a:rPr b="1" lang="en" sz="1800">
                <a:solidFill>
                  <a:schemeClr val="lt1"/>
                </a:solidFill>
                <a:latin typeface="Quicksand"/>
                <a:ea typeface="Quicksand"/>
                <a:cs typeface="Quicksand"/>
                <a:sym typeface="Quicksand"/>
              </a:rPr>
              <a:t>oogle cloud ML engine - trains complex models, can handle lots of data</a:t>
            </a:r>
            <a:endParaRPr b="1" sz="1800">
              <a:solidFill>
                <a:schemeClr val="lt1"/>
              </a:solidFill>
              <a:latin typeface="Quicksand"/>
              <a:ea typeface="Quicksand"/>
              <a:cs typeface="Quicksand"/>
              <a:sym typeface="Quicksand"/>
            </a:endParaRPr>
          </a:p>
          <a:p>
            <a:pPr indent="-342900" lvl="0" marL="457200" rtl="0" algn="l">
              <a:spcBef>
                <a:spcPts val="0"/>
              </a:spcBef>
              <a:spcAft>
                <a:spcPts val="0"/>
              </a:spcAft>
              <a:buClr>
                <a:schemeClr val="lt1"/>
              </a:buClr>
              <a:buSzPts val="1800"/>
              <a:buFont typeface="Quicksand"/>
              <a:buChar char="●"/>
            </a:pPr>
            <a:r>
              <a:rPr b="1" lang="en" sz="1800">
                <a:solidFill>
                  <a:schemeClr val="lt1"/>
                </a:solidFill>
                <a:latin typeface="Quicksand"/>
                <a:ea typeface="Quicksand"/>
                <a:cs typeface="Quicksand"/>
                <a:sym typeface="Quicksand"/>
              </a:rPr>
              <a:t>s</a:t>
            </a:r>
            <a:r>
              <a:rPr b="1" lang="en" sz="1800">
                <a:solidFill>
                  <a:schemeClr val="lt1"/>
                </a:solidFill>
                <a:latin typeface="Quicksand"/>
                <a:ea typeface="Quicksand"/>
                <a:cs typeface="Quicksand"/>
                <a:sym typeface="Quicksand"/>
              </a:rPr>
              <a:t>hogun - open source, written in C++, offers algorithms, supports many languages</a:t>
            </a:r>
            <a:endParaRPr b="1" sz="1800">
              <a:solidFill>
                <a:schemeClr val="lt1"/>
              </a:solidFill>
              <a:latin typeface="Quicksand"/>
              <a:ea typeface="Quicksand"/>
              <a:cs typeface="Quicksand"/>
              <a:sym typeface="Quicksand"/>
            </a:endParaRPr>
          </a:p>
        </p:txBody>
      </p:sp>
      <p:pic>
        <p:nvPicPr>
          <p:cNvPr id="178" name="Google Shape;178;p29"/>
          <p:cNvPicPr preferRelativeResize="0"/>
          <p:nvPr/>
        </p:nvPicPr>
        <p:blipFill>
          <a:blip r:embed="rId3">
            <a:alphaModFix/>
          </a:blip>
          <a:stretch>
            <a:fillRect/>
          </a:stretch>
        </p:blipFill>
        <p:spPr>
          <a:xfrm>
            <a:off x="6268575" y="1460743"/>
            <a:ext cx="2612525" cy="1743050"/>
          </a:xfrm>
          <a:prstGeom prst="rect">
            <a:avLst/>
          </a:prstGeom>
          <a:noFill/>
          <a:ln>
            <a:noFill/>
          </a:ln>
        </p:spPr>
      </p:pic>
      <p:pic>
        <p:nvPicPr>
          <p:cNvPr id="179" name="Google Shape;179;p29"/>
          <p:cNvPicPr preferRelativeResize="0"/>
          <p:nvPr/>
        </p:nvPicPr>
        <p:blipFill>
          <a:blip r:embed="rId4">
            <a:alphaModFix/>
          </a:blip>
          <a:stretch>
            <a:fillRect/>
          </a:stretch>
        </p:blipFill>
        <p:spPr>
          <a:xfrm>
            <a:off x="6615732" y="3503242"/>
            <a:ext cx="2265368" cy="1511425"/>
          </a:xfrm>
          <a:prstGeom prst="rect">
            <a:avLst/>
          </a:prstGeom>
          <a:noFill/>
          <a:ln>
            <a:noFill/>
          </a:ln>
        </p:spPr>
      </p:pic>
      <p:pic>
        <p:nvPicPr>
          <p:cNvPr id="180" name="Google Shape;180;p29"/>
          <p:cNvPicPr preferRelativeResize="0"/>
          <p:nvPr/>
        </p:nvPicPr>
        <p:blipFill>
          <a:blip r:embed="rId5">
            <a:alphaModFix/>
          </a:blip>
          <a:stretch>
            <a:fillRect/>
          </a:stretch>
        </p:blipFill>
        <p:spPr>
          <a:xfrm>
            <a:off x="3988025" y="3583798"/>
            <a:ext cx="2023899" cy="1350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30"/>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s</a:t>
            </a:r>
            <a:r>
              <a:rPr b="1" lang="en" sz="4800">
                <a:solidFill>
                  <a:srgbClr val="FFFFFF"/>
                </a:solidFill>
                <a:latin typeface="Quicksand"/>
                <a:ea typeface="Quicksand"/>
                <a:cs typeface="Quicksand"/>
                <a:sym typeface="Quicksand"/>
              </a:rPr>
              <a:t>upervised </a:t>
            </a:r>
            <a:endParaRPr b="1" sz="4800">
              <a:solidFill>
                <a:srgbClr val="FFFFFF"/>
              </a:solidFill>
              <a:latin typeface="Quicksand"/>
              <a:ea typeface="Quicksand"/>
              <a:cs typeface="Quicksand"/>
              <a:sym typeface="Quicksand"/>
            </a:endParaRPr>
          </a:p>
        </p:txBody>
      </p:sp>
      <p:sp>
        <p:nvSpPr>
          <p:cNvPr id="186" name="Google Shape;186;p30"/>
          <p:cNvSpPr txBox="1"/>
          <p:nvPr/>
        </p:nvSpPr>
        <p:spPr>
          <a:xfrm>
            <a:off x="414650" y="1503275"/>
            <a:ext cx="4210200" cy="29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Quicksand"/>
                <a:ea typeface="Quicksand"/>
                <a:cs typeface="Quicksand"/>
                <a:sym typeface="Quicksand"/>
              </a:rPr>
              <a:t>t</a:t>
            </a:r>
            <a:r>
              <a:rPr b="1" lang="en" sz="1800">
                <a:solidFill>
                  <a:schemeClr val="lt1"/>
                </a:solidFill>
                <a:latin typeface="Quicksand"/>
                <a:ea typeface="Quicksand"/>
                <a:cs typeface="Quicksand"/>
                <a:sym typeface="Quicksand"/>
              </a:rPr>
              <a:t>rained using labeled examples</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a</a:t>
            </a:r>
            <a:r>
              <a:rPr b="1" lang="en" sz="1800">
                <a:solidFill>
                  <a:schemeClr val="lt1"/>
                </a:solidFill>
                <a:latin typeface="Quicksand"/>
                <a:ea typeface="Quicksand"/>
                <a:cs typeface="Quicksand"/>
                <a:sym typeface="Quicksand"/>
              </a:rPr>
              <a:t>lgorithm attempts to sort the input and compares it with the correct output</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u</a:t>
            </a:r>
            <a:r>
              <a:rPr b="1" lang="en" sz="1800">
                <a:solidFill>
                  <a:schemeClr val="lt1"/>
                </a:solidFill>
                <a:latin typeface="Quicksand"/>
                <a:ea typeface="Quicksand"/>
                <a:cs typeface="Quicksand"/>
                <a:sym typeface="Quicksand"/>
              </a:rPr>
              <a:t>ses classification and statistical data to improve</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u</a:t>
            </a:r>
            <a:r>
              <a:rPr b="1" lang="en" sz="1800">
                <a:solidFill>
                  <a:schemeClr val="lt1"/>
                </a:solidFill>
                <a:latin typeface="Quicksand"/>
                <a:ea typeface="Quicksand"/>
                <a:cs typeface="Quicksand"/>
                <a:sym typeface="Quicksand"/>
              </a:rPr>
              <a:t>sed in predicting future events from historical data</a:t>
            </a:r>
            <a:endParaRPr b="1" sz="1800">
              <a:solidFill>
                <a:schemeClr val="lt1"/>
              </a:solidFill>
              <a:latin typeface="Quicksand"/>
              <a:ea typeface="Quicksand"/>
              <a:cs typeface="Quicksand"/>
              <a:sym typeface="Quicksand"/>
            </a:endParaRPr>
          </a:p>
        </p:txBody>
      </p:sp>
      <p:pic>
        <p:nvPicPr>
          <p:cNvPr id="187" name="Google Shape;187;p30"/>
          <p:cNvPicPr preferRelativeResize="0"/>
          <p:nvPr/>
        </p:nvPicPr>
        <p:blipFill>
          <a:blip r:embed="rId3">
            <a:alphaModFix/>
          </a:blip>
          <a:stretch>
            <a:fillRect/>
          </a:stretch>
        </p:blipFill>
        <p:spPr>
          <a:xfrm>
            <a:off x="4795650" y="1849424"/>
            <a:ext cx="4210200" cy="2223900"/>
          </a:xfrm>
          <a:prstGeom prst="roundRect">
            <a:avLst>
              <a:gd fmla="val 10283" name="adj"/>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31"/>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unsupervised</a:t>
            </a:r>
            <a:endParaRPr b="1" sz="4800">
              <a:solidFill>
                <a:srgbClr val="FFFFFF"/>
              </a:solidFill>
              <a:latin typeface="Quicksand"/>
              <a:ea typeface="Quicksand"/>
              <a:cs typeface="Quicksand"/>
              <a:sym typeface="Quicksand"/>
            </a:endParaRPr>
          </a:p>
        </p:txBody>
      </p:sp>
      <p:sp>
        <p:nvSpPr>
          <p:cNvPr id="193" name="Google Shape;193;p31"/>
          <p:cNvSpPr txBox="1"/>
          <p:nvPr/>
        </p:nvSpPr>
        <p:spPr>
          <a:xfrm>
            <a:off x="414650" y="1503275"/>
            <a:ext cx="4452300" cy="29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Quicksand"/>
                <a:ea typeface="Quicksand"/>
                <a:cs typeface="Quicksand"/>
                <a:sym typeface="Quicksand"/>
              </a:rPr>
              <a:t>u</a:t>
            </a:r>
            <a:r>
              <a:rPr b="1" lang="en" sz="1800">
                <a:solidFill>
                  <a:schemeClr val="lt1"/>
                </a:solidFill>
                <a:latin typeface="Quicksand"/>
                <a:ea typeface="Quicksand"/>
                <a:cs typeface="Quicksand"/>
                <a:sym typeface="Quicksand"/>
              </a:rPr>
              <a:t>sed for data with no historical labels</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h</a:t>
            </a:r>
            <a:r>
              <a:rPr b="1" lang="en" sz="1800">
                <a:solidFill>
                  <a:schemeClr val="lt1"/>
                </a:solidFill>
                <a:latin typeface="Quicksand"/>
                <a:ea typeface="Quicksand"/>
                <a:cs typeface="Quicksand"/>
                <a:sym typeface="Quicksand"/>
              </a:rPr>
              <a:t>as to figure out what it sees in the training set</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l</a:t>
            </a:r>
            <a:r>
              <a:rPr b="1" lang="en" sz="1800">
                <a:solidFill>
                  <a:schemeClr val="lt1"/>
                </a:solidFill>
                <a:latin typeface="Quicksand"/>
                <a:ea typeface="Quicksand"/>
                <a:cs typeface="Quicksand"/>
                <a:sym typeface="Quicksand"/>
              </a:rPr>
              <a:t>ooks for pattern and sorts it</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u</a:t>
            </a:r>
            <a:r>
              <a:rPr b="1" lang="en" sz="1800">
                <a:solidFill>
                  <a:schemeClr val="lt1"/>
                </a:solidFill>
                <a:latin typeface="Quicksand"/>
                <a:ea typeface="Quicksand"/>
                <a:cs typeface="Quicksand"/>
                <a:sym typeface="Quicksand"/>
              </a:rPr>
              <a:t>sed for transactional data</a:t>
            </a:r>
            <a:endParaRPr b="1" sz="1800">
              <a:solidFill>
                <a:schemeClr val="lt1"/>
              </a:solidFill>
              <a:latin typeface="Quicksand"/>
              <a:ea typeface="Quicksand"/>
              <a:cs typeface="Quicksand"/>
              <a:sym typeface="Quicksand"/>
            </a:endParaRPr>
          </a:p>
        </p:txBody>
      </p:sp>
      <p:pic>
        <p:nvPicPr>
          <p:cNvPr id="194" name="Google Shape;194;p31"/>
          <p:cNvPicPr preferRelativeResize="0"/>
          <p:nvPr/>
        </p:nvPicPr>
        <p:blipFill>
          <a:blip r:embed="rId3">
            <a:alphaModFix/>
          </a:blip>
          <a:stretch>
            <a:fillRect/>
          </a:stretch>
        </p:blipFill>
        <p:spPr>
          <a:xfrm>
            <a:off x="5125625" y="1837638"/>
            <a:ext cx="3972300" cy="2247600"/>
          </a:xfrm>
          <a:prstGeom prst="roundRect">
            <a:avLst>
              <a:gd fmla="val 5654" name="adj"/>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32"/>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semi-</a:t>
            </a:r>
            <a:r>
              <a:rPr b="1" lang="en" sz="4800">
                <a:solidFill>
                  <a:srgbClr val="FFFFFF"/>
                </a:solidFill>
                <a:latin typeface="Quicksand"/>
                <a:ea typeface="Quicksand"/>
                <a:cs typeface="Quicksand"/>
                <a:sym typeface="Quicksand"/>
              </a:rPr>
              <a:t>supervised</a:t>
            </a:r>
            <a:endParaRPr b="1" sz="4800">
              <a:solidFill>
                <a:srgbClr val="FFFFFF"/>
              </a:solidFill>
              <a:latin typeface="Quicksand"/>
              <a:ea typeface="Quicksand"/>
              <a:cs typeface="Quicksand"/>
              <a:sym typeface="Quicksand"/>
            </a:endParaRPr>
          </a:p>
        </p:txBody>
      </p:sp>
      <p:sp>
        <p:nvSpPr>
          <p:cNvPr id="200" name="Google Shape;200;p32"/>
          <p:cNvSpPr txBox="1"/>
          <p:nvPr/>
        </p:nvSpPr>
        <p:spPr>
          <a:xfrm>
            <a:off x="414650" y="1503275"/>
            <a:ext cx="8421900" cy="173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Quicksand"/>
                <a:ea typeface="Quicksand"/>
                <a:cs typeface="Quicksand"/>
                <a:sym typeface="Quicksand"/>
              </a:rPr>
              <a:t>a combination of supervised and unsupervised training</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provides a small labeled data set and a large unlabeled data set</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used for classification i.e picking out faces, understanding audio</a:t>
            </a:r>
            <a:endParaRPr b="1" sz="1800">
              <a:solidFill>
                <a:schemeClr val="lt1"/>
              </a:solidFill>
              <a:latin typeface="Quicksand"/>
              <a:ea typeface="Quicksand"/>
              <a:cs typeface="Quicksand"/>
              <a:sym typeface="Quicksand"/>
            </a:endParaRPr>
          </a:p>
        </p:txBody>
      </p:sp>
      <p:pic>
        <p:nvPicPr>
          <p:cNvPr id="201" name="Google Shape;201;p32"/>
          <p:cNvPicPr preferRelativeResize="0"/>
          <p:nvPr/>
        </p:nvPicPr>
        <p:blipFill>
          <a:blip r:embed="rId3">
            <a:alphaModFix/>
          </a:blip>
          <a:stretch>
            <a:fillRect/>
          </a:stretch>
        </p:blipFill>
        <p:spPr>
          <a:xfrm>
            <a:off x="977812" y="3233675"/>
            <a:ext cx="7188300" cy="1909800"/>
          </a:xfrm>
          <a:prstGeom prst="roundRect">
            <a:avLst>
              <a:gd fmla="val 9111" name="adj"/>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33"/>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reinforcement</a:t>
            </a:r>
            <a:endParaRPr b="1" sz="4800">
              <a:solidFill>
                <a:srgbClr val="FFFFFF"/>
              </a:solidFill>
              <a:latin typeface="Quicksand"/>
              <a:ea typeface="Quicksand"/>
              <a:cs typeface="Quicksand"/>
              <a:sym typeface="Quicksand"/>
            </a:endParaRPr>
          </a:p>
        </p:txBody>
      </p:sp>
      <p:sp>
        <p:nvSpPr>
          <p:cNvPr id="207" name="Google Shape;207;p33"/>
          <p:cNvSpPr txBox="1"/>
          <p:nvPr/>
        </p:nvSpPr>
        <p:spPr>
          <a:xfrm>
            <a:off x="414650" y="1503275"/>
            <a:ext cx="4577100" cy="29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Quicksand"/>
                <a:ea typeface="Quicksand"/>
                <a:cs typeface="Quicksand"/>
                <a:sym typeface="Quicksand"/>
              </a:rPr>
              <a:t>a</a:t>
            </a:r>
            <a:r>
              <a:rPr b="1" lang="en" sz="1800">
                <a:solidFill>
                  <a:schemeClr val="lt1"/>
                </a:solidFill>
                <a:latin typeface="Quicksand"/>
                <a:ea typeface="Quicksand"/>
                <a:cs typeface="Quicksand"/>
                <a:sym typeface="Quicksand"/>
              </a:rPr>
              <a:t>ims to find the action that yields the best result</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a</a:t>
            </a:r>
            <a:r>
              <a:rPr b="1" lang="en" sz="1800">
                <a:solidFill>
                  <a:schemeClr val="lt1"/>
                </a:solidFill>
                <a:latin typeface="Quicksand"/>
                <a:ea typeface="Quicksand"/>
                <a:cs typeface="Quicksand"/>
                <a:sym typeface="Quicksand"/>
              </a:rPr>
              <a:t>s the machine interacts with its environment it gets point assigned based on it’s actions</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Used in gaming, robotics, and navigation</a:t>
            </a:r>
            <a:endParaRPr b="1" sz="1800">
              <a:solidFill>
                <a:schemeClr val="lt1"/>
              </a:solidFill>
              <a:latin typeface="Quicksand"/>
              <a:ea typeface="Quicksand"/>
              <a:cs typeface="Quicksand"/>
              <a:sym typeface="Quicksand"/>
            </a:endParaRPr>
          </a:p>
        </p:txBody>
      </p:sp>
      <p:pic>
        <p:nvPicPr>
          <p:cNvPr id="208" name="Google Shape;208;p33"/>
          <p:cNvPicPr preferRelativeResize="0"/>
          <p:nvPr/>
        </p:nvPicPr>
        <p:blipFill>
          <a:blip r:embed="rId3">
            <a:alphaModFix/>
          </a:blip>
          <a:stretch>
            <a:fillRect/>
          </a:stretch>
        </p:blipFill>
        <p:spPr>
          <a:xfrm>
            <a:off x="5154775" y="1587338"/>
            <a:ext cx="3847500" cy="2748300"/>
          </a:xfrm>
          <a:prstGeom prst="roundRect">
            <a:avLst>
              <a:gd fmla="val 5731" name="adj"/>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12" name="Shape 212"/>
        <p:cNvGrpSpPr/>
        <p:nvPr/>
      </p:nvGrpSpPr>
      <p:grpSpPr>
        <a:xfrm>
          <a:off x="0" y="0"/>
          <a:ext cx="0" cy="0"/>
          <a:chOff x="0" y="0"/>
          <a:chExt cx="0" cy="0"/>
        </a:xfrm>
      </p:grpSpPr>
      <p:sp>
        <p:nvSpPr>
          <p:cNvPr id="213" name="Google Shape;213;p34"/>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Quicksand"/>
                <a:ea typeface="Quicksand"/>
                <a:cs typeface="Quicksand"/>
                <a:sym typeface="Quicksand"/>
              </a:rPr>
              <a:t>activity</a:t>
            </a:r>
            <a:endParaRPr b="1" sz="6000">
              <a:solidFill>
                <a:srgbClr val="FFFFFF"/>
              </a:solidFill>
              <a:latin typeface="Quicksand"/>
              <a:ea typeface="Quicksand"/>
              <a:cs typeface="Quicksand"/>
              <a:sym typeface="Quicksand"/>
            </a:endParaRPr>
          </a:p>
        </p:txBody>
      </p:sp>
      <p:sp>
        <p:nvSpPr>
          <p:cNvPr id="214" name="Google Shape;214;p34"/>
          <p:cNvSpPr txBox="1"/>
          <p:nvPr/>
        </p:nvSpPr>
        <p:spPr>
          <a:xfrm>
            <a:off x="413750" y="1500350"/>
            <a:ext cx="8313300" cy="3359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FFFFFF"/>
                </a:solidFill>
                <a:latin typeface="Quicksand"/>
                <a:ea typeface="Quicksand"/>
                <a:cs typeface="Quicksand"/>
                <a:sym typeface="Quicksand"/>
              </a:rPr>
              <a:t>Be the Machine - unsupervised </a:t>
            </a:r>
            <a:r>
              <a:rPr lang="en">
                <a:solidFill>
                  <a:srgbClr val="FFFFFF"/>
                </a:solidFill>
                <a:latin typeface="Quicksand"/>
                <a:ea typeface="Quicksand"/>
                <a:cs typeface="Quicksand"/>
                <a:sym typeface="Quicksand"/>
              </a:rPr>
              <a:t>Sort the gods</a:t>
            </a:r>
            <a:endParaRPr b="1">
              <a:solidFill>
                <a:srgbClr val="FFFFFF"/>
              </a:solidFill>
              <a:latin typeface="Quicksand"/>
              <a:ea typeface="Quicksand"/>
              <a:cs typeface="Quicksand"/>
              <a:sym typeface="Quicksand"/>
            </a:endParaRPr>
          </a:p>
          <a:p>
            <a:pPr indent="0" lvl="0" marL="0" rtl="0" algn="l">
              <a:lnSpc>
                <a:spcPct val="150000"/>
              </a:lnSpc>
              <a:spcBef>
                <a:spcPts val="0"/>
              </a:spcBef>
              <a:spcAft>
                <a:spcPts val="0"/>
              </a:spcAft>
              <a:buNone/>
            </a:pPr>
            <a:r>
              <a:t/>
            </a:r>
            <a:endParaRPr b="1">
              <a:solidFill>
                <a:srgbClr val="FFFFFF"/>
              </a:solidFill>
              <a:latin typeface="Quicksand"/>
              <a:ea typeface="Quicksand"/>
              <a:cs typeface="Quicksand"/>
              <a:sym typeface="Quicksand"/>
            </a:endParaRPr>
          </a:p>
          <a:p>
            <a:pPr indent="0" lvl="0" marL="0" rtl="0" algn="l">
              <a:lnSpc>
                <a:spcPct val="150000"/>
              </a:lnSpc>
              <a:spcBef>
                <a:spcPts val="0"/>
              </a:spcBef>
              <a:spcAft>
                <a:spcPts val="0"/>
              </a:spcAft>
              <a:buNone/>
            </a:pPr>
            <a:r>
              <a:rPr b="1" lang="en">
                <a:solidFill>
                  <a:srgbClr val="FFFFFF"/>
                </a:solidFill>
                <a:latin typeface="Quicksand"/>
                <a:ea typeface="Quicksand"/>
                <a:cs typeface="Quicksand"/>
                <a:sym typeface="Quicksand"/>
              </a:rPr>
              <a:t>Zeus		Neptune		Hades	Juno		Mars</a:t>
            </a:r>
            <a:endParaRPr b="1">
              <a:solidFill>
                <a:srgbClr val="FFFFFF"/>
              </a:solidFill>
              <a:latin typeface="Quicksand"/>
              <a:ea typeface="Quicksand"/>
              <a:cs typeface="Quicksand"/>
              <a:sym typeface="Quicksand"/>
            </a:endParaRPr>
          </a:p>
          <a:p>
            <a:pPr indent="0" lvl="0" marL="0" rtl="0" algn="l">
              <a:lnSpc>
                <a:spcPct val="150000"/>
              </a:lnSpc>
              <a:spcBef>
                <a:spcPts val="0"/>
              </a:spcBef>
              <a:spcAft>
                <a:spcPts val="0"/>
              </a:spcAft>
              <a:buNone/>
            </a:pPr>
            <a:r>
              <a:t/>
            </a:r>
            <a:endParaRPr b="1">
              <a:solidFill>
                <a:srgbClr val="FFFFFF"/>
              </a:solidFill>
              <a:latin typeface="Quicksand"/>
              <a:ea typeface="Quicksand"/>
              <a:cs typeface="Quicksand"/>
              <a:sym typeface="Quicksand"/>
            </a:endParaRPr>
          </a:p>
          <a:p>
            <a:pPr indent="0" lvl="0" marL="0" rtl="0" algn="l">
              <a:lnSpc>
                <a:spcPct val="150000"/>
              </a:lnSpc>
              <a:spcBef>
                <a:spcPts val="0"/>
              </a:spcBef>
              <a:spcAft>
                <a:spcPts val="0"/>
              </a:spcAft>
              <a:buNone/>
            </a:pPr>
            <a:r>
              <a:rPr b="1" lang="en">
                <a:solidFill>
                  <a:srgbClr val="FFFFFF"/>
                </a:solidFill>
                <a:latin typeface="Quicksand"/>
                <a:ea typeface="Quicksand"/>
                <a:cs typeface="Quicksand"/>
                <a:sym typeface="Quicksand"/>
              </a:rPr>
              <a:t>Aphrodite		Minerva		Hephaestus	Cupid 	Nike</a:t>
            </a:r>
            <a:endParaRPr b="1">
              <a:solidFill>
                <a:srgbClr val="FFFFFF"/>
              </a:solidFill>
              <a:latin typeface="Quicksand"/>
              <a:ea typeface="Quicksand"/>
              <a:cs typeface="Quicksand"/>
              <a:sym typeface="Quicksan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35"/>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Quicksand"/>
                <a:ea typeface="Quicksand"/>
                <a:cs typeface="Quicksand"/>
                <a:sym typeface="Quicksand"/>
              </a:rPr>
              <a:t>activity</a:t>
            </a:r>
            <a:endParaRPr b="1" sz="6000">
              <a:solidFill>
                <a:srgbClr val="FFFFFF"/>
              </a:solidFill>
              <a:latin typeface="Quicksand"/>
              <a:ea typeface="Quicksand"/>
              <a:cs typeface="Quicksand"/>
              <a:sym typeface="Quicksand"/>
            </a:endParaRPr>
          </a:p>
        </p:txBody>
      </p:sp>
      <p:sp>
        <p:nvSpPr>
          <p:cNvPr id="220" name="Google Shape;220;p35"/>
          <p:cNvSpPr txBox="1"/>
          <p:nvPr/>
        </p:nvSpPr>
        <p:spPr>
          <a:xfrm>
            <a:off x="413750" y="1500350"/>
            <a:ext cx="8313300" cy="3359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FFFFFF"/>
                </a:solidFill>
                <a:latin typeface="Quicksand"/>
                <a:ea typeface="Quicksand"/>
                <a:cs typeface="Quicksand"/>
                <a:sym typeface="Quicksand"/>
              </a:rPr>
              <a:t>Be the Machine - unsupervised </a:t>
            </a:r>
            <a:r>
              <a:rPr lang="en">
                <a:solidFill>
                  <a:srgbClr val="FFFFFF"/>
                </a:solidFill>
                <a:latin typeface="Quicksand"/>
                <a:ea typeface="Quicksand"/>
                <a:cs typeface="Quicksand"/>
                <a:sym typeface="Quicksand"/>
              </a:rPr>
              <a:t>Sort the animals</a:t>
            </a:r>
            <a:endParaRPr b="1">
              <a:solidFill>
                <a:srgbClr val="FFFFFF"/>
              </a:solidFill>
              <a:latin typeface="Quicksand"/>
              <a:ea typeface="Quicksand"/>
              <a:cs typeface="Quicksand"/>
              <a:sym typeface="Quicksand"/>
            </a:endParaRPr>
          </a:p>
          <a:p>
            <a:pPr indent="0" lvl="0" marL="0" rtl="0" algn="l">
              <a:lnSpc>
                <a:spcPct val="150000"/>
              </a:lnSpc>
              <a:spcBef>
                <a:spcPts val="0"/>
              </a:spcBef>
              <a:spcAft>
                <a:spcPts val="0"/>
              </a:spcAft>
              <a:buNone/>
            </a:pPr>
            <a:r>
              <a:t/>
            </a:r>
            <a:endParaRPr b="1">
              <a:solidFill>
                <a:srgbClr val="FFFFFF"/>
              </a:solidFill>
              <a:latin typeface="Quicksand"/>
              <a:ea typeface="Quicksand"/>
              <a:cs typeface="Quicksand"/>
              <a:sym typeface="Quicksand"/>
            </a:endParaRPr>
          </a:p>
          <a:p>
            <a:pPr indent="0" lvl="0" marL="0" rtl="0" algn="l">
              <a:lnSpc>
                <a:spcPct val="150000"/>
              </a:lnSpc>
              <a:spcBef>
                <a:spcPts val="0"/>
              </a:spcBef>
              <a:spcAft>
                <a:spcPts val="0"/>
              </a:spcAft>
              <a:buNone/>
            </a:pPr>
            <a:r>
              <a:rPr b="1" lang="en">
                <a:solidFill>
                  <a:srgbClr val="FFFFFF"/>
                </a:solidFill>
                <a:latin typeface="Quicksand"/>
                <a:ea typeface="Quicksand"/>
                <a:cs typeface="Quicksand"/>
                <a:sym typeface="Quicksand"/>
              </a:rPr>
              <a:t>Zebra	Shark		Whale	Emu		Gorilla</a:t>
            </a:r>
            <a:endParaRPr b="1">
              <a:solidFill>
                <a:srgbClr val="FFFFFF"/>
              </a:solidFill>
              <a:latin typeface="Quicksand"/>
              <a:ea typeface="Quicksand"/>
              <a:cs typeface="Quicksand"/>
              <a:sym typeface="Quicksand"/>
            </a:endParaRPr>
          </a:p>
          <a:p>
            <a:pPr indent="0" lvl="0" marL="0" rtl="0" algn="l">
              <a:lnSpc>
                <a:spcPct val="150000"/>
              </a:lnSpc>
              <a:spcBef>
                <a:spcPts val="0"/>
              </a:spcBef>
              <a:spcAft>
                <a:spcPts val="0"/>
              </a:spcAft>
              <a:buNone/>
            </a:pPr>
            <a:r>
              <a:t/>
            </a:r>
            <a:endParaRPr b="1">
              <a:solidFill>
                <a:srgbClr val="FFFFFF"/>
              </a:solidFill>
              <a:latin typeface="Quicksand"/>
              <a:ea typeface="Quicksand"/>
              <a:cs typeface="Quicksand"/>
              <a:sym typeface="Quicksand"/>
            </a:endParaRPr>
          </a:p>
          <a:p>
            <a:pPr indent="0" lvl="0" marL="0" rtl="0" algn="l">
              <a:lnSpc>
                <a:spcPct val="150000"/>
              </a:lnSpc>
              <a:spcBef>
                <a:spcPts val="0"/>
              </a:spcBef>
              <a:spcAft>
                <a:spcPts val="0"/>
              </a:spcAft>
              <a:buNone/>
            </a:pPr>
            <a:r>
              <a:rPr b="1" lang="en">
                <a:solidFill>
                  <a:srgbClr val="FFFFFF"/>
                </a:solidFill>
                <a:latin typeface="Quicksand"/>
                <a:ea typeface="Quicksand"/>
                <a:cs typeface="Quicksand"/>
                <a:sym typeface="Quicksand"/>
              </a:rPr>
              <a:t>Axolotl		Octopus		Dugong	Platypus	Hornbill</a:t>
            </a:r>
            <a:endParaRPr b="1">
              <a:solidFill>
                <a:srgbClr val="FFFFFF"/>
              </a:solidFill>
              <a:latin typeface="Quicksand"/>
              <a:ea typeface="Quicksand"/>
              <a:cs typeface="Quicksand"/>
              <a:sym typeface="Quicksan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36"/>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Quicksand"/>
                <a:ea typeface="Quicksand"/>
                <a:cs typeface="Quicksand"/>
                <a:sym typeface="Quicksand"/>
              </a:rPr>
              <a:t>activity</a:t>
            </a:r>
            <a:endParaRPr b="1" sz="6000">
              <a:solidFill>
                <a:srgbClr val="FFFFFF"/>
              </a:solidFill>
              <a:latin typeface="Quicksand"/>
              <a:ea typeface="Quicksand"/>
              <a:cs typeface="Quicksand"/>
              <a:sym typeface="Quicksand"/>
            </a:endParaRPr>
          </a:p>
        </p:txBody>
      </p:sp>
      <p:sp>
        <p:nvSpPr>
          <p:cNvPr id="226" name="Google Shape;226;p36"/>
          <p:cNvSpPr txBox="1"/>
          <p:nvPr/>
        </p:nvSpPr>
        <p:spPr>
          <a:xfrm>
            <a:off x="413750" y="1500350"/>
            <a:ext cx="8313300" cy="3359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FFFFFF"/>
                </a:solidFill>
                <a:latin typeface="Quicksand"/>
                <a:ea typeface="Quicksand"/>
                <a:cs typeface="Quicksand"/>
                <a:sym typeface="Quicksand"/>
              </a:rPr>
              <a:t>Be the Machine - semi-supervised</a:t>
            </a:r>
            <a:endParaRPr b="1">
              <a:solidFill>
                <a:srgbClr val="FFFFFF"/>
              </a:solidFill>
              <a:latin typeface="Quicksand"/>
              <a:ea typeface="Quicksand"/>
              <a:cs typeface="Quicksand"/>
              <a:sym typeface="Quicksand"/>
            </a:endParaRPr>
          </a:p>
          <a:p>
            <a:pPr indent="0" lvl="0" marL="0" rtl="0" algn="l">
              <a:lnSpc>
                <a:spcPct val="150000"/>
              </a:lnSpc>
              <a:spcBef>
                <a:spcPts val="0"/>
              </a:spcBef>
              <a:spcAft>
                <a:spcPts val="0"/>
              </a:spcAft>
              <a:buNone/>
            </a:pPr>
            <a:r>
              <a:t/>
            </a:r>
            <a:endParaRPr b="1">
              <a:solidFill>
                <a:srgbClr val="FFFFFF"/>
              </a:solidFill>
              <a:latin typeface="Quicksand"/>
              <a:ea typeface="Quicksand"/>
              <a:cs typeface="Quicksand"/>
              <a:sym typeface="Quicksand"/>
            </a:endParaRPr>
          </a:p>
          <a:p>
            <a:pPr indent="0" lvl="0" marL="0" rtl="0" algn="l">
              <a:lnSpc>
                <a:spcPct val="150000"/>
              </a:lnSpc>
              <a:spcBef>
                <a:spcPts val="0"/>
              </a:spcBef>
              <a:spcAft>
                <a:spcPts val="0"/>
              </a:spcAft>
              <a:buNone/>
            </a:pPr>
            <a:r>
              <a:rPr b="1" lang="en">
                <a:solidFill>
                  <a:srgbClr val="FFFFFF"/>
                </a:solidFill>
                <a:latin typeface="Quicksand"/>
                <a:ea typeface="Quicksand"/>
                <a:cs typeface="Quicksand"/>
                <a:sym typeface="Quicksand"/>
              </a:rPr>
              <a:t>Continents		Countries					Unsorted</a:t>
            </a:r>
            <a:endParaRPr b="1">
              <a:solidFill>
                <a:srgbClr val="FFFFFF"/>
              </a:solidFill>
              <a:latin typeface="Quicksand"/>
              <a:ea typeface="Quicksand"/>
              <a:cs typeface="Quicksand"/>
              <a:sym typeface="Quicksand"/>
            </a:endParaRPr>
          </a:p>
          <a:p>
            <a:pPr indent="0" lvl="0" marL="0" rtl="0" algn="l">
              <a:lnSpc>
                <a:spcPct val="150000"/>
              </a:lnSpc>
              <a:spcBef>
                <a:spcPts val="0"/>
              </a:spcBef>
              <a:spcAft>
                <a:spcPts val="0"/>
              </a:spcAft>
              <a:buNone/>
            </a:pPr>
            <a:r>
              <a:rPr b="1" lang="en">
                <a:solidFill>
                  <a:srgbClr val="FFFFFF"/>
                </a:solidFill>
                <a:latin typeface="Quicksand"/>
                <a:ea typeface="Quicksand"/>
                <a:cs typeface="Quicksand"/>
                <a:sym typeface="Quicksand"/>
              </a:rPr>
              <a:t>North America		United States				South America</a:t>
            </a:r>
            <a:endParaRPr b="1">
              <a:solidFill>
                <a:srgbClr val="FFFFFF"/>
              </a:solidFill>
              <a:latin typeface="Quicksand"/>
              <a:ea typeface="Quicksand"/>
              <a:cs typeface="Quicksand"/>
              <a:sym typeface="Quicksand"/>
            </a:endParaRPr>
          </a:p>
          <a:p>
            <a:pPr indent="0" lvl="0" marL="0" rtl="0" algn="l">
              <a:lnSpc>
                <a:spcPct val="150000"/>
              </a:lnSpc>
              <a:spcBef>
                <a:spcPts val="0"/>
              </a:spcBef>
              <a:spcAft>
                <a:spcPts val="0"/>
              </a:spcAft>
              <a:buNone/>
            </a:pPr>
            <a:r>
              <a:rPr b="1" lang="en">
                <a:solidFill>
                  <a:srgbClr val="FFFFFF"/>
                </a:solidFill>
                <a:latin typeface="Quicksand"/>
                <a:ea typeface="Quicksand"/>
                <a:cs typeface="Quicksand"/>
                <a:sym typeface="Quicksand"/>
              </a:rPr>
              <a:t>Antarctica</a:t>
            </a:r>
            <a:r>
              <a:rPr b="1" lang="en">
                <a:solidFill>
                  <a:srgbClr val="FFFFFF"/>
                </a:solidFill>
                <a:latin typeface="Quicksand"/>
                <a:ea typeface="Quicksand"/>
                <a:cs typeface="Quicksand"/>
                <a:sym typeface="Quicksand"/>
              </a:rPr>
              <a:t>			Italy						United Kingdom</a:t>
            </a:r>
            <a:endParaRPr b="1">
              <a:solidFill>
                <a:srgbClr val="FFFFFF"/>
              </a:solidFill>
              <a:latin typeface="Quicksand"/>
              <a:ea typeface="Quicksand"/>
              <a:cs typeface="Quicksand"/>
              <a:sym typeface="Quicksand"/>
            </a:endParaRPr>
          </a:p>
          <a:p>
            <a:pPr indent="0" lvl="0" marL="0" rtl="0" algn="l">
              <a:lnSpc>
                <a:spcPct val="150000"/>
              </a:lnSpc>
              <a:spcBef>
                <a:spcPts val="0"/>
              </a:spcBef>
              <a:spcAft>
                <a:spcPts val="0"/>
              </a:spcAft>
              <a:buNone/>
            </a:pPr>
            <a:r>
              <a:rPr b="1" lang="en">
                <a:solidFill>
                  <a:srgbClr val="FFFFFF"/>
                </a:solidFill>
                <a:latin typeface="Quicksand"/>
                <a:ea typeface="Quicksand"/>
                <a:cs typeface="Quicksand"/>
                <a:sym typeface="Quicksand"/>
              </a:rPr>
              <a:t>Asia				Japan					Australia</a:t>
            </a:r>
            <a:endParaRPr b="1">
              <a:solidFill>
                <a:srgbClr val="FFFFFF"/>
              </a:solidFill>
              <a:latin typeface="Quicksand"/>
              <a:ea typeface="Quicksand"/>
              <a:cs typeface="Quicksand"/>
              <a:sym typeface="Quicksand"/>
            </a:endParaRPr>
          </a:p>
          <a:p>
            <a:pPr indent="0" lvl="0" marL="0" rtl="0" algn="l">
              <a:lnSpc>
                <a:spcPct val="150000"/>
              </a:lnSpc>
              <a:spcBef>
                <a:spcPts val="0"/>
              </a:spcBef>
              <a:spcAft>
                <a:spcPts val="0"/>
              </a:spcAft>
              <a:buNone/>
            </a:pPr>
            <a:r>
              <a:rPr b="1" lang="en">
                <a:solidFill>
                  <a:srgbClr val="FFFFFF"/>
                </a:solidFill>
                <a:latin typeface="Quicksand"/>
                <a:ea typeface="Quicksand"/>
                <a:cs typeface="Quicksand"/>
                <a:sym typeface="Quicksand"/>
              </a:rPr>
              <a:t>										Europe</a:t>
            </a:r>
            <a:endParaRPr b="1">
              <a:solidFill>
                <a:srgbClr val="FFFFFF"/>
              </a:solidFill>
              <a:latin typeface="Quicksand"/>
              <a:ea typeface="Quicksand"/>
              <a:cs typeface="Quicksand"/>
              <a:sym typeface="Quicksan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90" name="Shape 90"/>
        <p:cNvGrpSpPr/>
        <p:nvPr/>
      </p:nvGrpSpPr>
      <p:grpSpPr>
        <a:xfrm>
          <a:off x="0" y="0"/>
          <a:ext cx="0" cy="0"/>
          <a:chOff x="0" y="0"/>
          <a:chExt cx="0" cy="0"/>
        </a:xfrm>
      </p:grpSpPr>
      <p:sp>
        <p:nvSpPr>
          <p:cNvPr id="91" name="Google Shape;91;p19"/>
          <p:cNvSpPr txBox="1"/>
          <p:nvPr/>
        </p:nvSpPr>
        <p:spPr>
          <a:xfrm>
            <a:off x="256075" y="1494125"/>
            <a:ext cx="8758500" cy="3433200"/>
          </a:xfrm>
          <a:prstGeom prst="rect">
            <a:avLst/>
          </a:prstGeom>
          <a:noFill/>
          <a:ln>
            <a:noFill/>
          </a:ln>
        </p:spPr>
        <p:txBody>
          <a:bodyPr anchorCtr="0" anchor="t" bIns="34275" lIns="68575" spcFirstLastPara="1" rIns="68575" wrap="square" tIns="34275">
            <a:noAutofit/>
          </a:bodyPr>
          <a:lstStyle/>
          <a:p>
            <a:pPr indent="0" lvl="0" marL="177800" rtl="0" algn="l">
              <a:lnSpc>
                <a:spcPct val="115000"/>
              </a:lnSpc>
              <a:spcBef>
                <a:spcPts val="0"/>
              </a:spcBef>
              <a:spcAft>
                <a:spcPts val="0"/>
              </a:spcAft>
              <a:buNone/>
            </a:pPr>
            <a:r>
              <a:rPr b="1" lang="en" sz="1800">
                <a:solidFill>
                  <a:schemeClr val="accent5"/>
                </a:solidFill>
                <a:latin typeface="Quicksand"/>
                <a:ea typeface="Quicksand"/>
                <a:cs typeface="Quicksand"/>
                <a:sym typeface="Quicksand"/>
              </a:rPr>
              <a:t>VP Marketing Application - </a:t>
            </a:r>
            <a:r>
              <a:rPr b="1" lang="en" sz="1800" u="sng">
                <a:solidFill>
                  <a:schemeClr val="hlink"/>
                </a:solidFill>
                <a:latin typeface="Quicksand"/>
                <a:ea typeface="Quicksand"/>
                <a:cs typeface="Quicksand"/>
                <a:sym typeface="Quicksand"/>
                <a:hlinkClick r:id="rId4"/>
              </a:rPr>
              <a:t>http://bit.ly/GTMarketingApp</a:t>
            </a:r>
            <a:endParaRPr b="1" sz="1800" u="sng">
              <a:solidFill>
                <a:schemeClr val="accent5"/>
              </a:solidFill>
              <a:latin typeface="Quicksand"/>
              <a:ea typeface="Quicksand"/>
              <a:cs typeface="Quicksand"/>
              <a:sym typeface="Quicksand"/>
            </a:endParaRPr>
          </a:p>
          <a:p>
            <a:pPr indent="0" lvl="0" marL="177800" rtl="0" algn="l">
              <a:lnSpc>
                <a:spcPct val="115000"/>
              </a:lnSpc>
              <a:spcBef>
                <a:spcPts val="0"/>
              </a:spcBef>
              <a:spcAft>
                <a:spcPts val="0"/>
              </a:spcAft>
              <a:buNone/>
            </a:pPr>
            <a:r>
              <a:t/>
            </a:r>
            <a:endParaRPr b="1" sz="1800" u="sng">
              <a:solidFill>
                <a:schemeClr val="accent5"/>
              </a:solidFill>
              <a:latin typeface="Quicksand"/>
              <a:ea typeface="Quicksand"/>
              <a:cs typeface="Quicksand"/>
              <a:sym typeface="Quicksand"/>
            </a:endParaRPr>
          </a:p>
          <a:p>
            <a:pPr indent="0" lvl="0" marL="177800" rtl="0" algn="l">
              <a:lnSpc>
                <a:spcPct val="115000"/>
              </a:lnSpc>
              <a:spcBef>
                <a:spcPts val="0"/>
              </a:spcBef>
              <a:spcAft>
                <a:spcPts val="0"/>
              </a:spcAft>
              <a:buNone/>
            </a:pPr>
            <a:r>
              <a:rPr b="1" lang="en" sz="1800">
                <a:solidFill>
                  <a:schemeClr val="accent5"/>
                </a:solidFill>
                <a:latin typeface="Quicksand"/>
                <a:ea typeface="Quicksand"/>
                <a:cs typeface="Quicksand"/>
                <a:sym typeface="Quicksand"/>
              </a:rPr>
              <a:t>Tech &amp; Marketing Coordinator Application - </a:t>
            </a:r>
            <a:r>
              <a:rPr b="1" lang="en" sz="1800" u="sng">
                <a:solidFill>
                  <a:schemeClr val="hlink"/>
                </a:solidFill>
                <a:latin typeface="Quicksand"/>
                <a:ea typeface="Quicksand"/>
                <a:cs typeface="Quicksand"/>
                <a:sym typeface="Quicksand"/>
                <a:hlinkClick r:id="rId5"/>
              </a:rPr>
              <a:t>http://bit.ly/2020coordinator</a:t>
            </a:r>
            <a:endParaRPr b="1" sz="1800" u="sng">
              <a:solidFill>
                <a:schemeClr val="accent5"/>
              </a:solidFill>
              <a:latin typeface="Quicksand"/>
              <a:ea typeface="Quicksand"/>
              <a:cs typeface="Quicksand"/>
              <a:sym typeface="Quicksand"/>
            </a:endParaRPr>
          </a:p>
          <a:p>
            <a:pPr indent="0" lvl="0" marL="177800" rtl="0" algn="l">
              <a:lnSpc>
                <a:spcPct val="115000"/>
              </a:lnSpc>
              <a:spcBef>
                <a:spcPts val="0"/>
              </a:spcBef>
              <a:spcAft>
                <a:spcPts val="0"/>
              </a:spcAft>
              <a:buNone/>
            </a:pPr>
            <a:r>
              <a:t/>
            </a:r>
            <a:endParaRPr b="1" sz="1800" u="sng">
              <a:solidFill>
                <a:schemeClr val="accent5"/>
              </a:solidFill>
              <a:latin typeface="Quicksand"/>
              <a:ea typeface="Quicksand"/>
              <a:cs typeface="Quicksand"/>
              <a:sym typeface="Quicksand"/>
            </a:endParaRPr>
          </a:p>
          <a:p>
            <a:pPr indent="0" lvl="0" marL="177800" rtl="0" algn="l">
              <a:lnSpc>
                <a:spcPct val="115000"/>
              </a:lnSpc>
              <a:spcBef>
                <a:spcPts val="0"/>
              </a:spcBef>
              <a:spcAft>
                <a:spcPts val="0"/>
              </a:spcAft>
              <a:buNone/>
            </a:pPr>
            <a:r>
              <a:rPr b="1" lang="en" sz="1800">
                <a:solidFill>
                  <a:schemeClr val="accent5"/>
                </a:solidFill>
                <a:latin typeface="Quicksand"/>
                <a:ea typeface="Quicksand"/>
                <a:cs typeface="Quicksand"/>
                <a:sym typeface="Quicksand"/>
              </a:rPr>
              <a:t>April Elections</a:t>
            </a:r>
            <a:endParaRPr b="1" sz="1800">
              <a:solidFill>
                <a:schemeClr val="accent5"/>
              </a:solidFill>
              <a:latin typeface="Quicksand"/>
              <a:ea typeface="Quicksand"/>
              <a:cs typeface="Quicksand"/>
              <a:sym typeface="Quicksand"/>
            </a:endParaRPr>
          </a:p>
          <a:p>
            <a:pPr indent="0" lvl="0" marL="177800" rtl="0" algn="l">
              <a:lnSpc>
                <a:spcPct val="100000"/>
              </a:lnSpc>
              <a:spcBef>
                <a:spcPts val="0"/>
              </a:spcBef>
              <a:spcAft>
                <a:spcPts val="0"/>
              </a:spcAft>
              <a:buNone/>
            </a:pPr>
            <a:r>
              <a:t/>
            </a:r>
            <a:endParaRPr b="1" sz="1800">
              <a:solidFill>
                <a:schemeClr val="accent5"/>
              </a:solidFill>
              <a:latin typeface="Quicksand"/>
              <a:ea typeface="Quicksand"/>
              <a:cs typeface="Quicksand"/>
              <a:sym typeface="Quicksand"/>
            </a:endParaRPr>
          </a:p>
          <a:p>
            <a:pPr indent="0" lvl="0" marL="177800" rtl="0" algn="l">
              <a:lnSpc>
                <a:spcPct val="100000"/>
              </a:lnSpc>
              <a:spcBef>
                <a:spcPts val="0"/>
              </a:spcBef>
              <a:spcAft>
                <a:spcPts val="0"/>
              </a:spcAft>
              <a:buNone/>
            </a:pPr>
            <a:r>
              <a:rPr b="1" lang="en" sz="1800">
                <a:solidFill>
                  <a:schemeClr val="accent5"/>
                </a:solidFill>
                <a:latin typeface="Quicksand"/>
                <a:ea typeface="Quicksand"/>
                <a:cs typeface="Quicksand"/>
                <a:sym typeface="Quicksand"/>
              </a:rPr>
              <a:t>Slack Membership</a:t>
            </a:r>
            <a:endParaRPr b="1" sz="1800">
              <a:solidFill>
                <a:schemeClr val="accent5"/>
              </a:solidFill>
              <a:latin typeface="Quicksand"/>
              <a:ea typeface="Quicksand"/>
              <a:cs typeface="Quicksand"/>
              <a:sym typeface="Quicksand"/>
            </a:endParaRPr>
          </a:p>
          <a:p>
            <a:pPr indent="0" lvl="0" marL="177800" rtl="0" algn="l">
              <a:lnSpc>
                <a:spcPct val="100000"/>
              </a:lnSpc>
              <a:spcBef>
                <a:spcPts val="0"/>
              </a:spcBef>
              <a:spcAft>
                <a:spcPts val="0"/>
              </a:spcAft>
              <a:buNone/>
            </a:pPr>
            <a:r>
              <a:t/>
            </a:r>
            <a:endParaRPr b="1" sz="1800">
              <a:solidFill>
                <a:schemeClr val="accent5"/>
              </a:solidFill>
              <a:latin typeface="Quicksand"/>
              <a:ea typeface="Quicksand"/>
              <a:cs typeface="Quicksand"/>
              <a:sym typeface="Quicksand"/>
            </a:endParaRPr>
          </a:p>
          <a:p>
            <a:pPr indent="0" lvl="0" marL="177800" rtl="0" algn="l">
              <a:lnSpc>
                <a:spcPct val="100000"/>
              </a:lnSpc>
              <a:spcBef>
                <a:spcPts val="0"/>
              </a:spcBef>
              <a:spcAft>
                <a:spcPts val="0"/>
              </a:spcAft>
              <a:buNone/>
            </a:pPr>
            <a:r>
              <a:rPr b="1" lang="en" sz="1800">
                <a:solidFill>
                  <a:schemeClr val="accent5"/>
                </a:solidFill>
                <a:latin typeface="Quicksand"/>
                <a:ea typeface="Quicksand"/>
                <a:cs typeface="Quicksand"/>
                <a:sym typeface="Quicksand"/>
              </a:rPr>
              <a:t>Mods: AI /Machine Learning, Cybersecurity/Privacy, Mobile App Dev</a:t>
            </a:r>
            <a:endParaRPr b="1" sz="1800">
              <a:solidFill>
                <a:schemeClr val="accent5"/>
              </a:solidFill>
              <a:latin typeface="Quicksand"/>
              <a:ea typeface="Quicksand"/>
              <a:cs typeface="Quicksand"/>
              <a:sym typeface="Quicksand"/>
            </a:endParaRPr>
          </a:p>
          <a:p>
            <a:pPr indent="0" lvl="0" marL="177800" rtl="0" algn="l">
              <a:lnSpc>
                <a:spcPct val="100000"/>
              </a:lnSpc>
              <a:spcBef>
                <a:spcPts val="0"/>
              </a:spcBef>
              <a:spcAft>
                <a:spcPts val="0"/>
              </a:spcAft>
              <a:buNone/>
            </a:pPr>
            <a:r>
              <a:t/>
            </a:r>
            <a:endParaRPr b="1" sz="1800">
              <a:solidFill>
                <a:schemeClr val="accent5"/>
              </a:solidFill>
              <a:latin typeface="Quicksand"/>
              <a:ea typeface="Quicksand"/>
              <a:cs typeface="Quicksand"/>
              <a:sym typeface="Quicksand"/>
            </a:endParaRPr>
          </a:p>
          <a:p>
            <a:pPr indent="0" lvl="0" marL="0" rtl="0" algn="l">
              <a:lnSpc>
                <a:spcPct val="100000"/>
              </a:lnSpc>
              <a:spcBef>
                <a:spcPts val="0"/>
              </a:spcBef>
              <a:spcAft>
                <a:spcPts val="0"/>
              </a:spcAft>
              <a:buNone/>
            </a:pPr>
            <a:r>
              <a:t/>
            </a:r>
            <a:endParaRPr b="1" sz="1800">
              <a:solidFill>
                <a:schemeClr val="accent5"/>
              </a:solidFill>
              <a:latin typeface="Quicksand"/>
              <a:ea typeface="Quicksand"/>
              <a:cs typeface="Quicksand"/>
              <a:sym typeface="Quicksand"/>
            </a:endParaRPr>
          </a:p>
          <a:p>
            <a:pPr indent="0" lvl="0" marL="177800" rtl="0" algn="l">
              <a:lnSpc>
                <a:spcPct val="100000"/>
              </a:lnSpc>
              <a:spcBef>
                <a:spcPts val="0"/>
              </a:spcBef>
              <a:spcAft>
                <a:spcPts val="0"/>
              </a:spcAft>
              <a:buNone/>
            </a:pPr>
            <a:r>
              <a:t/>
            </a:r>
            <a:endParaRPr b="1" sz="1800">
              <a:solidFill>
                <a:schemeClr val="accent5"/>
              </a:solidFill>
              <a:latin typeface="Quicksand"/>
              <a:ea typeface="Quicksand"/>
              <a:cs typeface="Quicksand"/>
              <a:sym typeface="Quicksand"/>
            </a:endParaRPr>
          </a:p>
          <a:p>
            <a:pPr indent="0" lvl="0" marL="0" rtl="0" algn="l">
              <a:lnSpc>
                <a:spcPct val="100000"/>
              </a:lnSpc>
              <a:spcBef>
                <a:spcPts val="0"/>
              </a:spcBef>
              <a:spcAft>
                <a:spcPts val="0"/>
              </a:spcAft>
              <a:buNone/>
            </a:pPr>
            <a:r>
              <a:t/>
            </a:r>
            <a:endParaRPr b="1" sz="1800">
              <a:solidFill>
                <a:schemeClr val="accent5"/>
              </a:solidFill>
              <a:latin typeface="Quicksand"/>
              <a:ea typeface="Quicksand"/>
              <a:cs typeface="Quicksand"/>
              <a:sym typeface="Quicksan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34" name="Shape 234"/>
        <p:cNvGrpSpPr/>
        <p:nvPr/>
      </p:nvGrpSpPr>
      <p:grpSpPr>
        <a:xfrm>
          <a:off x="0" y="0"/>
          <a:ext cx="0" cy="0"/>
          <a:chOff x="0" y="0"/>
          <a:chExt cx="0" cy="0"/>
        </a:xfrm>
      </p:grpSpPr>
      <p:sp>
        <p:nvSpPr>
          <p:cNvPr id="235" name="Google Shape;235;p38"/>
          <p:cNvSpPr txBox="1"/>
          <p:nvPr/>
        </p:nvSpPr>
        <p:spPr>
          <a:xfrm>
            <a:off x="1078250" y="3666125"/>
            <a:ext cx="2681400" cy="657600"/>
          </a:xfrm>
          <a:prstGeom prst="rect">
            <a:avLst/>
          </a:prstGeom>
          <a:noFill/>
          <a:ln>
            <a:noFill/>
          </a:ln>
        </p:spPr>
        <p:txBody>
          <a:bodyPr anchorCtr="0" anchor="t" bIns="34275" lIns="68575" spcFirstLastPara="1" rIns="68575" wrap="square" tIns="34275">
            <a:noAutofit/>
          </a:bodyPr>
          <a:lstStyle/>
          <a:p>
            <a:pPr indent="0" lvl="0" marL="177800" rtl="0" algn="ctr">
              <a:lnSpc>
                <a:spcPct val="100000"/>
              </a:lnSpc>
              <a:spcBef>
                <a:spcPts val="0"/>
              </a:spcBef>
              <a:spcAft>
                <a:spcPts val="0"/>
              </a:spcAft>
              <a:buNone/>
            </a:pPr>
            <a:r>
              <a:rPr b="1" lang="en" sz="1800" u="sng">
                <a:solidFill>
                  <a:schemeClr val="hlink"/>
                </a:solidFill>
                <a:latin typeface="Quicksand"/>
                <a:ea typeface="Quicksand"/>
                <a:cs typeface="Quicksand"/>
                <a:sym typeface="Quicksand"/>
                <a:hlinkClick r:id="rId3"/>
              </a:rPr>
              <a:t>Porsche and Boeing’s ambitious partnership.</a:t>
            </a:r>
            <a:endParaRPr b="1" sz="1800" u="sng">
              <a:solidFill>
                <a:srgbClr val="FFFFFF"/>
              </a:solidFill>
              <a:latin typeface="Quicksand"/>
              <a:ea typeface="Quicksand"/>
              <a:cs typeface="Quicksand"/>
              <a:sym typeface="Quicksand"/>
            </a:endParaRPr>
          </a:p>
        </p:txBody>
      </p:sp>
      <p:sp>
        <p:nvSpPr>
          <p:cNvPr id="236" name="Google Shape;236;p38"/>
          <p:cNvSpPr txBox="1"/>
          <p:nvPr/>
        </p:nvSpPr>
        <p:spPr>
          <a:xfrm>
            <a:off x="5163425" y="3666125"/>
            <a:ext cx="2681400" cy="657600"/>
          </a:xfrm>
          <a:prstGeom prst="rect">
            <a:avLst/>
          </a:prstGeom>
          <a:noFill/>
          <a:ln>
            <a:noFill/>
          </a:ln>
        </p:spPr>
        <p:txBody>
          <a:bodyPr anchorCtr="0" anchor="t" bIns="34275" lIns="68575" spcFirstLastPara="1" rIns="68575" wrap="square" tIns="34275">
            <a:noAutofit/>
          </a:bodyPr>
          <a:lstStyle/>
          <a:p>
            <a:pPr indent="0" lvl="0" marL="177800" rtl="0" algn="ctr">
              <a:lnSpc>
                <a:spcPct val="100000"/>
              </a:lnSpc>
              <a:spcBef>
                <a:spcPts val="0"/>
              </a:spcBef>
              <a:spcAft>
                <a:spcPts val="0"/>
              </a:spcAft>
              <a:buNone/>
            </a:pPr>
            <a:r>
              <a:rPr b="1" lang="en" sz="1800" u="sng">
                <a:solidFill>
                  <a:schemeClr val="hlink"/>
                </a:solidFill>
                <a:latin typeface="Quicksand"/>
                <a:ea typeface="Quicksand"/>
                <a:cs typeface="Quicksand"/>
                <a:sym typeface="Quicksand"/>
                <a:hlinkClick r:id="rId4"/>
              </a:rPr>
              <a:t>Portland’s Renewable Wave Machine</a:t>
            </a:r>
            <a:endParaRPr b="1" sz="1800">
              <a:solidFill>
                <a:srgbClr val="FFFFFF"/>
              </a:solidFill>
              <a:latin typeface="Quicksand"/>
              <a:ea typeface="Quicksand"/>
              <a:cs typeface="Quicksand"/>
              <a:sym typeface="Quicksand"/>
            </a:endParaRPr>
          </a:p>
        </p:txBody>
      </p:sp>
      <p:pic>
        <p:nvPicPr>
          <p:cNvPr id="237" name="Google Shape;237;p38"/>
          <p:cNvPicPr preferRelativeResize="0"/>
          <p:nvPr/>
        </p:nvPicPr>
        <p:blipFill>
          <a:blip r:embed="rId5">
            <a:alphaModFix/>
          </a:blip>
          <a:stretch>
            <a:fillRect/>
          </a:stretch>
        </p:blipFill>
        <p:spPr>
          <a:xfrm>
            <a:off x="1102463" y="2365848"/>
            <a:ext cx="2632975" cy="1053175"/>
          </a:xfrm>
          <a:prstGeom prst="rect">
            <a:avLst/>
          </a:prstGeom>
          <a:noFill/>
          <a:ln>
            <a:noFill/>
          </a:ln>
        </p:spPr>
      </p:pic>
      <p:pic>
        <p:nvPicPr>
          <p:cNvPr id="238" name="Google Shape;238;p38"/>
          <p:cNvPicPr preferRelativeResize="0"/>
          <p:nvPr/>
        </p:nvPicPr>
        <p:blipFill>
          <a:blip r:embed="rId6">
            <a:alphaModFix/>
          </a:blip>
          <a:stretch>
            <a:fillRect/>
          </a:stretch>
        </p:blipFill>
        <p:spPr>
          <a:xfrm>
            <a:off x="5455241" y="1909788"/>
            <a:ext cx="2097759" cy="16668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42" name="Shape 242"/>
        <p:cNvGrpSpPr/>
        <p:nvPr/>
      </p:nvGrpSpPr>
      <p:grpSpPr>
        <a:xfrm>
          <a:off x="0" y="0"/>
          <a:ext cx="0" cy="0"/>
          <a:chOff x="0" y="0"/>
          <a:chExt cx="0" cy="0"/>
        </a:xfrm>
      </p:grpSpPr>
      <p:sp>
        <p:nvSpPr>
          <p:cNvPr id="243" name="Google Shape;243;p39"/>
          <p:cNvSpPr txBox="1"/>
          <p:nvPr/>
        </p:nvSpPr>
        <p:spPr>
          <a:xfrm>
            <a:off x="1870650" y="518325"/>
            <a:ext cx="5402700" cy="74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500">
                <a:solidFill>
                  <a:srgbClr val="FFFFFF"/>
                </a:solidFill>
                <a:latin typeface="Quicksand"/>
                <a:ea typeface="Quicksand"/>
                <a:cs typeface="Quicksand"/>
                <a:sym typeface="Quicksand"/>
              </a:rPr>
              <a:t>this week in tech:</a:t>
            </a:r>
            <a:endParaRPr b="1" sz="4500">
              <a:solidFill>
                <a:srgbClr val="FFFFFF"/>
              </a:solidFill>
              <a:latin typeface="Quicksand"/>
              <a:ea typeface="Quicksand"/>
              <a:cs typeface="Quicksand"/>
              <a:sym typeface="Quicksand"/>
            </a:endParaRPr>
          </a:p>
        </p:txBody>
      </p:sp>
      <p:sp>
        <p:nvSpPr>
          <p:cNvPr id="244" name="Google Shape;244;p39"/>
          <p:cNvSpPr/>
          <p:nvPr/>
        </p:nvSpPr>
        <p:spPr>
          <a:xfrm>
            <a:off x="1679863" y="1643250"/>
            <a:ext cx="2382300" cy="2910600"/>
          </a:xfrm>
          <a:prstGeom prst="roundRect">
            <a:avLst>
              <a:gd fmla="val 9041" name="adj"/>
            </a:avLst>
          </a:prstGeom>
          <a:solidFill>
            <a:srgbClr val="03CCAB"/>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9"/>
          <p:cNvSpPr/>
          <p:nvPr/>
        </p:nvSpPr>
        <p:spPr>
          <a:xfrm>
            <a:off x="5081838" y="1643250"/>
            <a:ext cx="2382300" cy="2910600"/>
          </a:xfrm>
          <a:prstGeom prst="roundRect">
            <a:avLst>
              <a:gd fmla="val 9041" name="adj"/>
            </a:avLst>
          </a:prstGeom>
          <a:solidFill>
            <a:srgbClr val="03CCAB"/>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9"/>
          <p:cNvSpPr txBox="1"/>
          <p:nvPr/>
        </p:nvSpPr>
        <p:spPr>
          <a:xfrm>
            <a:off x="1798675" y="3185575"/>
            <a:ext cx="2144700" cy="1292100"/>
          </a:xfrm>
          <a:prstGeom prst="rect">
            <a:avLst/>
          </a:prstGeom>
          <a:noFill/>
          <a:ln>
            <a:noFill/>
          </a:ln>
        </p:spPr>
        <p:txBody>
          <a:bodyPr anchorCtr="0" anchor="t" bIns="34275" lIns="68575" spcFirstLastPara="1" rIns="68575" wrap="square" tIns="34275">
            <a:noAutofit/>
          </a:bodyPr>
          <a:lstStyle/>
          <a:p>
            <a:pPr indent="0" lvl="0" marL="0" rtl="0" algn="ctr">
              <a:lnSpc>
                <a:spcPct val="130000"/>
              </a:lnSpc>
              <a:spcBef>
                <a:spcPts val="1100"/>
              </a:spcBef>
              <a:spcAft>
                <a:spcPts val="0"/>
              </a:spcAft>
              <a:buNone/>
            </a:pPr>
            <a:r>
              <a:rPr b="1" lang="en">
                <a:solidFill>
                  <a:srgbClr val="FFFFFF"/>
                </a:solidFill>
                <a:uFill>
                  <a:noFill/>
                </a:uFill>
                <a:latin typeface="Barlow"/>
                <a:ea typeface="Barlow"/>
                <a:cs typeface="Barlow"/>
                <a:sym typeface="Barlow"/>
                <a:hlinkClick r:id="rId4"/>
              </a:rPr>
              <a:t>Farmers Are Buying 40-Year-Old Tractors Because They're Actually Repairable</a:t>
            </a:r>
            <a:endParaRPr b="1">
              <a:solidFill>
                <a:srgbClr val="FFFFFF"/>
              </a:solidFill>
              <a:latin typeface="Barlow"/>
              <a:ea typeface="Barlow"/>
              <a:cs typeface="Barlow"/>
              <a:sym typeface="Barlow"/>
            </a:endParaRPr>
          </a:p>
          <a:p>
            <a:pPr indent="0" lvl="0" marL="0" rtl="0" algn="ctr">
              <a:lnSpc>
                <a:spcPct val="115000"/>
              </a:lnSpc>
              <a:spcBef>
                <a:spcPts val="1100"/>
              </a:spcBef>
              <a:spcAft>
                <a:spcPts val="0"/>
              </a:spcAft>
              <a:buNone/>
            </a:pPr>
            <a:r>
              <a:t/>
            </a:r>
            <a:endParaRPr sz="1100">
              <a:solidFill>
                <a:srgbClr val="FFFFFF"/>
              </a:solidFill>
            </a:endParaRPr>
          </a:p>
          <a:p>
            <a:pPr indent="0" lvl="0" marL="177800" rtl="0" algn="ctr">
              <a:lnSpc>
                <a:spcPct val="100000"/>
              </a:lnSpc>
              <a:spcBef>
                <a:spcPts val="0"/>
              </a:spcBef>
              <a:spcAft>
                <a:spcPts val="0"/>
              </a:spcAft>
              <a:buNone/>
            </a:pPr>
            <a:r>
              <a:t/>
            </a:r>
            <a:endParaRPr b="1" sz="1200">
              <a:solidFill>
                <a:srgbClr val="FFFFFF"/>
              </a:solidFill>
              <a:latin typeface="Barlow"/>
              <a:ea typeface="Barlow"/>
              <a:cs typeface="Barlow"/>
              <a:sym typeface="Barlow"/>
            </a:endParaRPr>
          </a:p>
        </p:txBody>
      </p:sp>
      <p:sp>
        <p:nvSpPr>
          <p:cNvPr id="247" name="Google Shape;247;p39"/>
          <p:cNvSpPr txBox="1"/>
          <p:nvPr/>
        </p:nvSpPr>
        <p:spPr>
          <a:xfrm>
            <a:off x="5068200" y="3534925"/>
            <a:ext cx="2409600" cy="576000"/>
          </a:xfrm>
          <a:prstGeom prst="rect">
            <a:avLst/>
          </a:prstGeom>
          <a:noFill/>
          <a:ln>
            <a:noFill/>
          </a:ln>
        </p:spPr>
        <p:txBody>
          <a:bodyPr anchorCtr="0" anchor="t" bIns="34275" lIns="68575" spcFirstLastPara="1" rIns="68575" wrap="square" tIns="34275">
            <a:noAutofit/>
          </a:bodyPr>
          <a:lstStyle/>
          <a:p>
            <a:pPr indent="0" lvl="0" marL="0" rtl="0" algn="ctr">
              <a:lnSpc>
                <a:spcPct val="100000"/>
              </a:lnSpc>
              <a:spcBef>
                <a:spcPts val="0"/>
              </a:spcBef>
              <a:spcAft>
                <a:spcPts val="0"/>
              </a:spcAft>
              <a:buNone/>
            </a:pPr>
            <a:r>
              <a:rPr b="1" lang="en" sz="1600">
                <a:solidFill>
                  <a:srgbClr val="FFFFFF"/>
                </a:solidFill>
                <a:latin typeface="Barlow"/>
                <a:ea typeface="Barlow"/>
                <a:cs typeface="Barlow"/>
                <a:sym typeface="Barlow"/>
              </a:rPr>
              <a:t>The FBI wants Apple to unlock iPhones...again</a:t>
            </a:r>
            <a:endParaRPr b="1" sz="1600">
              <a:solidFill>
                <a:srgbClr val="FFFFFF"/>
              </a:solidFill>
              <a:latin typeface="Barlow"/>
              <a:ea typeface="Barlow"/>
              <a:cs typeface="Barlow"/>
              <a:sym typeface="Barlow"/>
            </a:endParaRPr>
          </a:p>
        </p:txBody>
      </p:sp>
      <p:pic>
        <p:nvPicPr>
          <p:cNvPr id="248" name="Google Shape;248;p39"/>
          <p:cNvPicPr preferRelativeResize="0"/>
          <p:nvPr/>
        </p:nvPicPr>
        <p:blipFill rotWithShape="1">
          <a:blip r:embed="rId5">
            <a:alphaModFix/>
          </a:blip>
          <a:srcRect b="0" l="0" r="0" t="19211"/>
          <a:stretch/>
        </p:blipFill>
        <p:spPr>
          <a:xfrm>
            <a:off x="5279250" y="2080325"/>
            <a:ext cx="1987500" cy="1204200"/>
          </a:xfrm>
          <a:prstGeom prst="roundRect">
            <a:avLst>
              <a:gd fmla="val 6043" name="adj"/>
            </a:avLst>
          </a:prstGeom>
          <a:noFill/>
          <a:ln>
            <a:noFill/>
          </a:ln>
        </p:spPr>
      </p:pic>
      <p:pic>
        <p:nvPicPr>
          <p:cNvPr id="249" name="Google Shape;249;p39"/>
          <p:cNvPicPr preferRelativeResize="0"/>
          <p:nvPr/>
        </p:nvPicPr>
        <p:blipFill>
          <a:blip r:embed="rId6">
            <a:alphaModFix/>
          </a:blip>
          <a:stretch>
            <a:fillRect/>
          </a:stretch>
        </p:blipFill>
        <p:spPr>
          <a:xfrm>
            <a:off x="1798675" y="2080337"/>
            <a:ext cx="2144700" cy="1204200"/>
          </a:xfrm>
          <a:prstGeom prst="roundRect">
            <a:avLst>
              <a:gd fmla="val 6476" name="adj"/>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40"/>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Tech Meme(s) of the Week</a:t>
            </a:r>
            <a:endParaRPr b="1" sz="4800">
              <a:solidFill>
                <a:srgbClr val="FFFFFF"/>
              </a:solidFill>
              <a:latin typeface="Quicksand"/>
              <a:ea typeface="Quicksand"/>
              <a:cs typeface="Quicksand"/>
              <a:sym typeface="Quicksand"/>
            </a:endParaRPr>
          </a:p>
        </p:txBody>
      </p:sp>
      <p:pic>
        <p:nvPicPr>
          <p:cNvPr id="255" name="Google Shape;255;p40"/>
          <p:cNvPicPr preferRelativeResize="0"/>
          <p:nvPr/>
        </p:nvPicPr>
        <p:blipFill>
          <a:blip r:embed="rId3">
            <a:alphaModFix/>
          </a:blip>
          <a:stretch>
            <a:fillRect/>
          </a:stretch>
        </p:blipFill>
        <p:spPr>
          <a:xfrm>
            <a:off x="1884375" y="1358727"/>
            <a:ext cx="5375250" cy="33434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20"/>
          <p:cNvSpPr txBox="1"/>
          <p:nvPr/>
        </p:nvSpPr>
        <p:spPr>
          <a:xfrm>
            <a:off x="1053750" y="3856125"/>
            <a:ext cx="70365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400">
                <a:solidFill>
                  <a:schemeClr val="lt1"/>
                </a:solidFill>
                <a:latin typeface="Quicksand"/>
                <a:ea typeface="Quicksand"/>
                <a:cs typeface="Quicksand"/>
                <a:sym typeface="Quicksand"/>
              </a:rPr>
              <a:t>4 Corners</a:t>
            </a:r>
            <a:endParaRPr sz="74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21"/>
          <p:cNvSpPr/>
          <p:nvPr/>
        </p:nvSpPr>
        <p:spPr>
          <a:xfrm>
            <a:off x="-70450" y="-70475"/>
            <a:ext cx="9371100" cy="5214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b="1"/>
          </a:p>
        </p:txBody>
      </p:sp>
      <p:sp>
        <p:nvSpPr>
          <p:cNvPr id="102" name="Google Shape;102;p21"/>
          <p:cNvSpPr txBox="1"/>
          <p:nvPr/>
        </p:nvSpPr>
        <p:spPr>
          <a:xfrm>
            <a:off x="469725" y="352300"/>
            <a:ext cx="1103700" cy="7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Quicksand"/>
                <a:ea typeface="Quicksand"/>
                <a:cs typeface="Quicksand"/>
                <a:sym typeface="Quicksand"/>
              </a:rPr>
              <a:t>Strongly agree</a:t>
            </a:r>
            <a:endParaRPr b="1">
              <a:latin typeface="Quicksand"/>
              <a:ea typeface="Quicksand"/>
              <a:cs typeface="Quicksand"/>
              <a:sym typeface="Quicksand"/>
            </a:endParaRPr>
          </a:p>
        </p:txBody>
      </p:sp>
      <p:sp>
        <p:nvSpPr>
          <p:cNvPr id="103" name="Google Shape;103;p21"/>
          <p:cNvSpPr txBox="1"/>
          <p:nvPr/>
        </p:nvSpPr>
        <p:spPr>
          <a:xfrm>
            <a:off x="469725" y="4002200"/>
            <a:ext cx="1103700" cy="7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Quicksand"/>
                <a:ea typeface="Quicksand"/>
                <a:cs typeface="Quicksand"/>
                <a:sym typeface="Quicksand"/>
              </a:rPr>
              <a:t>Somewhat agree</a:t>
            </a:r>
            <a:endParaRPr b="1">
              <a:latin typeface="Quicksand"/>
              <a:ea typeface="Quicksand"/>
              <a:cs typeface="Quicksand"/>
              <a:sym typeface="Quicksand"/>
            </a:endParaRPr>
          </a:p>
        </p:txBody>
      </p:sp>
      <p:sp>
        <p:nvSpPr>
          <p:cNvPr id="104" name="Google Shape;104;p21"/>
          <p:cNvSpPr txBox="1"/>
          <p:nvPr/>
        </p:nvSpPr>
        <p:spPr>
          <a:xfrm>
            <a:off x="7656275" y="4060650"/>
            <a:ext cx="1103700" cy="7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Quicksand"/>
                <a:ea typeface="Quicksand"/>
                <a:cs typeface="Quicksand"/>
                <a:sym typeface="Quicksand"/>
              </a:rPr>
              <a:t>Somewhat disagree</a:t>
            </a:r>
            <a:endParaRPr b="1">
              <a:latin typeface="Quicksand"/>
              <a:ea typeface="Quicksand"/>
              <a:cs typeface="Quicksand"/>
              <a:sym typeface="Quicksand"/>
            </a:endParaRPr>
          </a:p>
        </p:txBody>
      </p:sp>
      <p:sp>
        <p:nvSpPr>
          <p:cNvPr id="105" name="Google Shape;105;p21"/>
          <p:cNvSpPr txBox="1"/>
          <p:nvPr/>
        </p:nvSpPr>
        <p:spPr>
          <a:xfrm>
            <a:off x="7656275" y="352300"/>
            <a:ext cx="1103700" cy="7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Quicksand"/>
                <a:ea typeface="Quicksand"/>
                <a:cs typeface="Quicksand"/>
                <a:sym typeface="Quicksand"/>
              </a:rPr>
              <a:t>Strongly disagree</a:t>
            </a:r>
            <a:endParaRPr b="1">
              <a:latin typeface="Quicksand"/>
              <a:ea typeface="Quicksand"/>
              <a:cs typeface="Quicksand"/>
              <a:sym typeface="Quicksand"/>
            </a:endParaRPr>
          </a:p>
        </p:txBody>
      </p:sp>
      <p:sp>
        <p:nvSpPr>
          <p:cNvPr id="106" name="Google Shape;106;p21"/>
          <p:cNvSpPr txBox="1"/>
          <p:nvPr/>
        </p:nvSpPr>
        <p:spPr>
          <a:xfrm>
            <a:off x="3387700" y="305300"/>
            <a:ext cx="2454300" cy="789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Quicksand"/>
                <a:ea typeface="Quicksand"/>
                <a:cs typeface="Quicksand"/>
                <a:sym typeface="Quicksand"/>
              </a:rPr>
              <a:t>Front of the Room</a:t>
            </a:r>
            <a:endParaRPr>
              <a:latin typeface="Quicksand"/>
              <a:ea typeface="Quicksand"/>
              <a:cs typeface="Quicksand"/>
              <a:sym typeface="Quicksand"/>
            </a:endParaRPr>
          </a:p>
        </p:txBody>
      </p:sp>
      <p:sp>
        <p:nvSpPr>
          <p:cNvPr id="107" name="Google Shape;107;p21"/>
          <p:cNvSpPr txBox="1"/>
          <p:nvPr/>
        </p:nvSpPr>
        <p:spPr>
          <a:xfrm>
            <a:off x="3452475" y="4049200"/>
            <a:ext cx="2454300" cy="789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Quicksand"/>
                <a:ea typeface="Quicksand"/>
                <a:cs typeface="Quicksand"/>
                <a:sym typeface="Quicksand"/>
              </a:rPr>
              <a:t>Back of the Room</a:t>
            </a:r>
            <a:endParaRPr>
              <a:latin typeface="Quicksand"/>
              <a:ea typeface="Quicksand"/>
              <a:cs typeface="Quicksand"/>
              <a:sym typeface="Quicksand"/>
            </a:endParaRPr>
          </a:p>
        </p:txBody>
      </p:sp>
      <p:sp>
        <p:nvSpPr>
          <p:cNvPr id="108" name="Google Shape;108;p21"/>
          <p:cNvSpPr txBox="1"/>
          <p:nvPr/>
        </p:nvSpPr>
        <p:spPr>
          <a:xfrm>
            <a:off x="947450" y="2067775"/>
            <a:ext cx="7335300" cy="951000"/>
          </a:xfrm>
          <a:prstGeom prst="rect">
            <a:avLst/>
          </a:prstGeom>
          <a:solidFill>
            <a:srgbClr val="FF9900"/>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2500">
                <a:solidFill>
                  <a:srgbClr val="FFFFFF"/>
                </a:solidFill>
                <a:latin typeface="Quicksand"/>
                <a:ea typeface="Quicksand"/>
                <a:cs typeface="Quicksand"/>
                <a:sym typeface="Quicksand"/>
              </a:rPr>
              <a:t>I trust humans to make better decisions about some problems than computers.</a:t>
            </a:r>
            <a:endParaRPr b="1" sz="2500">
              <a:solidFill>
                <a:srgbClr val="FFFFFF"/>
              </a:solidFill>
              <a:latin typeface="Quicksand"/>
              <a:ea typeface="Quicksand"/>
              <a:cs typeface="Quicksand"/>
              <a:sym typeface="Quicksan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22"/>
          <p:cNvSpPr/>
          <p:nvPr/>
        </p:nvSpPr>
        <p:spPr>
          <a:xfrm>
            <a:off x="-70450" y="-70475"/>
            <a:ext cx="9371100" cy="5214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b="1"/>
          </a:p>
        </p:txBody>
      </p:sp>
      <p:sp>
        <p:nvSpPr>
          <p:cNvPr id="114" name="Google Shape;114;p22"/>
          <p:cNvSpPr txBox="1"/>
          <p:nvPr/>
        </p:nvSpPr>
        <p:spPr>
          <a:xfrm>
            <a:off x="469725" y="352300"/>
            <a:ext cx="1103700" cy="7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Quicksand"/>
                <a:ea typeface="Quicksand"/>
                <a:cs typeface="Quicksand"/>
                <a:sym typeface="Quicksand"/>
              </a:rPr>
              <a:t>Strongly agree</a:t>
            </a:r>
            <a:endParaRPr b="1">
              <a:latin typeface="Quicksand"/>
              <a:ea typeface="Quicksand"/>
              <a:cs typeface="Quicksand"/>
              <a:sym typeface="Quicksand"/>
            </a:endParaRPr>
          </a:p>
        </p:txBody>
      </p:sp>
      <p:sp>
        <p:nvSpPr>
          <p:cNvPr id="115" name="Google Shape;115;p22"/>
          <p:cNvSpPr txBox="1"/>
          <p:nvPr/>
        </p:nvSpPr>
        <p:spPr>
          <a:xfrm>
            <a:off x="469725" y="4002200"/>
            <a:ext cx="1103700" cy="7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Quicksand"/>
                <a:ea typeface="Quicksand"/>
                <a:cs typeface="Quicksand"/>
                <a:sym typeface="Quicksand"/>
              </a:rPr>
              <a:t>Somewhat agree</a:t>
            </a:r>
            <a:endParaRPr b="1">
              <a:latin typeface="Quicksand"/>
              <a:ea typeface="Quicksand"/>
              <a:cs typeface="Quicksand"/>
              <a:sym typeface="Quicksand"/>
            </a:endParaRPr>
          </a:p>
        </p:txBody>
      </p:sp>
      <p:sp>
        <p:nvSpPr>
          <p:cNvPr id="116" name="Google Shape;116;p22"/>
          <p:cNvSpPr txBox="1"/>
          <p:nvPr/>
        </p:nvSpPr>
        <p:spPr>
          <a:xfrm>
            <a:off x="7656275" y="4060650"/>
            <a:ext cx="1103700" cy="7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Quicksand"/>
                <a:ea typeface="Quicksand"/>
                <a:cs typeface="Quicksand"/>
                <a:sym typeface="Quicksand"/>
              </a:rPr>
              <a:t>Somewhat disagree</a:t>
            </a:r>
            <a:endParaRPr b="1">
              <a:latin typeface="Quicksand"/>
              <a:ea typeface="Quicksand"/>
              <a:cs typeface="Quicksand"/>
              <a:sym typeface="Quicksand"/>
            </a:endParaRPr>
          </a:p>
        </p:txBody>
      </p:sp>
      <p:sp>
        <p:nvSpPr>
          <p:cNvPr id="117" name="Google Shape;117;p22"/>
          <p:cNvSpPr txBox="1"/>
          <p:nvPr/>
        </p:nvSpPr>
        <p:spPr>
          <a:xfrm>
            <a:off x="7656275" y="305300"/>
            <a:ext cx="1103700" cy="7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Quicksand"/>
                <a:ea typeface="Quicksand"/>
                <a:cs typeface="Quicksand"/>
                <a:sym typeface="Quicksand"/>
              </a:rPr>
              <a:t>Strongly disagree</a:t>
            </a:r>
            <a:endParaRPr b="1">
              <a:latin typeface="Quicksand"/>
              <a:ea typeface="Quicksand"/>
              <a:cs typeface="Quicksand"/>
              <a:sym typeface="Quicksand"/>
            </a:endParaRPr>
          </a:p>
        </p:txBody>
      </p:sp>
      <p:sp>
        <p:nvSpPr>
          <p:cNvPr id="118" name="Google Shape;118;p22"/>
          <p:cNvSpPr txBox="1"/>
          <p:nvPr/>
        </p:nvSpPr>
        <p:spPr>
          <a:xfrm>
            <a:off x="3387700" y="305300"/>
            <a:ext cx="2454300" cy="789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Quicksand"/>
                <a:ea typeface="Quicksand"/>
                <a:cs typeface="Quicksand"/>
                <a:sym typeface="Quicksand"/>
              </a:rPr>
              <a:t>Front of the Room</a:t>
            </a:r>
            <a:endParaRPr>
              <a:latin typeface="Quicksand"/>
              <a:ea typeface="Quicksand"/>
              <a:cs typeface="Quicksand"/>
              <a:sym typeface="Quicksand"/>
            </a:endParaRPr>
          </a:p>
        </p:txBody>
      </p:sp>
      <p:sp>
        <p:nvSpPr>
          <p:cNvPr id="119" name="Google Shape;119;p22"/>
          <p:cNvSpPr txBox="1"/>
          <p:nvPr/>
        </p:nvSpPr>
        <p:spPr>
          <a:xfrm>
            <a:off x="3452475" y="4049200"/>
            <a:ext cx="2454300" cy="789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Quicksand"/>
                <a:ea typeface="Quicksand"/>
                <a:cs typeface="Quicksand"/>
                <a:sym typeface="Quicksand"/>
              </a:rPr>
              <a:t>Back of the Room</a:t>
            </a:r>
            <a:endParaRPr>
              <a:latin typeface="Quicksand"/>
              <a:ea typeface="Quicksand"/>
              <a:cs typeface="Quicksand"/>
              <a:sym typeface="Quicksand"/>
            </a:endParaRPr>
          </a:p>
        </p:txBody>
      </p:sp>
      <p:sp>
        <p:nvSpPr>
          <p:cNvPr id="120" name="Google Shape;120;p22"/>
          <p:cNvSpPr txBox="1"/>
          <p:nvPr/>
        </p:nvSpPr>
        <p:spPr>
          <a:xfrm>
            <a:off x="1540250" y="2064325"/>
            <a:ext cx="6149700" cy="1341600"/>
          </a:xfrm>
          <a:prstGeom prst="rect">
            <a:avLst/>
          </a:prstGeom>
          <a:solidFill>
            <a:srgbClr val="FF9900"/>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2500">
                <a:solidFill>
                  <a:srgbClr val="FFFFFF"/>
                </a:solidFill>
                <a:latin typeface="Quicksand"/>
                <a:ea typeface="Quicksand"/>
                <a:cs typeface="Quicksand"/>
                <a:sym typeface="Quicksand"/>
              </a:rPr>
              <a:t>I expect that the</a:t>
            </a:r>
            <a:r>
              <a:rPr b="1" lang="en" sz="2500">
                <a:solidFill>
                  <a:srgbClr val="FFFFFF"/>
                </a:solidFill>
                <a:latin typeface="Quicksand"/>
                <a:ea typeface="Quicksand"/>
                <a:cs typeface="Quicksand"/>
                <a:sym typeface="Quicksand"/>
              </a:rPr>
              <a:t> benefits of advanced AI will outweigh potential negative consequences</a:t>
            </a:r>
            <a:endParaRPr b="1" sz="2500">
              <a:solidFill>
                <a:srgbClr val="FFFFFF"/>
              </a:solidFill>
              <a:latin typeface="Quicksand"/>
              <a:ea typeface="Quicksand"/>
              <a:cs typeface="Quicksand"/>
              <a:sym typeface="Quicksan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23"/>
          <p:cNvSpPr/>
          <p:nvPr/>
        </p:nvSpPr>
        <p:spPr>
          <a:xfrm>
            <a:off x="-70450" y="-70475"/>
            <a:ext cx="9371100" cy="5214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b="1"/>
          </a:p>
        </p:txBody>
      </p:sp>
      <p:sp>
        <p:nvSpPr>
          <p:cNvPr id="126" name="Google Shape;126;p23"/>
          <p:cNvSpPr txBox="1"/>
          <p:nvPr/>
        </p:nvSpPr>
        <p:spPr>
          <a:xfrm>
            <a:off x="3387700" y="305300"/>
            <a:ext cx="2454300" cy="789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Quicksand"/>
                <a:ea typeface="Quicksand"/>
                <a:cs typeface="Quicksand"/>
                <a:sym typeface="Quicksand"/>
              </a:rPr>
              <a:t>Front of the Room</a:t>
            </a:r>
            <a:endParaRPr>
              <a:latin typeface="Quicksand"/>
              <a:ea typeface="Quicksand"/>
              <a:cs typeface="Quicksand"/>
              <a:sym typeface="Quicksand"/>
            </a:endParaRPr>
          </a:p>
        </p:txBody>
      </p:sp>
      <p:sp>
        <p:nvSpPr>
          <p:cNvPr id="127" name="Google Shape;127;p23"/>
          <p:cNvSpPr txBox="1"/>
          <p:nvPr/>
        </p:nvSpPr>
        <p:spPr>
          <a:xfrm>
            <a:off x="3452475" y="4049200"/>
            <a:ext cx="2454300" cy="789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Quicksand"/>
                <a:ea typeface="Quicksand"/>
                <a:cs typeface="Quicksand"/>
                <a:sym typeface="Quicksand"/>
              </a:rPr>
              <a:t>Back of the Room</a:t>
            </a:r>
            <a:endParaRPr>
              <a:latin typeface="Quicksand"/>
              <a:ea typeface="Quicksand"/>
              <a:cs typeface="Quicksand"/>
              <a:sym typeface="Quicksand"/>
            </a:endParaRPr>
          </a:p>
        </p:txBody>
      </p:sp>
      <p:sp>
        <p:nvSpPr>
          <p:cNvPr id="128" name="Google Shape;128;p23"/>
          <p:cNvSpPr txBox="1"/>
          <p:nvPr/>
        </p:nvSpPr>
        <p:spPr>
          <a:xfrm>
            <a:off x="1324600" y="1975200"/>
            <a:ext cx="6580500" cy="1307100"/>
          </a:xfrm>
          <a:prstGeom prst="rect">
            <a:avLst/>
          </a:prstGeom>
          <a:solidFill>
            <a:srgbClr val="FF9900"/>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2500">
                <a:solidFill>
                  <a:srgbClr val="FFFFFF"/>
                </a:solidFill>
                <a:latin typeface="Quicksand"/>
                <a:ea typeface="Quicksand"/>
                <a:cs typeface="Quicksand"/>
                <a:sym typeface="Quicksand"/>
              </a:rPr>
              <a:t>I believe there are some jobs / industries that artificial intelligence and machine learning should never touch.</a:t>
            </a:r>
            <a:endParaRPr b="1" sz="2500">
              <a:solidFill>
                <a:srgbClr val="FFFFFF"/>
              </a:solidFill>
              <a:latin typeface="Quicksand"/>
              <a:ea typeface="Quicksand"/>
              <a:cs typeface="Quicksand"/>
              <a:sym typeface="Quicksand"/>
            </a:endParaRPr>
          </a:p>
        </p:txBody>
      </p:sp>
      <p:sp>
        <p:nvSpPr>
          <p:cNvPr id="129" name="Google Shape;129;p23"/>
          <p:cNvSpPr txBox="1"/>
          <p:nvPr/>
        </p:nvSpPr>
        <p:spPr>
          <a:xfrm>
            <a:off x="469725" y="352300"/>
            <a:ext cx="1103700" cy="7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Quicksand"/>
                <a:ea typeface="Quicksand"/>
                <a:cs typeface="Quicksand"/>
                <a:sym typeface="Quicksand"/>
              </a:rPr>
              <a:t>Strongly agree</a:t>
            </a:r>
            <a:endParaRPr b="1">
              <a:latin typeface="Quicksand"/>
              <a:ea typeface="Quicksand"/>
              <a:cs typeface="Quicksand"/>
              <a:sym typeface="Quicksand"/>
            </a:endParaRPr>
          </a:p>
        </p:txBody>
      </p:sp>
      <p:sp>
        <p:nvSpPr>
          <p:cNvPr id="130" name="Google Shape;130;p23"/>
          <p:cNvSpPr txBox="1"/>
          <p:nvPr/>
        </p:nvSpPr>
        <p:spPr>
          <a:xfrm>
            <a:off x="469725" y="4002200"/>
            <a:ext cx="1103700" cy="7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Quicksand"/>
                <a:ea typeface="Quicksand"/>
                <a:cs typeface="Quicksand"/>
                <a:sym typeface="Quicksand"/>
              </a:rPr>
              <a:t>Somewhat agree</a:t>
            </a:r>
            <a:endParaRPr b="1">
              <a:latin typeface="Quicksand"/>
              <a:ea typeface="Quicksand"/>
              <a:cs typeface="Quicksand"/>
              <a:sym typeface="Quicksand"/>
            </a:endParaRPr>
          </a:p>
        </p:txBody>
      </p:sp>
      <p:sp>
        <p:nvSpPr>
          <p:cNvPr id="131" name="Google Shape;131;p23"/>
          <p:cNvSpPr txBox="1"/>
          <p:nvPr/>
        </p:nvSpPr>
        <p:spPr>
          <a:xfrm>
            <a:off x="7656275" y="4060650"/>
            <a:ext cx="1103700" cy="7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Quicksand"/>
                <a:ea typeface="Quicksand"/>
                <a:cs typeface="Quicksand"/>
                <a:sym typeface="Quicksand"/>
              </a:rPr>
              <a:t>Somewhat disagree</a:t>
            </a:r>
            <a:endParaRPr b="1">
              <a:latin typeface="Quicksand"/>
              <a:ea typeface="Quicksand"/>
              <a:cs typeface="Quicksand"/>
              <a:sym typeface="Quicksand"/>
            </a:endParaRPr>
          </a:p>
        </p:txBody>
      </p:sp>
      <p:sp>
        <p:nvSpPr>
          <p:cNvPr id="132" name="Google Shape;132;p23"/>
          <p:cNvSpPr txBox="1"/>
          <p:nvPr/>
        </p:nvSpPr>
        <p:spPr>
          <a:xfrm>
            <a:off x="7656275" y="305300"/>
            <a:ext cx="1103700" cy="7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Quicksand"/>
                <a:ea typeface="Quicksand"/>
                <a:cs typeface="Quicksand"/>
                <a:sym typeface="Quicksand"/>
              </a:rPr>
              <a:t>Strongly disagree</a:t>
            </a:r>
            <a:endParaRPr b="1">
              <a:latin typeface="Quicksand"/>
              <a:ea typeface="Quicksand"/>
              <a:cs typeface="Quicksand"/>
              <a:sym typeface="Quicksan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24"/>
          <p:cNvSpPr/>
          <p:nvPr/>
        </p:nvSpPr>
        <p:spPr>
          <a:xfrm>
            <a:off x="-70450" y="-70475"/>
            <a:ext cx="9371100" cy="5214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b="1"/>
          </a:p>
        </p:txBody>
      </p:sp>
      <p:sp>
        <p:nvSpPr>
          <p:cNvPr id="138" name="Google Shape;138;p24"/>
          <p:cNvSpPr txBox="1"/>
          <p:nvPr/>
        </p:nvSpPr>
        <p:spPr>
          <a:xfrm>
            <a:off x="3387700" y="305300"/>
            <a:ext cx="2454300" cy="789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Quicksand"/>
                <a:ea typeface="Quicksand"/>
                <a:cs typeface="Quicksand"/>
                <a:sym typeface="Quicksand"/>
              </a:rPr>
              <a:t>Front of the Room</a:t>
            </a:r>
            <a:endParaRPr>
              <a:latin typeface="Quicksand"/>
              <a:ea typeface="Quicksand"/>
              <a:cs typeface="Quicksand"/>
              <a:sym typeface="Quicksand"/>
            </a:endParaRPr>
          </a:p>
        </p:txBody>
      </p:sp>
      <p:sp>
        <p:nvSpPr>
          <p:cNvPr id="139" name="Google Shape;139;p24"/>
          <p:cNvSpPr txBox="1"/>
          <p:nvPr/>
        </p:nvSpPr>
        <p:spPr>
          <a:xfrm>
            <a:off x="3452475" y="4049200"/>
            <a:ext cx="2454300" cy="789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Quicksand"/>
                <a:ea typeface="Quicksand"/>
                <a:cs typeface="Quicksand"/>
                <a:sym typeface="Quicksand"/>
              </a:rPr>
              <a:t>Back of the Room</a:t>
            </a:r>
            <a:endParaRPr>
              <a:latin typeface="Quicksand"/>
              <a:ea typeface="Quicksand"/>
              <a:cs typeface="Quicksand"/>
              <a:sym typeface="Quicksand"/>
            </a:endParaRPr>
          </a:p>
        </p:txBody>
      </p:sp>
      <p:sp>
        <p:nvSpPr>
          <p:cNvPr id="140" name="Google Shape;140;p24"/>
          <p:cNvSpPr txBox="1"/>
          <p:nvPr/>
        </p:nvSpPr>
        <p:spPr>
          <a:xfrm>
            <a:off x="947200" y="1747438"/>
            <a:ext cx="7335300" cy="1326300"/>
          </a:xfrm>
          <a:prstGeom prst="rect">
            <a:avLst/>
          </a:prstGeom>
          <a:solidFill>
            <a:srgbClr val="FF9900"/>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2500">
                <a:solidFill>
                  <a:srgbClr val="FFFFFF"/>
                </a:solidFill>
                <a:latin typeface="Quicksand"/>
                <a:ea typeface="Quicksand"/>
                <a:cs typeface="Quicksand"/>
                <a:sym typeface="Quicksand"/>
              </a:rPr>
              <a:t>I am okay if intelligent machines incorporate some bias in their </a:t>
            </a:r>
            <a:r>
              <a:rPr b="1" lang="en" sz="2500">
                <a:solidFill>
                  <a:srgbClr val="FFFFFF"/>
                </a:solidFill>
                <a:latin typeface="Quicksand"/>
                <a:ea typeface="Quicksand"/>
                <a:cs typeface="Quicksand"/>
                <a:sym typeface="Quicksand"/>
              </a:rPr>
              <a:t>decision making</a:t>
            </a:r>
            <a:r>
              <a:rPr b="1" lang="en" sz="2500">
                <a:solidFill>
                  <a:srgbClr val="FFFFFF"/>
                </a:solidFill>
                <a:latin typeface="Quicksand"/>
                <a:ea typeface="Quicksand"/>
                <a:cs typeface="Quicksand"/>
                <a:sym typeface="Quicksand"/>
              </a:rPr>
              <a:t> if it makes us more productive.</a:t>
            </a:r>
            <a:endParaRPr b="1" sz="2500">
              <a:solidFill>
                <a:srgbClr val="FFFFFF"/>
              </a:solidFill>
              <a:latin typeface="Quicksand"/>
              <a:ea typeface="Quicksand"/>
              <a:cs typeface="Quicksand"/>
              <a:sym typeface="Quicksand"/>
            </a:endParaRPr>
          </a:p>
        </p:txBody>
      </p:sp>
      <p:sp>
        <p:nvSpPr>
          <p:cNvPr id="141" name="Google Shape;141;p24"/>
          <p:cNvSpPr txBox="1"/>
          <p:nvPr/>
        </p:nvSpPr>
        <p:spPr>
          <a:xfrm>
            <a:off x="469725" y="352300"/>
            <a:ext cx="1103700" cy="7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Quicksand"/>
                <a:ea typeface="Quicksand"/>
                <a:cs typeface="Quicksand"/>
                <a:sym typeface="Quicksand"/>
              </a:rPr>
              <a:t>Strongly agree</a:t>
            </a:r>
            <a:endParaRPr b="1">
              <a:latin typeface="Quicksand"/>
              <a:ea typeface="Quicksand"/>
              <a:cs typeface="Quicksand"/>
              <a:sym typeface="Quicksand"/>
            </a:endParaRPr>
          </a:p>
        </p:txBody>
      </p:sp>
      <p:sp>
        <p:nvSpPr>
          <p:cNvPr id="142" name="Google Shape;142;p24"/>
          <p:cNvSpPr txBox="1"/>
          <p:nvPr/>
        </p:nvSpPr>
        <p:spPr>
          <a:xfrm>
            <a:off x="469725" y="4002200"/>
            <a:ext cx="1103700" cy="7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Quicksand"/>
                <a:ea typeface="Quicksand"/>
                <a:cs typeface="Quicksand"/>
                <a:sym typeface="Quicksand"/>
              </a:rPr>
              <a:t>Somewhat agree</a:t>
            </a:r>
            <a:endParaRPr b="1">
              <a:latin typeface="Quicksand"/>
              <a:ea typeface="Quicksand"/>
              <a:cs typeface="Quicksand"/>
              <a:sym typeface="Quicksand"/>
            </a:endParaRPr>
          </a:p>
        </p:txBody>
      </p:sp>
      <p:sp>
        <p:nvSpPr>
          <p:cNvPr id="143" name="Google Shape;143;p24"/>
          <p:cNvSpPr txBox="1"/>
          <p:nvPr/>
        </p:nvSpPr>
        <p:spPr>
          <a:xfrm>
            <a:off x="7656275" y="4060650"/>
            <a:ext cx="1103700" cy="7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Quicksand"/>
                <a:ea typeface="Quicksand"/>
                <a:cs typeface="Quicksand"/>
                <a:sym typeface="Quicksand"/>
              </a:rPr>
              <a:t>Somewhat disagree</a:t>
            </a:r>
            <a:endParaRPr b="1">
              <a:latin typeface="Quicksand"/>
              <a:ea typeface="Quicksand"/>
              <a:cs typeface="Quicksand"/>
              <a:sym typeface="Quicksand"/>
            </a:endParaRPr>
          </a:p>
        </p:txBody>
      </p:sp>
      <p:sp>
        <p:nvSpPr>
          <p:cNvPr id="144" name="Google Shape;144;p24"/>
          <p:cNvSpPr txBox="1"/>
          <p:nvPr/>
        </p:nvSpPr>
        <p:spPr>
          <a:xfrm>
            <a:off x="7656275" y="305300"/>
            <a:ext cx="1103700" cy="7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Quicksand"/>
                <a:ea typeface="Quicksand"/>
                <a:cs typeface="Quicksand"/>
                <a:sym typeface="Quicksand"/>
              </a:rPr>
              <a:t>Strongly disagree</a:t>
            </a:r>
            <a:endParaRPr b="1">
              <a:latin typeface="Quicksand"/>
              <a:ea typeface="Quicksand"/>
              <a:cs typeface="Quicksand"/>
              <a:sym typeface="Quicksan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25"/>
          <p:cNvSpPr txBox="1"/>
          <p:nvPr/>
        </p:nvSpPr>
        <p:spPr>
          <a:xfrm>
            <a:off x="1553675" y="1197650"/>
            <a:ext cx="6174300" cy="24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5700">
                <a:solidFill>
                  <a:schemeClr val="lt1"/>
                </a:solidFill>
                <a:latin typeface="Quicksand"/>
                <a:ea typeface="Quicksand"/>
                <a:cs typeface="Quicksand"/>
                <a:sym typeface="Quicksand"/>
              </a:rPr>
              <a:t>intro to </a:t>
            </a:r>
            <a:endParaRPr b="1" sz="5700">
              <a:solidFill>
                <a:schemeClr val="lt1"/>
              </a:solidFill>
              <a:latin typeface="Quicksand"/>
              <a:ea typeface="Quicksand"/>
              <a:cs typeface="Quicksand"/>
              <a:sym typeface="Quicksand"/>
            </a:endParaRPr>
          </a:p>
          <a:p>
            <a:pPr indent="0" lvl="0" marL="0" rtl="0" algn="ctr">
              <a:spcBef>
                <a:spcPts val="0"/>
              </a:spcBef>
              <a:spcAft>
                <a:spcPts val="0"/>
              </a:spcAft>
              <a:buNone/>
            </a:pPr>
            <a:r>
              <a:rPr b="1" lang="en" sz="5700">
                <a:solidFill>
                  <a:schemeClr val="lt1"/>
                </a:solidFill>
                <a:latin typeface="Quicksand"/>
                <a:ea typeface="Quicksand"/>
                <a:cs typeface="Quicksand"/>
                <a:sym typeface="Quicksand"/>
              </a:rPr>
              <a:t>AI/machine</a:t>
            </a:r>
            <a:endParaRPr b="1" sz="5700">
              <a:solidFill>
                <a:schemeClr val="lt1"/>
              </a:solidFill>
              <a:latin typeface="Quicksand"/>
              <a:ea typeface="Quicksand"/>
              <a:cs typeface="Quicksand"/>
              <a:sym typeface="Quicksand"/>
            </a:endParaRPr>
          </a:p>
          <a:p>
            <a:pPr indent="0" lvl="0" marL="0" rtl="0" algn="ctr">
              <a:spcBef>
                <a:spcPts val="0"/>
              </a:spcBef>
              <a:spcAft>
                <a:spcPts val="0"/>
              </a:spcAft>
              <a:buNone/>
            </a:pPr>
            <a:r>
              <a:rPr b="1" lang="en" sz="5700">
                <a:solidFill>
                  <a:schemeClr val="lt1"/>
                </a:solidFill>
                <a:latin typeface="Quicksand"/>
                <a:ea typeface="Quicksand"/>
                <a:cs typeface="Quicksand"/>
                <a:sym typeface="Quicksand"/>
              </a:rPr>
              <a:t>learning</a:t>
            </a:r>
            <a:endParaRPr b="1" sz="5700">
              <a:solidFill>
                <a:schemeClr val="lt1"/>
              </a:solidFill>
              <a:latin typeface="Quicksand"/>
              <a:ea typeface="Quicksand"/>
              <a:cs typeface="Quicksand"/>
              <a:sym typeface="Quicksan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6"/>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AI vs machine learning</a:t>
            </a:r>
            <a:endParaRPr b="1" sz="4800">
              <a:solidFill>
                <a:srgbClr val="FFFFFF"/>
              </a:solidFill>
              <a:latin typeface="Quicksand"/>
              <a:ea typeface="Quicksand"/>
              <a:cs typeface="Quicksand"/>
              <a:sym typeface="Quicksand"/>
            </a:endParaRPr>
          </a:p>
        </p:txBody>
      </p:sp>
      <p:sp>
        <p:nvSpPr>
          <p:cNvPr id="155" name="Google Shape;155;p26"/>
          <p:cNvSpPr txBox="1"/>
          <p:nvPr/>
        </p:nvSpPr>
        <p:spPr>
          <a:xfrm>
            <a:off x="414650" y="1503275"/>
            <a:ext cx="5055300" cy="29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Quicksand"/>
                <a:ea typeface="Quicksand"/>
                <a:cs typeface="Quicksand"/>
                <a:sym typeface="Quicksand"/>
              </a:rPr>
              <a:t>AI - Artificial Intelligence</a:t>
            </a:r>
            <a:endParaRPr b="1" sz="1800">
              <a:solidFill>
                <a:schemeClr val="lt1"/>
              </a:solidFill>
              <a:latin typeface="Quicksand"/>
              <a:ea typeface="Quicksand"/>
              <a:cs typeface="Quicksand"/>
              <a:sym typeface="Quicksand"/>
            </a:endParaRPr>
          </a:p>
          <a:p>
            <a:pPr indent="-342900" lvl="0" marL="457200" rtl="0" algn="l">
              <a:spcBef>
                <a:spcPts val="0"/>
              </a:spcBef>
              <a:spcAft>
                <a:spcPts val="0"/>
              </a:spcAft>
              <a:buClr>
                <a:schemeClr val="lt1"/>
              </a:buClr>
              <a:buSzPts val="1800"/>
              <a:buFont typeface="Quicksand"/>
              <a:buChar char="●"/>
            </a:pPr>
            <a:r>
              <a:rPr b="1" lang="en" sz="1800">
                <a:solidFill>
                  <a:schemeClr val="lt1"/>
                </a:solidFill>
                <a:latin typeface="Quicksand"/>
                <a:ea typeface="Quicksand"/>
                <a:cs typeface="Quicksand"/>
                <a:sym typeface="Quicksand"/>
              </a:rPr>
              <a:t>the intelligence of machines</a:t>
            </a:r>
            <a:endParaRPr b="1" sz="1800">
              <a:solidFill>
                <a:schemeClr val="lt1"/>
              </a:solidFill>
              <a:latin typeface="Quicksand"/>
              <a:ea typeface="Quicksand"/>
              <a:cs typeface="Quicksand"/>
              <a:sym typeface="Quicksand"/>
            </a:endParaRPr>
          </a:p>
          <a:p>
            <a:pPr indent="-342900" lvl="0" marL="457200" rtl="0" algn="l">
              <a:spcBef>
                <a:spcPts val="0"/>
              </a:spcBef>
              <a:spcAft>
                <a:spcPts val="0"/>
              </a:spcAft>
              <a:buClr>
                <a:schemeClr val="lt1"/>
              </a:buClr>
              <a:buSzPts val="1800"/>
              <a:buFont typeface="Quicksand"/>
              <a:buChar char="●"/>
            </a:pPr>
            <a:r>
              <a:rPr b="1" lang="en" sz="1800">
                <a:solidFill>
                  <a:schemeClr val="lt1"/>
                </a:solidFill>
                <a:latin typeface="Quicksand"/>
                <a:ea typeface="Quicksand"/>
                <a:cs typeface="Quicksand"/>
                <a:sym typeface="Quicksand"/>
              </a:rPr>
              <a:t>c</a:t>
            </a:r>
            <a:r>
              <a:rPr b="1" lang="en" sz="1800">
                <a:solidFill>
                  <a:schemeClr val="lt1"/>
                </a:solidFill>
                <a:latin typeface="Quicksand"/>
                <a:ea typeface="Quicksand"/>
                <a:cs typeface="Quicksand"/>
                <a:sym typeface="Quicksand"/>
              </a:rPr>
              <a:t>apability to mimic human thought processes (thinking and learning)</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Machine Learning</a:t>
            </a:r>
            <a:endParaRPr b="1" sz="1800">
              <a:solidFill>
                <a:schemeClr val="lt1"/>
              </a:solidFill>
              <a:latin typeface="Quicksand"/>
              <a:ea typeface="Quicksand"/>
              <a:cs typeface="Quicksand"/>
              <a:sym typeface="Quicksand"/>
            </a:endParaRPr>
          </a:p>
          <a:p>
            <a:pPr indent="-342900" lvl="0" marL="457200" rtl="0" algn="l">
              <a:spcBef>
                <a:spcPts val="0"/>
              </a:spcBef>
              <a:spcAft>
                <a:spcPts val="0"/>
              </a:spcAft>
              <a:buClr>
                <a:schemeClr val="lt1"/>
              </a:buClr>
              <a:buSzPts val="1800"/>
              <a:buFont typeface="Quicksand"/>
              <a:buChar char="●"/>
            </a:pPr>
            <a:r>
              <a:rPr b="1" lang="en" sz="1800">
                <a:solidFill>
                  <a:schemeClr val="lt1"/>
                </a:solidFill>
                <a:latin typeface="Quicksand"/>
                <a:ea typeface="Quicksand"/>
                <a:cs typeface="Quicksand"/>
                <a:sym typeface="Quicksand"/>
              </a:rPr>
              <a:t>t</a:t>
            </a:r>
            <a:r>
              <a:rPr b="1" lang="en" sz="1800">
                <a:solidFill>
                  <a:schemeClr val="lt1"/>
                </a:solidFill>
                <a:latin typeface="Quicksand"/>
                <a:ea typeface="Quicksand"/>
                <a:cs typeface="Quicksand"/>
                <a:sym typeface="Quicksand"/>
              </a:rPr>
              <a:t>he concept of machines using patterns and inference to perform tasks</a:t>
            </a:r>
            <a:endParaRPr b="1" sz="1800">
              <a:solidFill>
                <a:schemeClr val="lt1"/>
              </a:solidFill>
              <a:latin typeface="Quicksand"/>
              <a:ea typeface="Quicksand"/>
              <a:cs typeface="Quicksand"/>
              <a:sym typeface="Quicksand"/>
            </a:endParaRPr>
          </a:p>
          <a:p>
            <a:pPr indent="-342900" lvl="0" marL="457200" rtl="0" algn="l">
              <a:spcBef>
                <a:spcPts val="0"/>
              </a:spcBef>
              <a:spcAft>
                <a:spcPts val="0"/>
              </a:spcAft>
              <a:buClr>
                <a:schemeClr val="lt1"/>
              </a:buClr>
              <a:buSzPts val="1800"/>
              <a:buFont typeface="Quicksand"/>
              <a:buChar char="●"/>
            </a:pPr>
            <a:r>
              <a:rPr b="1" lang="en" sz="1800">
                <a:solidFill>
                  <a:schemeClr val="lt1"/>
                </a:solidFill>
                <a:latin typeface="Quicksand"/>
                <a:ea typeface="Quicksand"/>
                <a:cs typeface="Quicksand"/>
                <a:sym typeface="Quicksand"/>
              </a:rPr>
              <a:t>a</a:t>
            </a:r>
            <a:r>
              <a:rPr b="1" lang="en" sz="1800">
                <a:solidFill>
                  <a:schemeClr val="lt1"/>
                </a:solidFill>
                <a:latin typeface="Quicksand"/>
                <a:ea typeface="Quicksand"/>
                <a:cs typeface="Quicksand"/>
                <a:sym typeface="Quicksand"/>
              </a:rPr>
              <a:t> subset of AI</a:t>
            </a:r>
            <a:endParaRPr b="1" sz="1800">
              <a:solidFill>
                <a:schemeClr val="lt1"/>
              </a:solidFill>
              <a:latin typeface="Quicksand"/>
              <a:ea typeface="Quicksand"/>
              <a:cs typeface="Quicksand"/>
              <a:sym typeface="Quicksand"/>
            </a:endParaRPr>
          </a:p>
        </p:txBody>
      </p:sp>
      <p:pic>
        <p:nvPicPr>
          <p:cNvPr id="156" name="Google Shape;156;p26"/>
          <p:cNvPicPr preferRelativeResize="0"/>
          <p:nvPr/>
        </p:nvPicPr>
        <p:blipFill>
          <a:blip r:embed="rId3">
            <a:alphaModFix/>
          </a:blip>
          <a:stretch>
            <a:fillRect/>
          </a:stretch>
        </p:blipFill>
        <p:spPr>
          <a:xfrm>
            <a:off x="5393752" y="1675550"/>
            <a:ext cx="3673800" cy="2571600"/>
          </a:xfrm>
          <a:prstGeom prst="roundRect">
            <a:avLst>
              <a:gd fmla="val 9313" name="adj"/>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tortech 2019-2020">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