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Proxima Nova"/>
      <p:regular r:id="rId25"/>
      <p:bold r:id="rId26"/>
      <p:italic r:id="rId27"/>
      <p:boldItalic r:id="rId28"/>
    </p:embeddedFont>
    <p:embeddedFont>
      <p:font typeface="Quicksand"/>
      <p:bold r:id="rId29"/>
    </p:embeddedFont>
    <p:embeddedFont>
      <p:font typeface="Barlow"/>
      <p:regular r:id="rId30"/>
      <p:bold r:id="rId31"/>
      <p:italic r:id="rId32"/>
      <p:boldItalic r:id="rId33"/>
    </p:embeddedFont>
    <p:embeddedFont>
      <p:font typeface="Alfa Slab One"/>
      <p:regular r:id="rId34"/>
    </p:embeddedFont>
    <p:embeddedFont>
      <p:font typeface="Comfortaa"/>
      <p:regular r:id="rId35"/>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72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728"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roximaNova-bold.fntdata"/><Relationship Id="rId25" Type="http://schemas.openxmlformats.org/officeDocument/2006/relationships/font" Target="fonts/ProximaNova-regular.fntdata"/><Relationship Id="rId28" Type="http://schemas.openxmlformats.org/officeDocument/2006/relationships/font" Target="fonts/ProximaNova-boldItalic.fntdata"/><Relationship Id="rId27" Type="http://schemas.openxmlformats.org/officeDocument/2006/relationships/font" Target="fonts/ProximaNova-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Quicksan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Barlow-bold.fntdata"/><Relationship Id="rId30" Type="http://schemas.openxmlformats.org/officeDocument/2006/relationships/font" Target="fonts/Barlow-regular.fntdata"/><Relationship Id="rId11" Type="http://schemas.openxmlformats.org/officeDocument/2006/relationships/slide" Target="slides/slide6.xml"/><Relationship Id="rId33" Type="http://schemas.openxmlformats.org/officeDocument/2006/relationships/font" Target="fonts/Barlow-boldItalic.fntdata"/><Relationship Id="rId10" Type="http://schemas.openxmlformats.org/officeDocument/2006/relationships/slide" Target="slides/slide5.xml"/><Relationship Id="rId32" Type="http://schemas.openxmlformats.org/officeDocument/2006/relationships/font" Target="fonts/Barlow-italic.fntdata"/><Relationship Id="rId13" Type="http://schemas.openxmlformats.org/officeDocument/2006/relationships/slide" Target="slides/slide8.xml"/><Relationship Id="rId35" Type="http://schemas.openxmlformats.org/officeDocument/2006/relationships/font" Target="fonts/Comfortaa-regular.fntdata"/><Relationship Id="rId12" Type="http://schemas.openxmlformats.org/officeDocument/2006/relationships/slide" Target="slides/slide7.xml"/><Relationship Id="rId34" Type="http://schemas.openxmlformats.org/officeDocument/2006/relationships/font" Target="fonts/AlfaSlabOne-regular.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Comfortaa-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ableau.com/learn/articles/best-beautiful-data-visualization-example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gOeGoxKR7fI"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lh.io/seasons/na-2019/events" TargetMode="External"/><Relationship Id="rId3" Type="http://schemas.openxmlformats.org/officeDocument/2006/relationships/hyperlink" Target="https://shellhacks.net/" TargetMode="External"/><Relationship Id="rId4" Type="http://schemas.openxmlformats.org/officeDocument/2006/relationships/hyperlink" Target="http://hackgsu.com/" TargetMode="External"/><Relationship Id="rId9" Type="http://schemas.openxmlformats.org/officeDocument/2006/relationships/hyperlink" Target="https://knighthacks.org/" TargetMode="External"/><Relationship Id="rId5" Type="http://schemas.openxmlformats.org/officeDocument/2006/relationships/hyperlink" Target="https://2018.hack.gt/" TargetMode="External"/><Relationship Id="rId6" Type="http://schemas.openxmlformats.org/officeDocument/2006/relationships/hyperlink" Target="https://hackfsu.com/" TargetMode="External"/><Relationship Id="rId7" Type="http://schemas.openxmlformats.org/officeDocument/2006/relationships/hyperlink" Target="https://2019.swamphacks.com/" TargetMode="External"/><Relationship Id="rId8" Type="http://schemas.openxmlformats.org/officeDocument/2006/relationships/hyperlink" Target="https://mangohacks.com/"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humansofdata.atlan.com/2019/02/dos-donts-data-visualization/"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6093874b9d_6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6093874b9d_6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Explain what gatortech is.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6533cfe22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6533cfe22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6533cfe22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6533cfe22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https://www.tableau.com/learn/articles/best-beautiful-data-visualization-examples</a:t>
            </a:r>
            <a:r>
              <a:rPr lang="en"/>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709f7fcf8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709f7fcf8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https://youtu.be/gOeGoxKR7fI</a:t>
            </a:r>
            <a:r>
              <a:rPr lang="en"/>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63ac748455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63ac748455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week design an area/character, and then basic modeling/hud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6f569ea26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6f569ea26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60b50fcd27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60b50fcd27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60b50fcd2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60b50fcd2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63d48c4e94_6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63d48c4e94_6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647822ca6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647822ca6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6093874b9d_6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6093874b9d_6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47844021b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47844021b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 to mentimeter for the polls.</a:t>
            </a:r>
            <a:endParaRPr/>
          </a:p>
          <a:p>
            <a:pPr indent="0" lvl="0" marL="0" rtl="0" algn="l">
              <a:spcBef>
                <a:spcPts val="0"/>
              </a:spcBef>
              <a:spcAft>
                <a:spcPts val="0"/>
              </a:spcAft>
              <a:buNone/>
            </a:pPr>
            <a:r>
              <a:rPr lang="en"/>
              <a:t>Hackathons: </a:t>
            </a:r>
            <a:r>
              <a:rPr lang="en" u="sng">
                <a:solidFill>
                  <a:schemeClr val="hlink"/>
                </a:solidFill>
                <a:hlinkClick r:id="rId2"/>
              </a:rPr>
              <a:t>https://mlh.io/seasons/na-2019/events</a:t>
            </a:r>
            <a:endParaRPr/>
          </a:p>
          <a:p>
            <a:pPr indent="-298450" lvl="0" marL="457200" rtl="0" algn="l">
              <a:spcBef>
                <a:spcPts val="0"/>
              </a:spcBef>
              <a:spcAft>
                <a:spcPts val="0"/>
              </a:spcAft>
              <a:buSzPts val="1100"/>
              <a:buChar char="-"/>
            </a:pPr>
            <a:r>
              <a:rPr lang="en"/>
              <a:t>ShellHacks: </a:t>
            </a:r>
            <a:r>
              <a:rPr lang="en" u="sng">
                <a:solidFill>
                  <a:schemeClr val="hlink"/>
                </a:solidFill>
                <a:hlinkClick r:id="rId3"/>
              </a:rPr>
              <a:t>https://shellhacks.net/</a:t>
            </a:r>
            <a:endParaRPr/>
          </a:p>
          <a:p>
            <a:pPr indent="-298450" lvl="0" marL="457200" rtl="0" algn="l">
              <a:spcBef>
                <a:spcPts val="0"/>
              </a:spcBef>
              <a:spcAft>
                <a:spcPts val="0"/>
              </a:spcAft>
              <a:buSzPts val="1100"/>
              <a:buChar char="-"/>
            </a:pPr>
            <a:r>
              <a:rPr lang="en"/>
              <a:t>HackGSU: </a:t>
            </a:r>
            <a:r>
              <a:rPr lang="en" u="sng">
                <a:solidFill>
                  <a:schemeClr val="hlink"/>
                </a:solidFill>
                <a:hlinkClick r:id="rId4"/>
              </a:rPr>
              <a:t>http://hackgsu.com/</a:t>
            </a:r>
            <a:endParaRPr/>
          </a:p>
          <a:p>
            <a:pPr indent="-298450" lvl="0" marL="457200" rtl="0" algn="l">
              <a:spcBef>
                <a:spcPts val="0"/>
              </a:spcBef>
              <a:spcAft>
                <a:spcPts val="0"/>
              </a:spcAft>
              <a:buSzPts val="1100"/>
              <a:buChar char="-"/>
            </a:pPr>
            <a:r>
              <a:rPr lang="en"/>
              <a:t>HackGT: </a:t>
            </a:r>
            <a:r>
              <a:rPr lang="en" u="sng">
                <a:solidFill>
                  <a:schemeClr val="hlink"/>
                </a:solidFill>
                <a:hlinkClick r:id="rId5"/>
              </a:rPr>
              <a:t>https://2018.hack.gt/</a:t>
            </a:r>
            <a:endParaRPr/>
          </a:p>
          <a:p>
            <a:pPr indent="-298450" lvl="0" marL="457200" rtl="0" algn="l">
              <a:spcBef>
                <a:spcPts val="0"/>
              </a:spcBef>
              <a:spcAft>
                <a:spcPts val="0"/>
              </a:spcAft>
              <a:buSzPts val="1100"/>
              <a:buChar char="-"/>
            </a:pPr>
            <a:r>
              <a:rPr lang="en"/>
              <a:t>HackFSU: </a:t>
            </a:r>
            <a:r>
              <a:rPr lang="en" u="sng">
                <a:solidFill>
                  <a:schemeClr val="hlink"/>
                </a:solidFill>
                <a:hlinkClick r:id="rId6"/>
              </a:rPr>
              <a:t>https://hackfsu.com/</a:t>
            </a:r>
            <a:endParaRPr/>
          </a:p>
          <a:p>
            <a:pPr indent="-298450" lvl="0" marL="457200" rtl="0" algn="l">
              <a:spcBef>
                <a:spcPts val="0"/>
              </a:spcBef>
              <a:spcAft>
                <a:spcPts val="0"/>
              </a:spcAft>
              <a:buSzPts val="1100"/>
              <a:buChar char="-"/>
            </a:pPr>
            <a:r>
              <a:rPr lang="en"/>
              <a:t>SwampHacks: </a:t>
            </a:r>
            <a:r>
              <a:rPr lang="en" u="sng">
                <a:solidFill>
                  <a:schemeClr val="hlink"/>
                </a:solidFill>
                <a:hlinkClick r:id="rId7"/>
              </a:rPr>
              <a:t>https://2019.swamphacks.com/</a:t>
            </a:r>
            <a:endParaRPr/>
          </a:p>
          <a:p>
            <a:pPr indent="-298450" lvl="0" marL="457200" rtl="0" algn="l">
              <a:spcBef>
                <a:spcPts val="0"/>
              </a:spcBef>
              <a:spcAft>
                <a:spcPts val="0"/>
              </a:spcAft>
              <a:buSzPts val="1100"/>
              <a:buChar char="-"/>
            </a:pPr>
            <a:r>
              <a:rPr lang="en"/>
              <a:t>MangoHacks: </a:t>
            </a:r>
            <a:r>
              <a:rPr lang="en" u="sng">
                <a:solidFill>
                  <a:schemeClr val="hlink"/>
                </a:solidFill>
                <a:hlinkClick r:id="rId8"/>
              </a:rPr>
              <a:t>https://mangohacks.com/</a:t>
            </a:r>
            <a:endParaRPr/>
          </a:p>
          <a:p>
            <a:pPr indent="-298450" lvl="0" marL="457200" rtl="0" algn="l">
              <a:spcBef>
                <a:spcPts val="0"/>
              </a:spcBef>
              <a:spcAft>
                <a:spcPts val="0"/>
              </a:spcAft>
              <a:buSzPts val="1100"/>
              <a:buChar char="-"/>
            </a:pPr>
            <a:r>
              <a:rPr lang="en"/>
              <a:t>KnightHacks: </a:t>
            </a:r>
            <a:r>
              <a:rPr lang="en" u="sng">
                <a:solidFill>
                  <a:schemeClr val="hlink"/>
                </a:solidFill>
                <a:hlinkClick r:id="rId9"/>
              </a:rPr>
              <a:t>https://knighthacks.org/</a:t>
            </a:r>
            <a:r>
              <a:rPr lang="en"/>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6093874b9d_6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6093874b9d_6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647822ca60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647822ca6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highlight>
                <a:srgbClr val="FFFFFF"/>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6093874b9d_6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6093874b9d_6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63d48c4e94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63d48c4e94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640731f5a8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640731f5a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Unity: Supports 2D and 3D games, and just about every single platform (ios, android, desktop, AR, VR, Nintendo Switch), easy cross platform integration. However, its overwhelming at first.</a:t>
            </a:r>
            <a:endParaRPr/>
          </a:p>
          <a:p>
            <a:pPr indent="0" lvl="0" marL="0" rtl="0" algn="l">
              <a:spcBef>
                <a:spcPts val="0"/>
              </a:spcBef>
              <a:spcAft>
                <a:spcPts val="0"/>
              </a:spcAft>
              <a:buNone/>
            </a:pPr>
            <a:r>
              <a:rPr lang="en"/>
              <a:t>GameMaker: Point and Click. However, it has programming limitations and only supports 2D games.</a:t>
            </a:r>
            <a:endParaRPr/>
          </a:p>
          <a:p>
            <a:pPr indent="0" lvl="0" marL="0" rtl="0" algn="l">
              <a:spcBef>
                <a:spcPts val="0"/>
              </a:spcBef>
              <a:spcAft>
                <a:spcPts val="0"/>
              </a:spcAft>
              <a:buNone/>
            </a:pPr>
            <a:r>
              <a:rPr lang="en"/>
              <a:t>Unreal: Can make extremely high quality games, its well established for being able to handle very large and complicated games. Has a lot of tools and functions for optimization. However, it’s complicated to do most things because C++ is a difficult language to learn.</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63d48c4e94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63d48c4e94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6533cfe22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6533cfe22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https://humansofdata.atlan.com/2019/02/dos-donts-data-visualization/</a:t>
            </a:r>
            <a:r>
              <a:rPr lang="en"/>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3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1.png"/><Relationship Id="rId4" Type="http://schemas.openxmlformats.org/officeDocument/2006/relationships/image" Target="../media/image4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5.png"/><Relationship Id="rId4" Type="http://schemas.openxmlformats.org/officeDocument/2006/relationships/image" Target="../media/image4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2.png"/><Relationship Id="rId4" Type="http://schemas.openxmlformats.org/officeDocument/2006/relationships/image" Target="../media/image3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grpSp>
        <p:nvGrpSpPr>
          <p:cNvPr id="10" name="Google Shape;10;p2"/>
          <p:cNvGrpSpPr/>
          <p:nvPr/>
        </p:nvGrpSpPr>
        <p:grpSpPr>
          <a:xfrm>
            <a:off x="431996" y="-254926"/>
            <a:ext cx="8280000" cy="4772749"/>
            <a:chOff x="431996" y="42474"/>
            <a:chExt cx="8280000" cy="4772749"/>
          </a:xfrm>
        </p:grpSpPr>
        <p:sp>
          <p:nvSpPr>
            <p:cNvPr id="11" name="Google Shape;11;p2"/>
            <p:cNvSpPr txBox="1"/>
            <p:nvPr/>
          </p:nvSpPr>
          <p:spPr>
            <a:xfrm>
              <a:off x="431996" y="494260"/>
              <a:ext cx="8280000" cy="4155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5000" u="none" cap="none" strike="noStrike">
                  <a:solidFill>
                    <a:srgbClr val="FFFFFF"/>
                  </a:solidFill>
                  <a:latin typeface="Quicksand"/>
                  <a:ea typeface="Quicksand"/>
                  <a:cs typeface="Quicksand"/>
                  <a:sym typeface="Quicksand"/>
                </a:rPr>
                <a:t>welcome to</a:t>
              </a:r>
              <a:endParaRPr sz="5000">
                <a:solidFill>
                  <a:srgbClr val="FFFFFF"/>
                </a:solidFill>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p:txBody>
        </p:sp>
        <p:pic>
          <p:nvPicPr>
            <p:cNvPr id="12" name="Google Shape;12;p2"/>
            <p:cNvPicPr preferRelativeResize="0"/>
            <p:nvPr/>
          </p:nvPicPr>
          <p:blipFill rotWithShape="1">
            <a:blip r:embed="rId3">
              <a:alphaModFix/>
            </a:blip>
            <a:srcRect b="0" l="0" r="0" t="0"/>
            <a:stretch/>
          </p:blipFill>
          <p:spPr>
            <a:xfrm>
              <a:off x="2185624" y="42474"/>
              <a:ext cx="4772749" cy="4772749"/>
            </a:xfrm>
            <a:prstGeom prst="rect">
              <a:avLst/>
            </a:prstGeom>
            <a:noFill/>
            <a:ln>
              <a:noFill/>
            </a:ln>
          </p:spPr>
        </p:pic>
        <p:sp>
          <p:nvSpPr>
            <p:cNvPr id="13" name="Google Shape;13;p2"/>
            <p:cNvSpPr/>
            <p:nvPr/>
          </p:nvSpPr>
          <p:spPr>
            <a:xfrm>
              <a:off x="1523994" y="3537091"/>
              <a:ext cx="60960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3600" u="none" cap="none" strike="noStrike">
                  <a:solidFill>
                    <a:srgbClr val="FFFFFF"/>
                  </a:solidFill>
                  <a:latin typeface="Quicksand"/>
                  <a:ea typeface="Quicksand"/>
                  <a:cs typeface="Quicksand"/>
                  <a:sym typeface="Quicksand"/>
                </a:rPr>
                <a:t>please check-in at</a:t>
              </a:r>
              <a:r>
                <a:rPr b="1" lang="en" sz="3600">
                  <a:solidFill>
                    <a:srgbClr val="FFFFFF"/>
                  </a:solidFill>
                  <a:latin typeface="Quicksand"/>
                  <a:ea typeface="Quicksand"/>
                  <a:cs typeface="Quicksand"/>
                  <a:sym typeface="Quicksand"/>
                </a:rPr>
                <a:t> gatortechuf.com</a:t>
              </a:r>
              <a:endParaRPr b="1" sz="3600">
                <a:solidFill>
                  <a:srgbClr val="FFFFFF"/>
                </a:solidFill>
                <a:latin typeface="Quicksand"/>
                <a:ea typeface="Quicksand"/>
                <a:cs typeface="Quicksand"/>
                <a:sym typeface="Quicksand"/>
              </a:endParaRPr>
            </a:p>
          </p:txBody>
        </p:sp>
      </p:gr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ch Corner Content">
  <p:cSld name="MAIN_POINT_1">
    <p:bg>
      <p:bgPr>
        <a:solidFill>
          <a:srgbClr val="17E7C3"/>
        </a:solidFill>
      </p:bgPr>
    </p:bg>
    <p:spTree>
      <p:nvGrpSpPr>
        <p:cNvPr id="39" name="Shape 39"/>
        <p:cNvGrpSpPr/>
        <p:nvPr/>
      </p:nvGrpSpPr>
      <p:grpSpPr>
        <a:xfrm>
          <a:off x="0" y="0"/>
          <a:ext cx="0" cy="0"/>
          <a:chOff x="0" y="0"/>
          <a:chExt cx="0" cy="0"/>
        </a:xfrm>
      </p:grpSpPr>
      <p:sp>
        <p:nvSpPr>
          <p:cNvPr id="40" name="Google Shape;40;p11"/>
          <p:cNvSpPr/>
          <p:nvPr/>
        </p:nvSpPr>
        <p:spPr>
          <a:xfrm>
            <a:off x="1074775" y="1607648"/>
            <a:ext cx="2712900" cy="3192000"/>
          </a:xfrm>
          <a:prstGeom prst="roundRect">
            <a:avLst>
              <a:gd fmla="val 16667" name="adj"/>
            </a:avLst>
          </a:prstGeom>
          <a:solidFill>
            <a:srgbClr val="FFAB40"/>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1" name="Google Shape;41;p11"/>
          <p:cNvSpPr txBox="1"/>
          <p:nvPr/>
        </p:nvSpPr>
        <p:spPr>
          <a:xfrm>
            <a:off x="1526797" y="256619"/>
            <a:ext cx="7281300" cy="382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5500">
                <a:solidFill>
                  <a:srgbClr val="FFFFFF"/>
                </a:solidFill>
                <a:latin typeface="Quicksand"/>
                <a:ea typeface="Quicksand"/>
                <a:cs typeface="Quicksand"/>
                <a:sym typeface="Quicksand"/>
              </a:rPr>
              <a:t>this week in tech…</a:t>
            </a:r>
            <a:endParaRPr sz="5500"/>
          </a:p>
        </p:txBody>
      </p:sp>
      <p:sp>
        <p:nvSpPr>
          <p:cNvPr id="42" name="Google Shape;42;p11"/>
          <p:cNvSpPr/>
          <p:nvPr/>
        </p:nvSpPr>
        <p:spPr>
          <a:xfrm>
            <a:off x="5158400" y="1607648"/>
            <a:ext cx="2712900" cy="3192000"/>
          </a:xfrm>
          <a:prstGeom prst="roundRect">
            <a:avLst>
              <a:gd fmla="val 16667" name="adj"/>
            </a:avLst>
          </a:prstGeom>
          <a:solidFill>
            <a:srgbClr val="FFAB40"/>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nect with us">
  <p:cSld name="CAPTION_ONLY_1">
    <p:bg>
      <p:bgPr>
        <a:solidFill>
          <a:srgbClr val="FF9F1A"/>
        </a:solidFill>
      </p:bgPr>
    </p:bg>
    <p:spTree>
      <p:nvGrpSpPr>
        <p:cNvPr id="43" name="Shape 43"/>
        <p:cNvGrpSpPr/>
        <p:nvPr/>
      </p:nvGrpSpPr>
      <p:grpSpPr>
        <a:xfrm>
          <a:off x="0" y="0"/>
          <a:ext cx="0" cy="0"/>
          <a:chOff x="0" y="0"/>
          <a:chExt cx="0" cy="0"/>
        </a:xfrm>
      </p:grpSpPr>
      <p:sp>
        <p:nvSpPr>
          <p:cNvPr id="44" name="Google Shape;44;p12"/>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45" name="Google Shape;45;p12"/>
          <p:cNvSpPr txBox="1"/>
          <p:nvPr/>
        </p:nvSpPr>
        <p:spPr>
          <a:xfrm>
            <a:off x="434350" y="1489450"/>
            <a:ext cx="4196700" cy="15453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2400"/>
              <a:buFont typeface="Arial"/>
              <a:buNone/>
            </a:pPr>
            <a:r>
              <a:rPr b="1" lang="en" sz="3000">
                <a:solidFill>
                  <a:schemeClr val="lt1"/>
                </a:solidFill>
                <a:latin typeface="Quicksand"/>
                <a:ea typeface="Quicksand"/>
                <a:cs typeface="Quicksand"/>
                <a:sym typeface="Quicksand"/>
              </a:rPr>
              <a:t>We meet in Heavener 220 every Tuesday 6:30-7:30</a:t>
            </a:r>
            <a:endParaRPr b="1" sz="2800">
              <a:solidFill>
                <a:schemeClr val="lt1"/>
              </a:solidFill>
              <a:latin typeface="Quicksand"/>
              <a:ea typeface="Quicksand"/>
              <a:cs typeface="Quicksand"/>
              <a:sym typeface="Quicksand"/>
            </a:endParaRPr>
          </a:p>
        </p:txBody>
      </p:sp>
      <p:cxnSp>
        <p:nvCxnSpPr>
          <p:cNvPr id="46" name="Google Shape;46;p12"/>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47" name="Google Shape;47;p12"/>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48" name="Google Shape;48;p12"/>
          <p:cNvPicPr preferRelativeResize="0"/>
          <p:nvPr/>
        </p:nvPicPr>
        <p:blipFill rotWithShape="1">
          <a:blip r:embed="rId3">
            <a:alphaModFix/>
          </a:blip>
          <a:srcRect b="0" l="0" r="0" t="0"/>
          <a:stretch/>
        </p:blipFill>
        <p:spPr>
          <a:xfrm>
            <a:off x="755911" y="3034743"/>
            <a:ext cx="1335038" cy="1335038"/>
          </a:xfrm>
          <a:prstGeom prst="rect">
            <a:avLst/>
          </a:prstGeom>
          <a:noFill/>
          <a:ln>
            <a:noFill/>
          </a:ln>
        </p:spPr>
      </p:pic>
      <p:pic>
        <p:nvPicPr>
          <p:cNvPr id="49" name="Google Shape;49;p12"/>
          <p:cNvPicPr preferRelativeResize="0"/>
          <p:nvPr/>
        </p:nvPicPr>
        <p:blipFill rotWithShape="1">
          <a:blip r:embed="rId4">
            <a:alphaModFix/>
          </a:blip>
          <a:srcRect b="0" l="0" r="0" t="0"/>
          <a:stretch/>
        </p:blipFill>
        <p:spPr>
          <a:xfrm>
            <a:off x="2759800" y="2855743"/>
            <a:ext cx="1763700" cy="1763684"/>
          </a:xfrm>
          <a:prstGeom prst="rect">
            <a:avLst/>
          </a:prstGeom>
          <a:noFill/>
          <a:ln>
            <a:noFill/>
          </a:ln>
        </p:spPr>
      </p:pic>
      <p:sp>
        <p:nvSpPr>
          <p:cNvPr id="50" name="Google Shape;50;p12"/>
          <p:cNvSpPr txBox="1"/>
          <p:nvPr/>
        </p:nvSpPr>
        <p:spPr>
          <a:xfrm>
            <a:off x="2938850" y="4192525"/>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51" name="Google Shape;51;p12"/>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52" name="Google Shape;52;p12"/>
          <p:cNvSpPr txBox="1"/>
          <p:nvPr/>
        </p:nvSpPr>
        <p:spPr>
          <a:xfrm>
            <a:off x="801663" y="4291875"/>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53" name="Google Shape;53;p12"/>
          <p:cNvSpPr/>
          <p:nvPr/>
        </p:nvSpPr>
        <p:spPr>
          <a:xfrm>
            <a:off x="5049100" y="3898000"/>
            <a:ext cx="695700" cy="695700"/>
          </a:xfrm>
          <a:prstGeom prst="ellipse">
            <a:avLst/>
          </a:prstGeom>
          <a:solidFill>
            <a:srgbClr val="17E7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EE6D2F"/>
                </a:solidFill>
                <a:latin typeface="Quicksand"/>
                <a:ea typeface="Quicksand"/>
                <a:cs typeface="Quicksand"/>
                <a:sym typeface="Quicksand"/>
              </a:rPr>
              <a:t>in</a:t>
            </a:r>
            <a:endParaRPr b="1" sz="2600">
              <a:solidFill>
                <a:srgbClr val="EE6D2F"/>
              </a:solidFill>
              <a:latin typeface="Quicksand"/>
              <a:ea typeface="Quicksand"/>
              <a:cs typeface="Quicksand"/>
              <a:sym typeface="Quicksan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4" name="Shape 54"/>
        <p:cNvGrpSpPr/>
        <p:nvPr/>
      </p:nvGrpSpPr>
      <p:grpSpPr>
        <a:xfrm>
          <a:off x="0" y="0"/>
          <a:ext cx="0" cy="0"/>
          <a:chOff x="0" y="0"/>
          <a:chExt cx="0" cy="0"/>
        </a:xfrm>
      </p:grpSpPr>
      <p:sp>
        <p:nvSpPr>
          <p:cNvPr id="55" name="Google Shape;55;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ransition">
  <p:cSld name="BLANK_2">
    <p:bg>
      <p:bgPr>
        <a:solidFill>
          <a:schemeClr val="accent5"/>
        </a:solidFill>
      </p:bgPr>
    </p:bg>
    <p:spTree>
      <p:nvGrpSpPr>
        <p:cNvPr id="56" name="Shape 56"/>
        <p:cNvGrpSpPr/>
        <p:nvPr/>
      </p:nvGrpSpPr>
      <p:grpSpPr>
        <a:xfrm>
          <a:off x="0" y="0"/>
          <a:ext cx="0" cy="0"/>
          <a:chOff x="0" y="0"/>
          <a:chExt cx="0" cy="0"/>
        </a:xfrm>
      </p:grpSpPr>
      <p:pic>
        <p:nvPicPr>
          <p:cNvPr id="57" name="Google Shape;57;p14"/>
          <p:cNvPicPr preferRelativeResize="0"/>
          <p:nvPr/>
        </p:nvPicPr>
        <p:blipFill rotWithShape="1">
          <a:blip r:embed="rId2">
            <a:alphaModFix amt="30000"/>
          </a:blip>
          <a:srcRect b="0" l="0" r="-5674" t="0"/>
          <a:stretch/>
        </p:blipFill>
        <p:spPr>
          <a:xfrm>
            <a:off x="-271067" y="242486"/>
            <a:ext cx="10141829" cy="4443815"/>
          </a:xfrm>
          <a:prstGeom prst="rect">
            <a:avLst/>
          </a:prstGeom>
          <a:noFill/>
          <a:ln>
            <a:noFill/>
          </a:ln>
        </p:spPr>
      </p:pic>
      <p:sp>
        <p:nvSpPr>
          <p:cNvPr id="58" name="Google Shape;58;p14"/>
          <p:cNvSpPr/>
          <p:nvPr/>
        </p:nvSpPr>
        <p:spPr>
          <a:xfrm>
            <a:off x="1593073" y="1359188"/>
            <a:ext cx="5990400" cy="2403600"/>
          </a:xfrm>
          <a:prstGeom prst="roundRect">
            <a:avLst>
              <a:gd fmla="val 16667" name="adj"/>
            </a:avLst>
          </a:prstGeom>
          <a:solidFill>
            <a:schemeClr val="accent5"/>
          </a:solidFill>
          <a:ln cap="flat" cmpd="sng" w="12700">
            <a:solidFill>
              <a:srgbClr val="10226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_ONLY_2">
  <p:cSld name="CAPTION_ONLY_2">
    <p:bg>
      <p:bgPr>
        <a:solidFill>
          <a:srgbClr val="EE6D2F"/>
        </a:solidFill>
      </p:bgPr>
    </p:bg>
    <p:spTree>
      <p:nvGrpSpPr>
        <p:cNvPr id="59" name="Shape 59"/>
        <p:cNvGrpSpPr/>
        <p:nvPr/>
      </p:nvGrpSpPr>
      <p:grpSpPr>
        <a:xfrm>
          <a:off x="0" y="0"/>
          <a:ext cx="0" cy="0"/>
          <a:chOff x="0" y="0"/>
          <a:chExt cx="0" cy="0"/>
        </a:xfrm>
      </p:grpSpPr>
      <p:sp>
        <p:nvSpPr>
          <p:cNvPr id="60" name="Google Shape;60;p15"/>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lang="en" sz="5400">
                <a:solidFill>
                  <a:schemeClr val="lt1"/>
                </a:solidFill>
                <a:latin typeface="Quicksand"/>
                <a:ea typeface="Quicksand"/>
                <a:cs typeface="Quicksand"/>
                <a:sym typeface="Quicksand"/>
              </a:rPr>
              <a:t>thank you!</a:t>
            </a:r>
            <a:endParaRPr/>
          </a:p>
        </p:txBody>
      </p:sp>
      <p:sp>
        <p:nvSpPr>
          <p:cNvPr id="61" name="Google Shape;61;p15"/>
          <p:cNvSpPr txBox="1"/>
          <p:nvPr/>
        </p:nvSpPr>
        <p:spPr>
          <a:xfrm>
            <a:off x="151625" y="1503900"/>
            <a:ext cx="5049000" cy="1396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lang="en" sz="3000">
                <a:solidFill>
                  <a:schemeClr val="lt1"/>
                </a:solidFill>
                <a:latin typeface="Quicksand"/>
                <a:ea typeface="Quicksand"/>
                <a:cs typeface="Quicksand"/>
                <a:sym typeface="Quicksand"/>
              </a:rPr>
              <a:t>We meet in Heavener 150 on Tuesdays 6:30-7:30</a:t>
            </a:r>
            <a:endParaRPr b="1" sz="3000">
              <a:solidFill>
                <a:schemeClr val="lt1"/>
              </a:solidFill>
              <a:latin typeface="Quicksand"/>
              <a:ea typeface="Quicksand"/>
              <a:cs typeface="Quicksand"/>
              <a:sym typeface="Quicksand"/>
            </a:endParaRPr>
          </a:p>
          <a:p>
            <a:pPr indent="0" lvl="0" marL="0" marR="0" rtl="0" algn="ctr">
              <a:lnSpc>
                <a:spcPct val="90000"/>
              </a:lnSpc>
              <a:spcBef>
                <a:spcPts val="0"/>
              </a:spcBef>
              <a:spcAft>
                <a:spcPts val="0"/>
              </a:spcAft>
              <a:buClr>
                <a:schemeClr val="lt1"/>
              </a:buClr>
              <a:buSzPts val="2400"/>
              <a:buFont typeface="Arial"/>
              <a:buNone/>
            </a:pPr>
            <a:r>
              <a:t/>
            </a:r>
            <a:endParaRPr b="1" sz="1000" u="sng">
              <a:solidFill>
                <a:schemeClr val="lt1"/>
              </a:solidFill>
              <a:latin typeface="Quicksand"/>
              <a:ea typeface="Quicksand"/>
              <a:cs typeface="Quicksand"/>
              <a:sym typeface="Quicksand"/>
            </a:endParaRPr>
          </a:p>
          <a:p>
            <a:pPr indent="0" lvl="0" marL="0" marR="0" rtl="0" algn="ctr">
              <a:lnSpc>
                <a:spcPct val="90000"/>
              </a:lnSpc>
              <a:spcBef>
                <a:spcPts val="0"/>
              </a:spcBef>
              <a:spcAft>
                <a:spcPts val="0"/>
              </a:spcAft>
              <a:buClr>
                <a:schemeClr val="lt1"/>
              </a:buClr>
              <a:buSzPts val="2400"/>
              <a:buFont typeface="Arial"/>
              <a:buNone/>
            </a:pPr>
            <a:r>
              <a:rPr b="1" lang="en" sz="1800">
                <a:solidFill>
                  <a:schemeClr val="lt1"/>
                </a:solidFill>
                <a:latin typeface="Quicksand"/>
                <a:ea typeface="Quicksand"/>
                <a:cs typeface="Quicksand"/>
                <a:sym typeface="Quicksand"/>
              </a:rPr>
              <a:t>Or visit </a:t>
            </a:r>
            <a:r>
              <a:rPr b="1" lang="en" sz="1800" u="sng">
                <a:solidFill>
                  <a:schemeClr val="lt1"/>
                </a:solidFill>
                <a:latin typeface="Quicksand"/>
                <a:ea typeface="Quicksand"/>
                <a:cs typeface="Quicksand"/>
                <a:sym typeface="Quicksand"/>
              </a:rPr>
              <a:t>gatortechuf.com </a:t>
            </a:r>
            <a:r>
              <a:rPr b="1" lang="en" sz="1800">
                <a:solidFill>
                  <a:schemeClr val="lt1"/>
                </a:solidFill>
                <a:latin typeface="Quicksand"/>
                <a:ea typeface="Quicksand"/>
                <a:cs typeface="Quicksand"/>
                <a:sym typeface="Quicksand"/>
              </a:rPr>
              <a:t>for more info!</a:t>
            </a:r>
            <a:endParaRPr b="1" sz="1800">
              <a:solidFill>
                <a:schemeClr val="lt1"/>
              </a:solidFill>
              <a:latin typeface="Quicksand"/>
              <a:ea typeface="Quicksand"/>
              <a:cs typeface="Quicksand"/>
              <a:sym typeface="Quicksand"/>
            </a:endParaRPr>
          </a:p>
        </p:txBody>
      </p:sp>
      <p:cxnSp>
        <p:nvCxnSpPr>
          <p:cNvPr id="62" name="Google Shape;62;p15"/>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63" name="Google Shape;63;p15"/>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64" name="Google Shape;64;p15"/>
          <p:cNvPicPr preferRelativeResize="0"/>
          <p:nvPr/>
        </p:nvPicPr>
        <p:blipFill rotWithShape="1">
          <a:blip r:embed="rId3">
            <a:alphaModFix/>
          </a:blip>
          <a:srcRect b="0" l="0" r="0" t="0"/>
          <a:stretch/>
        </p:blipFill>
        <p:spPr>
          <a:xfrm>
            <a:off x="755911" y="3034743"/>
            <a:ext cx="1335038" cy="1335038"/>
          </a:xfrm>
          <a:prstGeom prst="rect">
            <a:avLst/>
          </a:prstGeom>
          <a:noFill/>
          <a:ln>
            <a:noFill/>
          </a:ln>
        </p:spPr>
      </p:pic>
      <p:pic>
        <p:nvPicPr>
          <p:cNvPr id="65" name="Google Shape;65;p15"/>
          <p:cNvPicPr preferRelativeResize="0"/>
          <p:nvPr/>
        </p:nvPicPr>
        <p:blipFill rotWithShape="1">
          <a:blip r:embed="rId4">
            <a:alphaModFix/>
          </a:blip>
          <a:srcRect b="0" l="0" r="0" t="0"/>
          <a:stretch/>
        </p:blipFill>
        <p:spPr>
          <a:xfrm>
            <a:off x="2759800" y="2855743"/>
            <a:ext cx="1763700" cy="1763684"/>
          </a:xfrm>
          <a:prstGeom prst="rect">
            <a:avLst/>
          </a:prstGeom>
          <a:noFill/>
          <a:ln>
            <a:noFill/>
          </a:ln>
        </p:spPr>
      </p:pic>
      <p:sp>
        <p:nvSpPr>
          <p:cNvPr id="66" name="Google Shape;66;p15"/>
          <p:cNvSpPr txBox="1"/>
          <p:nvPr/>
        </p:nvSpPr>
        <p:spPr>
          <a:xfrm>
            <a:off x="2938850" y="4192525"/>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67" name="Google Shape;67;p15"/>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68" name="Google Shape;68;p15"/>
          <p:cNvSpPr txBox="1"/>
          <p:nvPr/>
        </p:nvSpPr>
        <p:spPr>
          <a:xfrm>
            <a:off x="801663" y="4291875"/>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69" name="Google Shape;69;p15"/>
          <p:cNvSpPr/>
          <p:nvPr/>
        </p:nvSpPr>
        <p:spPr>
          <a:xfrm>
            <a:off x="5049100" y="3898000"/>
            <a:ext cx="695700" cy="695700"/>
          </a:xfrm>
          <a:prstGeom prst="ellipse">
            <a:avLst/>
          </a:prstGeom>
          <a:solidFill>
            <a:srgbClr val="17E7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EE6D2F"/>
                </a:solidFill>
                <a:latin typeface="Quicksand"/>
                <a:ea typeface="Quicksand"/>
                <a:cs typeface="Quicksand"/>
                <a:sym typeface="Quicksand"/>
              </a:rPr>
              <a:t>in</a:t>
            </a:r>
            <a:endParaRPr b="1" sz="2600">
              <a:solidFill>
                <a:srgbClr val="EE6D2F"/>
              </a:solidFill>
              <a:latin typeface="Quicksand"/>
              <a:ea typeface="Quicksand"/>
              <a:cs typeface="Quicksand"/>
              <a:sym typeface="Quicksan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rgbClr val="EE6D2F"/>
        </a:solidFill>
      </p:bgPr>
    </p:bg>
    <p:spTree>
      <p:nvGrpSpPr>
        <p:cNvPr id="70" name="Shape 70"/>
        <p:cNvGrpSpPr/>
        <p:nvPr/>
      </p:nvGrpSpPr>
      <p:grpSpPr>
        <a:xfrm>
          <a:off x="0" y="0"/>
          <a:ext cx="0" cy="0"/>
          <a:chOff x="0" y="0"/>
          <a:chExt cx="0" cy="0"/>
        </a:xfrm>
      </p:grpSpPr>
      <p:sp>
        <p:nvSpPr>
          <p:cNvPr id="71" name="Google Shape;71;p16"/>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content</a:t>
            </a:r>
            <a:endParaRPr sz="110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_ONLY_3">
  <p:cSld name="CAPTION_ONLY_3">
    <p:bg>
      <p:bgPr>
        <a:solidFill>
          <a:srgbClr val="EE6D2F"/>
        </a:solidFill>
      </p:bgPr>
    </p:bg>
    <p:spTree>
      <p:nvGrpSpPr>
        <p:cNvPr id="72" name="Shape 72"/>
        <p:cNvGrpSpPr/>
        <p:nvPr/>
      </p:nvGrpSpPr>
      <p:grpSpPr>
        <a:xfrm>
          <a:off x="0" y="0"/>
          <a:ext cx="0" cy="0"/>
          <a:chOff x="0" y="0"/>
          <a:chExt cx="0" cy="0"/>
        </a:xfrm>
      </p:grpSpPr>
      <p:sp>
        <p:nvSpPr>
          <p:cNvPr id="73" name="Google Shape;73;p17"/>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74" name="Google Shape;74;p17"/>
          <p:cNvSpPr txBox="1"/>
          <p:nvPr/>
        </p:nvSpPr>
        <p:spPr>
          <a:xfrm>
            <a:off x="434350" y="1489450"/>
            <a:ext cx="4196700" cy="15453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lang="en" sz="2800">
                <a:solidFill>
                  <a:schemeClr val="lt1"/>
                </a:solidFill>
                <a:latin typeface="Quicksand"/>
                <a:ea typeface="Quicksand"/>
                <a:cs typeface="Quicksand"/>
                <a:sym typeface="Quicksand"/>
              </a:rPr>
              <a:t>What’s the tech meme of the week?</a:t>
            </a:r>
            <a:endParaRPr sz="2800"/>
          </a:p>
        </p:txBody>
      </p:sp>
      <p:cxnSp>
        <p:nvCxnSpPr>
          <p:cNvPr id="75" name="Google Shape;75;p17"/>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76" name="Google Shape;76;p17"/>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77" name="Google Shape;77;p17"/>
          <p:cNvPicPr preferRelativeResize="0"/>
          <p:nvPr/>
        </p:nvPicPr>
        <p:blipFill rotWithShape="1">
          <a:blip r:embed="rId3">
            <a:alphaModFix/>
          </a:blip>
          <a:srcRect b="0" l="0" r="0" t="0"/>
          <a:stretch/>
        </p:blipFill>
        <p:spPr>
          <a:xfrm>
            <a:off x="755911" y="3034743"/>
            <a:ext cx="1335038" cy="1335038"/>
          </a:xfrm>
          <a:prstGeom prst="rect">
            <a:avLst/>
          </a:prstGeom>
          <a:noFill/>
          <a:ln>
            <a:noFill/>
          </a:ln>
        </p:spPr>
      </p:pic>
      <p:pic>
        <p:nvPicPr>
          <p:cNvPr id="78" name="Google Shape;78;p17"/>
          <p:cNvPicPr preferRelativeResize="0"/>
          <p:nvPr/>
        </p:nvPicPr>
        <p:blipFill rotWithShape="1">
          <a:blip r:embed="rId4">
            <a:alphaModFix/>
          </a:blip>
          <a:srcRect b="0" l="0" r="0" t="0"/>
          <a:stretch/>
        </p:blipFill>
        <p:spPr>
          <a:xfrm>
            <a:off x="2759800" y="2855743"/>
            <a:ext cx="1763700" cy="1763684"/>
          </a:xfrm>
          <a:prstGeom prst="rect">
            <a:avLst/>
          </a:prstGeom>
          <a:noFill/>
          <a:ln>
            <a:noFill/>
          </a:ln>
        </p:spPr>
      </p:pic>
      <p:sp>
        <p:nvSpPr>
          <p:cNvPr id="79" name="Google Shape;79;p17"/>
          <p:cNvSpPr txBox="1"/>
          <p:nvPr/>
        </p:nvSpPr>
        <p:spPr>
          <a:xfrm>
            <a:off x="2938850" y="4192525"/>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80" name="Google Shape;80;p17"/>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81" name="Google Shape;81;p17"/>
          <p:cNvSpPr txBox="1"/>
          <p:nvPr/>
        </p:nvSpPr>
        <p:spPr>
          <a:xfrm>
            <a:off x="801663" y="4291875"/>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82" name="Google Shape;82;p17"/>
          <p:cNvSpPr/>
          <p:nvPr/>
        </p:nvSpPr>
        <p:spPr>
          <a:xfrm>
            <a:off x="5049100" y="3898000"/>
            <a:ext cx="695700" cy="695700"/>
          </a:xfrm>
          <a:prstGeom prst="ellipse">
            <a:avLst/>
          </a:prstGeom>
          <a:solidFill>
            <a:srgbClr val="17E7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EE6D2F"/>
                </a:solidFill>
                <a:latin typeface="Quicksand"/>
                <a:ea typeface="Quicksand"/>
                <a:cs typeface="Quicksand"/>
                <a:sym typeface="Quicksand"/>
              </a:rPr>
              <a:t>in</a:t>
            </a:r>
            <a:endParaRPr b="1" sz="2600">
              <a:solidFill>
                <a:srgbClr val="EE6D2F"/>
              </a:solidFill>
              <a:latin typeface="Quicksand"/>
              <a:ea typeface="Quicksand"/>
              <a:cs typeface="Quicksand"/>
              <a:sym typeface="Quicksan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nnouncements" type="secHead">
  <p:cSld name="SECTION_HEADER">
    <p:bg>
      <p:bgPr>
        <a:solidFill>
          <a:srgbClr val="05F2D0"/>
        </a:solidFill>
      </p:bgPr>
    </p:bg>
    <p:spTree>
      <p:nvGrpSpPr>
        <p:cNvPr id="15" name="Shape 15"/>
        <p:cNvGrpSpPr/>
        <p:nvPr/>
      </p:nvGrpSpPr>
      <p:grpSpPr>
        <a:xfrm>
          <a:off x="0" y="0"/>
          <a:ext cx="0" cy="0"/>
          <a:chOff x="0" y="0"/>
          <a:chExt cx="0" cy="0"/>
        </a:xfrm>
      </p:grpSpPr>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cxnSp>
        <p:nvCxnSpPr>
          <p:cNvPr id="17" name="Google Shape;17;p3"/>
          <p:cNvCxnSpPr/>
          <p:nvPr/>
        </p:nvCxnSpPr>
        <p:spPr>
          <a:xfrm flipH="1" rot="10800000">
            <a:off x="417000" y="1246350"/>
            <a:ext cx="8310000" cy="27600"/>
          </a:xfrm>
          <a:prstGeom prst="straightConnector1">
            <a:avLst/>
          </a:prstGeom>
          <a:noFill/>
          <a:ln cap="flat" cmpd="sng" w="76200">
            <a:solidFill>
              <a:srgbClr val="FFAB40"/>
            </a:solidFill>
            <a:prstDash val="solid"/>
            <a:miter lim="800000"/>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nnouncements 1">
  <p:cSld name="SECTION_HEADER_1">
    <p:bg>
      <p:bgPr>
        <a:solidFill>
          <a:srgbClr val="05F2D0"/>
        </a:solidFill>
      </p:bgPr>
    </p:bg>
    <p:spTree>
      <p:nvGrpSpPr>
        <p:cNvPr id="18" name="Shape 18"/>
        <p:cNvGrpSpPr/>
        <p:nvPr/>
      </p:nvGrpSpPr>
      <p:grpSpPr>
        <a:xfrm>
          <a:off x="0" y="0"/>
          <a:ext cx="0" cy="0"/>
          <a:chOff x="0" y="0"/>
          <a:chExt cx="0" cy="0"/>
        </a:xfrm>
      </p:grpSpPr>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0" name="Google Shape;20;p4"/>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500">
                <a:solidFill>
                  <a:srgbClr val="FFFFFF"/>
                </a:solidFill>
                <a:latin typeface="Quicksand"/>
                <a:ea typeface="Quicksand"/>
                <a:cs typeface="Quicksand"/>
                <a:sym typeface="Quicksand"/>
              </a:rPr>
              <a:t>announcements</a:t>
            </a:r>
            <a:endParaRPr b="1" sz="7500">
              <a:solidFill>
                <a:srgbClr val="FFFFFF"/>
              </a:solidFill>
              <a:latin typeface="Quicksand"/>
              <a:ea typeface="Quicksand"/>
              <a:cs typeface="Quicksand"/>
              <a:sym typeface="Quicksand"/>
            </a:endParaRPr>
          </a:p>
        </p:txBody>
      </p:sp>
      <p:cxnSp>
        <p:nvCxnSpPr>
          <p:cNvPr id="21" name="Google Shape;21;p4"/>
          <p:cNvCxnSpPr/>
          <p:nvPr/>
        </p:nvCxnSpPr>
        <p:spPr>
          <a:xfrm flipH="1" rot="10800000">
            <a:off x="417000" y="1246350"/>
            <a:ext cx="8310000" cy="27600"/>
          </a:xfrm>
          <a:prstGeom prst="straightConnector1">
            <a:avLst/>
          </a:prstGeom>
          <a:noFill/>
          <a:ln cap="flat" cmpd="sng" w="76200">
            <a:solidFill>
              <a:srgbClr val="FFAB40"/>
            </a:solidFill>
            <a:prstDash val="solid"/>
            <a:miter lim="800000"/>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OTM">
  <p:cSld name="TITLE_AND_BODY_1">
    <p:bg>
      <p:bgPr>
        <a:solidFill>
          <a:srgbClr val="FF9F1A"/>
        </a:solidFill>
      </p:bgPr>
    </p:bg>
    <p:spTree>
      <p:nvGrpSpPr>
        <p:cNvPr id="22" name="Shape 22"/>
        <p:cNvGrpSpPr/>
        <p:nvPr/>
      </p:nvGrpSpPr>
      <p:grpSpPr>
        <a:xfrm>
          <a:off x="0" y="0"/>
          <a:ext cx="0" cy="0"/>
          <a:chOff x="0" y="0"/>
          <a:chExt cx="0" cy="0"/>
        </a:xfrm>
      </p:grpSpPr>
      <p:pic>
        <p:nvPicPr>
          <p:cNvPr id="23" name="Google Shape;23;p5"/>
          <p:cNvPicPr preferRelativeResize="0"/>
          <p:nvPr/>
        </p:nvPicPr>
        <p:blipFill>
          <a:blip r:embed="rId2">
            <a:alphaModFix/>
          </a:blip>
          <a:stretch>
            <a:fillRect/>
          </a:stretch>
        </p:blipFill>
        <p:spPr>
          <a:xfrm>
            <a:off x="20075" y="-40187"/>
            <a:ext cx="9221700" cy="50714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cebreaker" type="tx">
  <p:cSld name="TITLE_AND_BODY">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6" name="Google Shape;26;p6"/>
          <p:cNvPicPr preferRelativeResize="0"/>
          <p:nvPr/>
        </p:nvPicPr>
        <p:blipFill>
          <a:blip r:embed="rId3">
            <a:alphaModFix/>
          </a:blip>
          <a:stretch>
            <a:fillRect/>
          </a:stretch>
        </p:blipFill>
        <p:spPr>
          <a:xfrm>
            <a:off x="-87151" y="-250525"/>
            <a:ext cx="9144000" cy="5143496"/>
          </a:xfrm>
          <a:prstGeom prst="rect">
            <a:avLst/>
          </a:prstGeom>
          <a:noFill/>
          <a:ln>
            <a:noFill/>
          </a:ln>
        </p:spPr>
      </p:pic>
      <p:sp>
        <p:nvSpPr>
          <p:cNvPr id="27" name="Google Shape;27;p6"/>
          <p:cNvSpPr/>
          <p:nvPr/>
        </p:nvSpPr>
        <p:spPr>
          <a:xfrm>
            <a:off x="216750" y="4056700"/>
            <a:ext cx="8710500" cy="9591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600">
              <a:solidFill>
                <a:srgbClr val="FFFFFF"/>
              </a:solidFill>
              <a:latin typeface="Quicksand"/>
              <a:ea typeface="Quicksand"/>
              <a:cs typeface="Quicksand"/>
              <a:sym typeface="Quicksan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type="twoColTx">
  <p:cSld name="TITLE_AND_TWO_COLUMNS">
    <p:bg>
      <p:bgPr>
        <a:solidFill>
          <a:srgbClr val="FF9F1A"/>
        </a:solidFill>
      </p:bgPr>
    </p:bg>
    <p:spTree>
      <p:nvGrpSpPr>
        <p:cNvPr id="28" name="Shape 28"/>
        <p:cNvGrpSpPr/>
        <p:nvPr/>
      </p:nvGrpSpPr>
      <p:grpSpPr>
        <a:xfrm>
          <a:off x="0" y="0"/>
          <a:ext cx="0" cy="0"/>
          <a:chOff x="0" y="0"/>
          <a:chExt cx="0" cy="0"/>
        </a:xfrm>
      </p:grpSpPr>
      <p:sp>
        <p:nvSpPr>
          <p:cNvPr id="29" name="Google Shape;29;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0" name="Google Shape;30;p7"/>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1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1">
  <p:cSld name="TITLE_AND_TWO_COLUMNS_1">
    <p:bg>
      <p:bgPr>
        <a:solidFill>
          <a:srgbClr val="FF9F1A"/>
        </a:solidFill>
      </p:bgPr>
    </p:bg>
    <p:spTree>
      <p:nvGrpSpPr>
        <p:cNvPr id="31" name="Shape 31"/>
        <p:cNvGrpSpPr/>
        <p:nvPr/>
      </p:nvGrpSpPr>
      <p:grpSpPr>
        <a:xfrm>
          <a:off x="0" y="0"/>
          <a:ext cx="0" cy="0"/>
          <a:chOff x="0" y="0"/>
          <a:chExt cx="0" cy="0"/>
        </a:xfrm>
      </p:grpSpPr>
      <p:sp>
        <p:nvSpPr>
          <p:cNvPr id="32" name="Google Shape;32;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33" name="Google Shape;33;p8"/>
          <p:cNvCxnSpPr/>
          <p:nvPr/>
        </p:nvCxnSpPr>
        <p:spPr>
          <a:xfrm flipH="1" rot="10800000">
            <a:off x="417000" y="1246350"/>
            <a:ext cx="8310000" cy="27600"/>
          </a:xfrm>
          <a:prstGeom prst="straightConnector1">
            <a:avLst/>
          </a:prstGeom>
          <a:noFill/>
          <a:ln cap="flat" cmpd="sng" w="76200">
            <a:solidFill>
              <a:srgbClr val="05F2D0"/>
            </a:solidFill>
            <a:prstDash val="solid"/>
            <a:miter lim="800000"/>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ch Corner Title">
  <p:cSld name="ONE_COLUMN_TEXT_1">
    <p:bg>
      <p:bgPr>
        <a:blipFill>
          <a:blip r:embed="rId2">
            <a:alphaModFix/>
          </a:blip>
          <a:stretch>
            <a:fillRect/>
          </a:stretch>
        </a:blipFill>
      </p:bgPr>
    </p:bg>
    <p:spTree>
      <p:nvGrpSpPr>
        <p:cNvPr id="34" name="Shape 34"/>
        <p:cNvGrpSpPr/>
        <p:nvPr/>
      </p:nvGrpSpPr>
      <p:grpSpPr>
        <a:xfrm>
          <a:off x="0" y="0"/>
          <a:ext cx="0" cy="0"/>
          <a:chOff x="0" y="0"/>
          <a:chExt cx="0" cy="0"/>
        </a:xfrm>
      </p:grpSpPr>
      <p:cxnSp>
        <p:nvCxnSpPr>
          <p:cNvPr id="35" name="Google Shape;35;p9"/>
          <p:cNvCxnSpPr/>
          <p:nvPr/>
        </p:nvCxnSpPr>
        <p:spPr>
          <a:xfrm flipH="1" rot="10800000">
            <a:off x="417000" y="1246350"/>
            <a:ext cx="8310000" cy="27600"/>
          </a:xfrm>
          <a:prstGeom prst="straightConnector1">
            <a:avLst/>
          </a:prstGeom>
          <a:noFill/>
          <a:ln cap="flat" cmpd="sng" w="76200">
            <a:solidFill>
              <a:srgbClr val="FFAB40"/>
            </a:solidFill>
            <a:prstDash val="solid"/>
            <a:miter lim="800000"/>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ch Corner Title 1">
  <p:cSld name="ONE_COLUMN_TEXT_1_1">
    <p:bg>
      <p:bgPr>
        <a:blipFill>
          <a:blip r:embed="rId2">
            <a:alphaModFix/>
          </a:blip>
          <a:stretch>
            <a:fillRect/>
          </a:stretch>
        </a:blipFill>
      </p:bgPr>
    </p:bg>
    <p:spTree>
      <p:nvGrpSpPr>
        <p:cNvPr id="36" name="Shape 36"/>
        <p:cNvGrpSpPr/>
        <p:nvPr/>
      </p:nvGrpSpPr>
      <p:grpSpPr>
        <a:xfrm>
          <a:off x="0" y="0"/>
          <a:ext cx="0" cy="0"/>
          <a:chOff x="0" y="0"/>
          <a:chExt cx="0" cy="0"/>
        </a:xfrm>
      </p:grpSpPr>
      <p:pic>
        <p:nvPicPr>
          <p:cNvPr id="37" name="Google Shape;37;p10"/>
          <p:cNvPicPr preferRelativeResize="0"/>
          <p:nvPr/>
        </p:nvPicPr>
        <p:blipFill rotWithShape="1">
          <a:blip r:embed="rId3">
            <a:alphaModFix/>
          </a:blip>
          <a:srcRect b="0" l="0" r="0" t="0"/>
          <a:stretch/>
        </p:blipFill>
        <p:spPr>
          <a:xfrm>
            <a:off x="88925" y="185575"/>
            <a:ext cx="8938253" cy="4678600"/>
          </a:xfrm>
          <a:prstGeom prst="rect">
            <a:avLst/>
          </a:prstGeom>
          <a:noFill/>
          <a:ln>
            <a:noFill/>
          </a:ln>
        </p:spPr>
      </p:pic>
      <p:sp>
        <p:nvSpPr>
          <p:cNvPr id="38" name="Google Shape;38;p10"/>
          <p:cNvSpPr/>
          <p:nvPr/>
        </p:nvSpPr>
        <p:spPr>
          <a:xfrm>
            <a:off x="1441275" y="3920750"/>
            <a:ext cx="6406200" cy="518400"/>
          </a:xfrm>
          <a:prstGeom prst="rect">
            <a:avLst/>
          </a:prstGeom>
          <a:solidFill>
            <a:srgbClr val="05F2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ame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hyperlink" Target="https://techcrunch.com/2019/10/10/porsche-and-boeing-are-partnering-to-develop-premium-electric-flying-cars/" TargetMode="External"/><Relationship Id="rId4" Type="http://schemas.openxmlformats.org/officeDocument/2006/relationships/hyperlink" Target="https://www.opb.org/news/article/portland-manufacturing-company-vigor-wave-energy-device/" TargetMode="External"/><Relationship Id="rId5" Type="http://schemas.openxmlformats.org/officeDocument/2006/relationships/image" Target="../media/image16.png"/><Relationship Id="rId6"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7.png"/><Relationship Id="rId4" Type="http://schemas.openxmlformats.org/officeDocument/2006/relationships/hyperlink" Target="https://www.bbc.com/news/technology-50287391" TargetMode="External"/><Relationship Id="rId5" Type="http://schemas.openxmlformats.org/officeDocument/2006/relationships/hyperlink" Target="https://arstechnica.com/tech-policy/2019/11/isps-lied-to-congress-to-spread-confusion-about-encrypted-dns-mozilla-says/" TargetMode="External"/><Relationship Id="rId6" Type="http://schemas.openxmlformats.org/officeDocument/2006/relationships/image" Target="../media/image18.png"/><Relationship Id="rId7"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7.jp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hyperlink" Target="https://www.buzzfeed.com/awesomer/which-super-smash-bro-are-yo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9.png"/><Relationship Id="rId4" Type="http://schemas.openxmlformats.org/officeDocument/2006/relationships/image" Target="../media/image6.png"/><Relationship Id="rId5"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30.png"/><Relationship Id="rId5" Type="http://schemas.openxmlformats.org/officeDocument/2006/relationships/image" Target="../media/image10.png"/><Relationship Id="rId6"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6.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27"/>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t</a:t>
            </a:r>
            <a:r>
              <a:rPr b="1" lang="en" sz="4800">
                <a:solidFill>
                  <a:srgbClr val="FFFFFF"/>
                </a:solidFill>
                <a:latin typeface="Quicksand"/>
                <a:ea typeface="Quicksand"/>
                <a:cs typeface="Quicksand"/>
                <a:sym typeface="Quicksand"/>
              </a:rPr>
              <a:t>ypes of games</a:t>
            </a:r>
            <a:endParaRPr b="1" sz="4800">
              <a:solidFill>
                <a:srgbClr val="FFFFFF"/>
              </a:solidFill>
              <a:latin typeface="Quicksand"/>
              <a:ea typeface="Quicksand"/>
              <a:cs typeface="Quicksand"/>
              <a:sym typeface="Quicksand"/>
            </a:endParaRPr>
          </a:p>
        </p:txBody>
      </p:sp>
      <p:sp>
        <p:nvSpPr>
          <p:cNvPr id="156" name="Google Shape;156;p27"/>
          <p:cNvSpPr txBox="1"/>
          <p:nvPr/>
        </p:nvSpPr>
        <p:spPr>
          <a:xfrm>
            <a:off x="4412450" y="1457500"/>
            <a:ext cx="4495200" cy="3405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Font typeface="Quicksand"/>
              <a:buChar char="●"/>
            </a:pPr>
            <a:r>
              <a:rPr b="1" lang="en" sz="1800">
                <a:solidFill>
                  <a:schemeClr val="lt1"/>
                </a:solidFill>
                <a:latin typeface="Quicksand"/>
                <a:ea typeface="Quicksand"/>
                <a:cs typeface="Quicksand"/>
                <a:sym typeface="Quicksand"/>
              </a:rPr>
              <a:t>Fighter: player(s) fight against CPUs or one another</a:t>
            </a:r>
            <a:endParaRPr b="1" sz="1800">
              <a:solidFill>
                <a:schemeClr val="lt1"/>
              </a:solidFill>
              <a:latin typeface="Quicksand"/>
              <a:ea typeface="Quicksand"/>
              <a:cs typeface="Quicksand"/>
              <a:sym typeface="Quicksand"/>
            </a:endParaRPr>
          </a:p>
          <a:p>
            <a:pPr indent="-342900" lvl="0" marL="457200" rtl="0" algn="l">
              <a:spcBef>
                <a:spcPts val="0"/>
              </a:spcBef>
              <a:spcAft>
                <a:spcPts val="0"/>
              </a:spcAft>
              <a:buClr>
                <a:schemeClr val="lt1"/>
              </a:buClr>
              <a:buSzPts val="1800"/>
              <a:buFont typeface="Quicksand"/>
              <a:buChar char="●"/>
            </a:pPr>
            <a:r>
              <a:rPr b="1" lang="en" sz="1800">
                <a:solidFill>
                  <a:schemeClr val="lt1"/>
                </a:solidFill>
                <a:latin typeface="Quicksand"/>
                <a:ea typeface="Quicksand"/>
                <a:cs typeface="Quicksand"/>
                <a:sym typeface="Quicksand"/>
              </a:rPr>
              <a:t>Party: contains a variety of mini-games</a:t>
            </a:r>
            <a:endParaRPr b="1" sz="1800">
              <a:solidFill>
                <a:schemeClr val="lt1"/>
              </a:solidFill>
              <a:latin typeface="Quicksand"/>
              <a:ea typeface="Quicksand"/>
              <a:cs typeface="Quicksand"/>
              <a:sym typeface="Quicksand"/>
            </a:endParaRPr>
          </a:p>
          <a:p>
            <a:pPr indent="-342900" lvl="0" marL="457200" rtl="0" algn="l">
              <a:spcBef>
                <a:spcPts val="0"/>
              </a:spcBef>
              <a:spcAft>
                <a:spcPts val="0"/>
              </a:spcAft>
              <a:buClr>
                <a:schemeClr val="lt1"/>
              </a:buClr>
              <a:buSzPts val="1800"/>
              <a:buFont typeface="Quicksand"/>
              <a:buChar char="●"/>
            </a:pPr>
            <a:r>
              <a:rPr b="1" lang="en" sz="1800">
                <a:solidFill>
                  <a:schemeClr val="lt1"/>
                </a:solidFill>
                <a:latin typeface="Quicksand"/>
                <a:ea typeface="Quicksand"/>
                <a:cs typeface="Quicksand"/>
                <a:sym typeface="Quicksand"/>
              </a:rPr>
              <a:t>Simulator: focuses on simulating things i.e jobs, animals</a:t>
            </a:r>
            <a:endParaRPr b="1" sz="1800">
              <a:solidFill>
                <a:schemeClr val="lt1"/>
              </a:solidFill>
              <a:latin typeface="Quicksand"/>
              <a:ea typeface="Quicksand"/>
              <a:cs typeface="Quicksand"/>
              <a:sym typeface="Quicksand"/>
            </a:endParaRPr>
          </a:p>
          <a:p>
            <a:pPr indent="-342900" lvl="0" marL="457200" rtl="0" algn="l">
              <a:spcBef>
                <a:spcPts val="0"/>
              </a:spcBef>
              <a:spcAft>
                <a:spcPts val="0"/>
              </a:spcAft>
              <a:buClr>
                <a:schemeClr val="lt1"/>
              </a:buClr>
              <a:buSzPts val="1800"/>
              <a:buFont typeface="Quicksand"/>
              <a:buChar char="●"/>
            </a:pPr>
            <a:r>
              <a:rPr b="1" lang="en" sz="1800">
                <a:solidFill>
                  <a:schemeClr val="lt1"/>
                </a:solidFill>
                <a:latin typeface="Quicksand"/>
                <a:ea typeface="Quicksand"/>
                <a:cs typeface="Quicksand"/>
                <a:sym typeface="Quicksand"/>
              </a:rPr>
              <a:t>Sandbox: minimal limitations and freedom to roam</a:t>
            </a:r>
            <a:endParaRPr b="1" sz="1600">
              <a:solidFill>
                <a:srgbClr val="FFFFFF"/>
              </a:solidFill>
              <a:latin typeface="Quicksand"/>
              <a:ea typeface="Quicksand"/>
              <a:cs typeface="Quicksand"/>
              <a:sym typeface="Quicksand"/>
            </a:endParaRPr>
          </a:p>
        </p:txBody>
      </p:sp>
      <p:sp>
        <p:nvSpPr>
          <p:cNvPr id="157" name="Google Shape;157;p27"/>
          <p:cNvSpPr txBox="1"/>
          <p:nvPr/>
        </p:nvSpPr>
        <p:spPr>
          <a:xfrm>
            <a:off x="441950" y="1457500"/>
            <a:ext cx="3970500" cy="3405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Role Playing: player takes the role of a character</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Puzzle: player solves variety of puzzles for progression</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Platformer: game focused on jumping and climbing</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Beat ‘em up: players progress by beating waves of enemies</a:t>
            </a:r>
            <a:endParaRPr b="1" sz="1800">
              <a:solidFill>
                <a:srgbClr val="FFFFFF"/>
              </a:solidFill>
              <a:latin typeface="Quicksand"/>
              <a:ea typeface="Quicksand"/>
              <a:cs typeface="Quicksand"/>
              <a:sym typeface="Quicksand"/>
            </a:endParaRPr>
          </a:p>
          <a:p>
            <a:pPr indent="0" lvl="0" marL="457200" rtl="0" algn="l">
              <a:spcBef>
                <a:spcPts val="0"/>
              </a:spcBef>
              <a:spcAft>
                <a:spcPts val="0"/>
              </a:spcAft>
              <a:buNone/>
            </a:pPr>
            <a:r>
              <a:t/>
            </a:r>
            <a:endParaRPr b="1" sz="1800">
              <a:solidFill>
                <a:srgbClr val="FFFFFF"/>
              </a:solidFill>
              <a:latin typeface="Quicksand"/>
              <a:ea typeface="Quicksand"/>
              <a:cs typeface="Quicksand"/>
              <a:sym typeface="Quicksand"/>
            </a:endParaRPr>
          </a:p>
        </p:txBody>
      </p:sp>
      <p:pic>
        <p:nvPicPr>
          <p:cNvPr id="158" name="Google Shape;158;p27"/>
          <p:cNvPicPr preferRelativeResize="0"/>
          <p:nvPr/>
        </p:nvPicPr>
        <p:blipFill>
          <a:blip r:embed="rId3">
            <a:alphaModFix/>
          </a:blip>
          <a:stretch>
            <a:fillRect/>
          </a:stretch>
        </p:blipFill>
        <p:spPr>
          <a:xfrm>
            <a:off x="0" y="3928773"/>
            <a:ext cx="2160351" cy="1214725"/>
          </a:xfrm>
          <a:prstGeom prst="rect">
            <a:avLst/>
          </a:prstGeom>
          <a:noFill/>
          <a:ln>
            <a:noFill/>
          </a:ln>
        </p:spPr>
      </p:pic>
      <p:pic>
        <p:nvPicPr>
          <p:cNvPr id="159" name="Google Shape;159;p27"/>
          <p:cNvPicPr preferRelativeResize="0"/>
          <p:nvPr/>
        </p:nvPicPr>
        <p:blipFill>
          <a:blip r:embed="rId4">
            <a:alphaModFix/>
          </a:blip>
          <a:stretch>
            <a:fillRect/>
          </a:stretch>
        </p:blipFill>
        <p:spPr>
          <a:xfrm>
            <a:off x="3491825" y="3928535"/>
            <a:ext cx="2160350" cy="1215203"/>
          </a:xfrm>
          <a:prstGeom prst="rect">
            <a:avLst/>
          </a:prstGeom>
          <a:noFill/>
          <a:ln>
            <a:noFill/>
          </a:ln>
        </p:spPr>
      </p:pic>
      <p:pic>
        <p:nvPicPr>
          <p:cNvPr id="160" name="Google Shape;160;p27"/>
          <p:cNvPicPr preferRelativeResize="0"/>
          <p:nvPr/>
        </p:nvPicPr>
        <p:blipFill>
          <a:blip r:embed="rId5">
            <a:alphaModFix/>
          </a:blip>
          <a:stretch>
            <a:fillRect/>
          </a:stretch>
        </p:blipFill>
        <p:spPr>
          <a:xfrm>
            <a:off x="6983650" y="3928525"/>
            <a:ext cx="2160394" cy="12152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8"/>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a</a:t>
            </a:r>
            <a:r>
              <a:rPr b="1" lang="en" sz="4800">
                <a:solidFill>
                  <a:srgbClr val="FFFFFF"/>
                </a:solidFill>
                <a:latin typeface="Quicksand"/>
                <a:ea typeface="Quicksand"/>
                <a:cs typeface="Quicksand"/>
                <a:sym typeface="Quicksand"/>
              </a:rPr>
              <a:t>ugmented reality</a:t>
            </a:r>
            <a:endParaRPr b="1" sz="4800">
              <a:solidFill>
                <a:srgbClr val="FFFFFF"/>
              </a:solidFill>
              <a:latin typeface="Quicksand"/>
              <a:ea typeface="Quicksand"/>
              <a:cs typeface="Quicksand"/>
              <a:sym typeface="Quicksand"/>
            </a:endParaRPr>
          </a:p>
        </p:txBody>
      </p:sp>
      <p:sp>
        <p:nvSpPr>
          <p:cNvPr id="166" name="Google Shape;166;p28"/>
          <p:cNvSpPr txBox="1"/>
          <p:nvPr/>
        </p:nvSpPr>
        <p:spPr>
          <a:xfrm>
            <a:off x="3809475" y="1398750"/>
            <a:ext cx="4943400" cy="29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600">
              <a:solidFill>
                <a:srgbClr val="FFFFFF"/>
              </a:solidFill>
              <a:latin typeface="Quicksand"/>
              <a:ea typeface="Quicksand"/>
              <a:cs typeface="Quicksand"/>
              <a:sym typeface="Quicksand"/>
            </a:endParaRPr>
          </a:p>
        </p:txBody>
      </p:sp>
      <p:sp>
        <p:nvSpPr>
          <p:cNvPr id="167" name="Google Shape;167;p28"/>
          <p:cNvSpPr txBox="1"/>
          <p:nvPr/>
        </p:nvSpPr>
        <p:spPr>
          <a:xfrm>
            <a:off x="259450" y="1616075"/>
            <a:ext cx="5660700" cy="335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Quicksand"/>
                <a:ea typeface="Quicksand"/>
                <a:cs typeface="Quicksand"/>
                <a:sym typeface="Quicksand"/>
              </a:rPr>
              <a:t>Augmented Reality is the integration of game visual and audio content with the user’s environment. They are typically more mobile compared to their Virtual Reality counterparts and are commonly are on phones.</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rPr b="1" lang="en" sz="1800">
                <a:solidFill>
                  <a:srgbClr val="FFFFFF"/>
                </a:solidFill>
                <a:latin typeface="Quicksand"/>
                <a:ea typeface="Quicksand"/>
                <a:cs typeface="Quicksand"/>
                <a:sym typeface="Quicksand"/>
              </a:rPr>
              <a:t>The most famous AR game is currently Pokemon Go</a:t>
            </a:r>
            <a:endParaRPr b="1" sz="1800">
              <a:solidFill>
                <a:srgbClr val="FFFFFF"/>
              </a:solidFill>
              <a:latin typeface="Quicksand"/>
              <a:ea typeface="Quicksand"/>
              <a:cs typeface="Quicksand"/>
              <a:sym typeface="Quicksand"/>
            </a:endParaRPr>
          </a:p>
        </p:txBody>
      </p:sp>
      <p:pic>
        <p:nvPicPr>
          <p:cNvPr id="168" name="Google Shape;168;p28"/>
          <p:cNvPicPr preferRelativeResize="0"/>
          <p:nvPr/>
        </p:nvPicPr>
        <p:blipFill>
          <a:blip r:embed="rId3">
            <a:alphaModFix/>
          </a:blip>
          <a:stretch>
            <a:fillRect/>
          </a:stretch>
        </p:blipFill>
        <p:spPr>
          <a:xfrm>
            <a:off x="6116071" y="1398750"/>
            <a:ext cx="2519324" cy="33590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9"/>
          <p:cNvSpPr txBox="1"/>
          <p:nvPr/>
        </p:nvSpPr>
        <p:spPr>
          <a:xfrm>
            <a:off x="411725" y="296625"/>
            <a:ext cx="7334700" cy="85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virtual reality</a:t>
            </a:r>
            <a:endParaRPr b="1" sz="4800">
              <a:solidFill>
                <a:srgbClr val="FFFFFF"/>
              </a:solidFill>
              <a:latin typeface="Quicksand"/>
              <a:ea typeface="Quicksand"/>
              <a:cs typeface="Quicksand"/>
              <a:sym typeface="Quicksand"/>
            </a:endParaRPr>
          </a:p>
        </p:txBody>
      </p:sp>
      <p:sp>
        <p:nvSpPr>
          <p:cNvPr id="174" name="Google Shape;174;p29"/>
          <p:cNvSpPr txBox="1"/>
          <p:nvPr/>
        </p:nvSpPr>
        <p:spPr>
          <a:xfrm>
            <a:off x="668900" y="1658175"/>
            <a:ext cx="3754800" cy="311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Quicksand"/>
                <a:ea typeface="Quicksand"/>
                <a:cs typeface="Quicksand"/>
                <a:sym typeface="Quicksand"/>
              </a:rPr>
              <a:t>Allows a person to immerse, experience and interact with a 3-D environment. They are commonly on computers, consoles, and mobile devices. </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rPr b="1" lang="en" sz="1800">
                <a:solidFill>
                  <a:srgbClr val="FFFFFF"/>
                </a:solidFill>
                <a:latin typeface="Quicksand"/>
                <a:ea typeface="Quicksand"/>
                <a:cs typeface="Quicksand"/>
                <a:sym typeface="Quicksand"/>
              </a:rPr>
              <a:t>They generally require the individual to wear a visual headset.</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rPr b="1" lang="en" sz="1800">
                <a:solidFill>
                  <a:srgbClr val="FFFFFF"/>
                </a:solidFill>
                <a:latin typeface="Quicksand"/>
                <a:ea typeface="Quicksand"/>
                <a:cs typeface="Quicksand"/>
                <a:sym typeface="Quicksand"/>
              </a:rPr>
              <a:t>A very popular game is Beat Saber</a:t>
            </a:r>
            <a:endParaRPr b="1" sz="1800">
              <a:solidFill>
                <a:srgbClr val="FFFFFF"/>
              </a:solidFill>
              <a:latin typeface="Quicksand"/>
              <a:ea typeface="Quicksand"/>
              <a:cs typeface="Quicksand"/>
              <a:sym typeface="Quicksand"/>
            </a:endParaRPr>
          </a:p>
        </p:txBody>
      </p:sp>
      <p:pic>
        <p:nvPicPr>
          <p:cNvPr id="175" name="Google Shape;175;p29"/>
          <p:cNvPicPr preferRelativeResize="0"/>
          <p:nvPr/>
        </p:nvPicPr>
        <p:blipFill>
          <a:blip r:embed="rId3">
            <a:alphaModFix/>
          </a:blip>
          <a:stretch>
            <a:fillRect/>
          </a:stretch>
        </p:blipFill>
        <p:spPr>
          <a:xfrm>
            <a:off x="4919200" y="1516025"/>
            <a:ext cx="3754801" cy="3396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30"/>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Quicksand"/>
                <a:ea typeface="Quicksand"/>
                <a:cs typeface="Quicksand"/>
                <a:sym typeface="Quicksand"/>
              </a:rPr>
              <a:t>activity</a:t>
            </a:r>
            <a:endParaRPr b="1" sz="6000">
              <a:solidFill>
                <a:srgbClr val="FFFFFF"/>
              </a:solidFill>
              <a:latin typeface="Quicksand"/>
              <a:ea typeface="Quicksand"/>
              <a:cs typeface="Quicksand"/>
              <a:sym typeface="Quicksand"/>
            </a:endParaRPr>
          </a:p>
        </p:txBody>
      </p:sp>
      <p:sp>
        <p:nvSpPr>
          <p:cNvPr id="181" name="Google Shape;181;p30"/>
          <p:cNvSpPr txBox="1"/>
          <p:nvPr/>
        </p:nvSpPr>
        <p:spPr>
          <a:xfrm>
            <a:off x="413750" y="1500350"/>
            <a:ext cx="5660700" cy="335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Quicksand"/>
                <a:ea typeface="Quicksand"/>
                <a:cs typeface="Quicksand"/>
                <a:sym typeface="Quicksand"/>
              </a:rPr>
              <a:t>Come up with a concept for a video game</a:t>
            </a:r>
            <a:endParaRPr b="1">
              <a:solidFill>
                <a:srgbClr val="FFFFFF"/>
              </a:solidFill>
              <a:latin typeface="Quicksand"/>
              <a:ea typeface="Quicksand"/>
              <a:cs typeface="Quicksand"/>
              <a:sym typeface="Quicksand"/>
            </a:endParaRPr>
          </a:p>
          <a:p>
            <a:pPr indent="-317500" lvl="0" marL="4572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What genre will it be?</a:t>
            </a:r>
            <a:endParaRPr b="1">
              <a:solidFill>
                <a:srgbClr val="FFFFFF"/>
              </a:solidFill>
              <a:latin typeface="Quicksand"/>
              <a:ea typeface="Quicksand"/>
              <a:cs typeface="Quicksand"/>
              <a:sym typeface="Quicksand"/>
            </a:endParaRPr>
          </a:p>
          <a:p>
            <a:pPr indent="-317500" lvl="0" marL="4572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AR? VR? Regular? Mobile?</a:t>
            </a:r>
            <a:endParaRPr b="1">
              <a:solidFill>
                <a:srgbClr val="FFFFFF"/>
              </a:solidFill>
              <a:latin typeface="Quicksand"/>
              <a:ea typeface="Quicksand"/>
              <a:cs typeface="Quicksand"/>
              <a:sym typeface="Quicksand"/>
            </a:endParaRPr>
          </a:p>
          <a:p>
            <a:pPr indent="-317500" lvl="0" marL="4572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Story Driven? Player Driven?</a:t>
            </a:r>
            <a:endParaRPr b="1">
              <a:solidFill>
                <a:srgbClr val="FFFFFF"/>
              </a:solidFill>
              <a:latin typeface="Quicksand"/>
              <a:ea typeface="Quicksand"/>
              <a:cs typeface="Quicksand"/>
              <a:sym typeface="Quicksand"/>
            </a:endParaRPr>
          </a:p>
          <a:p>
            <a:pPr indent="-317500" lvl="0" marL="4572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Single Player? Multiplayer? Party Game?</a:t>
            </a:r>
            <a:endParaRPr b="1">
              <a:solidFill>
                <a:srgbClr val="FFFFFF"/>
              </a:solidFill>
              <a:latin typeface="Quicksand"/>
              <a:ea typeface="Quicksand"/>
              <a:cs typeface="Quicksand"/>
              <a:sym typeface="Quicksand"/>
            </a:endParaRPr>
          </a:p>
          <a:p>
            <a:pPr indent="-317500" lvl="0" marL="4572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Software?</a:t>
            </a:r>
            <a:endParaRPr b="1">
              <a:solidFill>
                <a:srgbClr val="FFFFFF"/>
              </a:solidFill>
              <a:latin typeface="Quicksand"/>
              <a:ea typeface="Quicksand"/>
              <a:cs typeface="Quicksand"/>
              <a:sym typeface="Quicksand"/>
            </a:endParaRPr>
          </a:p>
          <a:p>
            <a:pPr indent="-317500" lvl="0" marL="4572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Objective?</a:t>
            </a:r>
            <a:endParaRPr b="1">
              <a:solidFill>
                <a:srgbClr val="FFFFFF"/>
              </a:solidFill>
              <a:latin typeface="Quicksand"/>
              <a:ea typeface="Quicksand"/>
              <a:cs typeface="Quicksand"/>
              <a:sym typeface="Quicksand"/>
            </a:endParaRPr>
          </a:p>
          <a:p>
            <a:pPr indent="-317500" lvl="0" marL="4572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Setting?</a:t>
            </a:r>
            <a:endParaRPr b="1">
              <a:solidFill>
                <a:srgbClr val="FFFFFF"/>
              </a:solidFill>
              <a:latin typeface="Quicksand"/>
              <a:ea typeface="Quicksand"/>
              <a:cs typeface="Quicksand"/>
              <a:sym typeface="Quicksan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31"/>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Quicksand"/>
                <a:ea typeface="Quicksand"/>
                <a:cs typeface="Quicksand"/>
                <a:sym typeface="Quicksand"/>
              </a:rPr>
              <a:t>activity</a:t>
            </a:r>
            <a:endParaRPr b="1" sz="6000">
              <a:solidFill>
                <a:srgbClr val="FFFFFF"/>
              </a:solidFill>
              <a:latin typeface="Quicksand"/>
              <a:ea typeface="Quicksand"/>
              <a:cs typeface="Quicksand"/>
              <a:sym typeface="Quicksand"/>
            </a:endParaRPr>
          </a:p>
        </p:txBody>
      </p:sp>
      <p:sp>
        <p:nvSpPr>
          <p:cNvPr id="187" name="Google Shape;187;p31"/>
          <p:cNvSpPr txBox="1"/>
          <p:nvPr/>
        </p:nvSpPr>
        <p:spPr>
          <a:xfrm>
            <a:off x="413750" y="1500350"/>
            <a:ext cx="5660700" cy="3359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FFFFFF"/>
                </a:solidFill>
                <a:latin typeface="Quicksand"/>
                <a:ea typeface="Quicksand"/>
                <a:cs typeface="Quicksand"/>
                <a:sym typeface="Quicksand"/>
              </a:rPr>
              <a:t>Player Driven</a:t>
            </a:r>
            <a:endParaRPr b="1">
              <a:solidFill>
                <a:srgbClr val="FFFFFF"/>
              </a:solidFill>
              <a:latin typeface="Quicksand"/>
              <a:ea typeface="Quicksand"/>
              <a:cs typeface="Quicksand"/>
              <a:sym typeface="Quicksand"/>
            </a:endParaRPr>
          </a:p>
          <a:p>
            <a:pPr indent="0" lvl="0" marL="0" rtl="0" algn="l">
              <a:lnSpc>
                <a:spcPct val="150000"/>
              </a:lnSpc>
              <a:spcBef>
                <a:spcPts val="0"/>
              </a:spcBef>
              <a:spcAft>
                <a:spcPts val="0"/>
              </a:spcAft>
              <a:buNone/>
            </a:pPr>
            <a:r>
              <a:rPr b="1" lang="en">
                <a:solidFill>
                  <a:srgbClr val="FFFFFF"/>
                </a:solidFill>
                <a:latin typeface="Quicksand"/>
                <a:ea typeface="Quicksand"/>
                <a:cs typeface="Quicksand"/>
                <a:sym typeface="Quicksand"/>
              </a:rPr>
              <a:t>Single Player </a:t>
            </a:r>
            <a:endParaRPr b="1">
              <a:solidFill>
                <a:srgbClr val="FFFFFF"/>
              </a:solidFill>
              <a:latin typeface="Quicksand"/>
              <a:ea typeface="Quicksand"/>
              <a:cs typeface="Quicksand"/>
              <a:sym typeface="Quicksand"/>
            </a:endParaRPr>
          </a:p>
          <a:p>
            <a:pPr indent="0" lvl="0" marL="0" rtl="0" algn="l">
              <a:lnSpc>
                <a:spcPct val="150000"/>
              </a:lnSpc>
              <a:spcBef>
                <a:spcPts val="0"/>
              </a:spcBef>
              <a:spcAft>
                <a:spcPts val="0"/>
              </a:spcAft>
              <a:buNone/>
            </a:pPr>
            <a:r>
              <a:rPr b="1" lang="en">
                <a:solidFill>
                  <a:srgbClr val="FFFFFF"/>
                </a:solidFill>
                <a:latin typeface="Quicksand"/>
                <a:ea typeface="Quicksand"/>
                <a:cs typeface="Quicksand"/>
                <a:sym typeface="Quicksand"/>
              </a:rPr>
              <a:t>RPG</a:t>
            </a:r>
            <a:endParaRPr b="1">
              <a:solidFill>
                <a:srgbClr val="FFFFFF"/>
              </a:solidFill>
              <a:latin typeface="Quicksand"/>
              <a:ea typeface="Quicksand"/>
              <a:cs typeface="Quicksand"/>
              <a:sym typeface="Quicksand"/>
            </a:endParaRPr>
          </a:p>
          <a:p>
            <a:pPr indent="0" lvl="0" marL="0" rtl="0" algn="l">
              <a:lnSpc>
                <a:spcPct val="150000"/>
              </a:lnSpc>
              <a:spcBef>
                <a:spcPts val="0"/>
              </a:spcBef>
              <a:spcAft>
                <a:spcPts val="0"/>
              </a:spcAft>
              <a:buNone/>
            </a:pPr>
            <a:r>
              <a:rPr b="1" lang="en">
                <a:solidFill>
                  <a:srgbClr val="FFFFFF"/>
                </a:solidFill>
                <a:latin typeface="Quicksand"/>
                <a:ea typeface="Quicksand"/>
                <a:cs typeface="Quicksand"/>
                <a:sym typeface="Quicksand"/>
              </a:rPr>
              <a:t>Unity</a:t>
            </a:r>
            <a:endParaRPr b="1">
              <a:solidFill>
                <a:srgbClr val="FFFFFF"/>
              </a:solidFill>
              <a:latin typeface="Quicksand"/>
              <a:ea typeface="Quicksand"/>
              <a:cs typeface="Quicksand"/>
              <a:sym typeface="Quicksand"/>
            </a:endParaRPr>
          </a:p>
          <a:p>
            <a:pPr indent="0" lvl="0" marL="0" rtl="0" algn="l">
              <a:lnSpc>
                <a:spcPct val="150000"/>
              </a:lnSpc>
              <a:spcBef>
                <a:spcPts val="0"/>
              </a:spcBef>
              <a:spcAft>
                <a:spcPts val="0"/>
              </a:spcAft>
              <a:buNone/>
            </a:pPr>
            <a:r>
              <a:rPr b="1" lang="en">
                <a:solidFill>
                  <a:srgbClr val="FFFFFF"/>
                </a:solidFill>
                <a:latin typeface="Quicksand"/>
                <a:ea typeface="Quicksand"/>
                <a:cs typeface="Quicksand"/>
                <a:sym typeface="Quicksand"/>
              </a:rPr>
              <a:t>Multiple Areas w/quests that change the world and its characters</a:t>
            </a:r>
            <a:endParaRPr b="1">
              <a:solidFill>
                <a:srgbClr val="FFFFFF"/>
              </a:solidFill>
              <a:latin typeface="Quicksand"/>
              <a:ea typeface="Quicksand"/>
              <a:cs typeface="Quicksand"/>
              <a:sym typeface="Quicksand"/>
            </a:endParaRPr>
          </a:p>
          <a:p>
            <a:pPr indent="0" lvl="0" marL="0" rtl="0" algn="l">
              <a:lnSpc>
                <a:spcPct val="150000"/>
              </a:lnSpc>
              <a:spcBef>
                <a:spcPts val="0"/>
              </a:spcBef>
              <a:spcAft>
                <a:spcPts val="0"/>
              </a:spcAft>
              <a:buNone/>
            </a:pPr>
            <a:r>
              <a:rPr b="1" lang="en">
                <a:solidFill>
                  <a:srgbClr val="FFFFFF"/>
                </a:solidFill>
                <a:latin typeface="Quicksand"/>
                <a:ea typeface="Quicksand"/>
                <a:cs typeface="Quicksand"/>
                <a:sym typeface="Quicksand"/>
              </a:rPr>
              <a:t>Inventory focused, set in the future</a:t>
            </a:r>
            <a:endParaRPr b="1">
              <a:solidFill>
                <a:srgbClr val="FFFFFF"/>
              </a:solidFill>
              <a:latin typeface="Quicksand"/>
              <a:ea typeface="Quicksand"/>
              <a:cs typeface="Quicksand"/>
              <a:sym typeface="Quicksan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95" name="Shape 195"/>
        <p:cNvGrpSpPr/>
        <p:nvPr/>
      </p:nvGrpSpPr>
      <p:grpSpPr>
        <a:xfrm>
          <a:off x="0" y="0"/>
          <a:ext cx="0" cy="0"/>
          <a:chOff x="0" y="0"/>
          <a:chExt cx="0" cy="0"/>
        </a:xfrm>
      </p:grpSpPr>
      <p:sp>
        <p:nvSpPr>
          <p:cNvPr id="196" name="Google Shape;196;p33"/>
          <p:cNvSpPr txBox="1"/>
          <p:nvPr/>
        </p:nvSpPr>
        <p:spPr>
          <a:xfrm>
            <a:off x="1078250" y="3666125"/>
            <a:ext cx="2681400" cy="657600"/>
          </a:xfrm>
          <a:prstGeom prst="rect">
            <a:avLst/>
          </a:prstGeom>
          <a:noFill/>
          <a:ln>
            <a:noFill/>
          </a:ln>
        </p:spPr>
        <p:txBody>
          <a:bodyPr anchorCtr="0" anchor="t" bIns="34275" lIns="68575" spcFirstLastPara="1" rIns="68575" wrap="square" tIns="34275">
            <a:noAutofit/>
          </a:bodyPr>
          <a:lstStyle/>
          <a:p>
            <a:pPr indent="0" lvl="0" marL="177800" rtl="0" algn="ctr">
              <a:lnSpc>
                <a:spcPct val="100000"/>
              </a:lnSpc>
              <a:spcBef>
                <a:spcPts val="0"/>
              </a:spcBef>
              <a:spcAft>
                <a:spcPts val="0"/>
              </a:spcAft>
              <a:buNone/>
            </a:pPr>
            <a:r>
              <a:rPr b="1" lang="en" sz="1800" u="sng">
                <a:solidFill>
                  <a:schemeClr val="hlink"/>
                </a:solidFill>
                <a:latin typeface="Quicksand"/>
                <a:ea typeface="Quicksand"/>
                <a:cs typeface="Quicksand"/>
                <a:sym typeface="Quicksand"/>
                <a:hlinkClick r:id="rId3"/>
              </a:rPr>
              <a:t>Porsche and Boeing’s ambitious partnership.</a:t>
            </a:r>
            <a:endParaRPr b="1" sz="1800" u="sng">
              <a:solidFill>
                <a:srgbClr val="FFFFFF"/>
              </a:solidFill>
              <a:latin typeface="Quicksand"/>
              <a:ea typeface="Quicksand"/>
              <a:cs typeface="Quicksand"/>
              <a:sym typeface="Quicksand"/>
            </a:endParaRPr>
          </a:p>
        </p:txBody>
      </p:sp>
      <p:sp>
        <p:nvSpPr>
          <p:cNvPr id="197" name="Google Shape;197;p33"/>
          <p:cNvSpPr txBox="1"/>
          <p:nvPr/>
        </p:nvSpPr>
        <p:spPr>
          <a:xfrm>
            <a:off x="5163425" y="3666125"/>
            <a:ext cx="2681400" cy="657600"/>
          </a:xfrm>
          <a:prstGeom prst="rect">
            <a:avLst/>
          </a:prstGeom>
          <a:noFill/>
          <a:ln>
            <a:noFill/>
          </a:ln>
        </p:spPr>
        <p:txBody>
          <a:bodyPr anchorCtr="0" anchor="t" bIns="34275" lIns="68575" spcFirstLastPara="1" rIns="68575" wrap="square" tIns="34275">
            <a:noAutofit/>
          </a:bodyPr>
          <a:lstStyle/>
          <a:p>
            <a:pPr indent="0" lvl="0" marL="177800" rtl="0" algn="ctr">
              <a:lnSpc>
                <a:spcPct val="100000"/>
              </a:lnSpc>
              <a:spcBef>
                <a:spcPts val="0"/>
              </a:spcBef>
              <a:spcAft>
                <a:spcPts val="0"/>
              </a:spcAft>
              <a:buNone/>
            </a:pPr>
            <a:r>
              <a:rPr b="1" lang="en" sz="1800" u="sng">
                <a:solidFill>
                  <a:schemeClr val="hlink"/>
                </a:solidFill>
                <a:latin typeface="Quicksand"/>
                <a:ea typeface="Quicksand"/>
                <a:cs typeface="Quicksand"/>
                <a:sym typeface="Quicksand"/>
                <a:hlinkClick r:id="rId4"/>
              </a:rPr>
              <a:t>Portland’s Renewable Wave Machine</a:t>
            </a:r>
            <a:endParaRPr b="1" sz="1800">
              <a:solidFill>
                <a:srgbClr val="FFFFFF"/>
              </a:solidFill>
              <a:latin typeface="Quicksand"/>
              <a:ea typeface="Quicksand"/>
              <a:cs typeface="Quicksand"/>
              <a:sym typeface="Quicksand"/>
            </a:endParaRPr>
          </a:p>
        </p:txBody>
      </p:sp>
      <p:pic>
        <p:nvPicPr>
          <p:cNvPr id="198" name="Google Shape;198;p33"/>
          <p:cNvPicPr preferRelativeResize="0"/>
          <p:nvPr/>
        </p:nvPicPr>
        <p:blipFill>
          <a:blip r:embed="rId5">
            <a:alphaModFix/>
          </a:blip>
          <a:stretch>
            <a:fillRect/>
          </a:stretch>
        </p:blipFill>
        <p:spPr>
          <a:xfrm>
            <a:off x="1102463" y="2365848"/>
            <a:ext cx="2632975" cy="1053175"/>
          </a:xfrm>
          <a:prstGeom prst="rect">
            <a:avLst/>
          </a:prstGeom>
          <a:noFill/>
          <a:ln>
            <a:noFill/>
          </a:ln>
        </p:spPr>
      </p:pic>
      <p:pic>
        <p:nvPicPr>
          <p:cNvPr id="199" name="Google Shape;199;p33"/>
          <p:cNvPicPr preferRelativeResize="0"/>
          <p:nvPr/>
        </p:nvPicPr>
        <p:blipFill>
          <a:blip r:embed="rId6">
            <a:alphaModFix/>
          </a:blip>
          <a:stretch>
            <a:fillRect/>
          </a:stretch>
        </p:blipFill>
        <p:spPr>
          <a:xfrm>
            <a:off x="5455241" y="1909788"/>
            <a:ext cx="2097759" cy="16668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03" name="Shape 203"/>
        <p:cNvGrpSpPr/>
        <p:nvPr/>
      </p:nvGrpSpPr>
      <p:grpSpPr>
        <a:xfrm>
          <a:off x="0" y="0"/>
          <a:ext cx="0" cy="0"/>
          <a:chOff x="0" y="0"/>
          <a:chExt cx="0" cy="0"/>
        </a:xfrm>
      </p:grpSpPr>
      <p:sp>
        <p:nvSpPr>
          <p:cNvPr id="204" name="Google Shape;204;p34"/>
          <p:cNvSpPr txBox="1"/>
          <p:nvPr/>
        </p:nvSpPr>
        <p:spPr>
          <a:xfrm>
            <a:off x="1870650" y="518325"/>
            <a:ext cx="5402700" cy="74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500">
                <a:solidFill>
                  <a:srgbClr val="FFFFFF"/>
                </a:solidFill>
                <a:latin typeface="Quicksand"/>
                <a:ea typeface="Quicksand"/>
                <a:cs typeface="Quicksand"/>
                <a:sym typeface="Quicksand"/>
              </a:rPr>
              <a:t>this week in tech:</a:t>
            </a:r>
            <a:endParaRPr b="1" sz="4500">
              <a:solidFill>
                <a:srgbClr val="FFFFFF"/>
              </a:solidFill>
              <a:latin typeface="Quicksand"/>
              <a:ea typeface="Quicksand"/>
              <a:cs typeface="Quicksand"/>
              <a:sym typeface="Quicksand"/>
            </a:endParaRPr>
          </a:p>
        </p:txBody>
      </p:sp>
      <p:sp>
        <p:nvSpPr>
          <p:cNvPr id="205" name="Google Shape;205;p34"/>
          <p:cNvSpPr/>
          <p:nvPr/>
        </p:nvSpPr>
        <p:spPr>
          <a:xfrm>
            <a:off x="1679863" y="1643250"/>
            <a:ext cx="2382300" cy="2910600"/>
          </a:xfrm>
          <a:prstGeom prst="roundRect">
            <a:avLst>
              <a:gd fmla="val 9041" name="adj"/>
            </a:avLst>
          </a:prstGeom>
          <a:solidFill>
            <a:srgbClr val="03CCAB"/>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4"/>
          <p:cNvSpPr/>
          <p:nvPr/>
        </p:nvSpPr>
        <p:spPr>
          <a:xfrm>
            <a:off x="5081838" y="1643250"/>
            <a:ext cx="2382300" cy="2910600"/>
          </a:xfrm>
          <a:prstGeom prst="roundRect">
            <a:avLst>
              <a:gd fmla="val 9041" name="adj"/>
            </a:avLst>
          </a:prstGeom>
          <a:solidFill>
            <a:srgbClr val="03CCAB"/>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4"/>
          <p:cNvSpPr txBox="1"/>
          <p:nvPr/>
        </p:nvSpPr>
        <p:spPr>
          <a:xfrm>
            <a:off x="1666213" y="3389274"/>
            <a:ext cx="2409600" cy="946500"/>
          </a:xfrm>
          <a:prstGeom prst="rect">
            <a:avLst/>
          </a:prstGeom>
          <a:noFill/>
          <a:ln>
            <a:noFill/>
          </a:ln>
        </p:spPr>
        <p:txBody>
          <a:bodyPr anchorCtr="0" anchor="t" bIns="34275" lIns="68575" spcFirstLastPara="1" rIns="68575" wrap="square" tIns="34275">
            <a:noAutofit/>
          </a:bodyPr>
          <a:lstStyle/>
          <a:p>
            <a:pPr indent="0" lvl="0" marL="0" rtl="0" algn="ctr">
              <a:lnSpc>
                <a:spcPct val="112500"/>
              </a:lnSpc>
              <a:spcBef>
                <a:spcPts val="0"/>
              </a:spcBef>
              <a:spcAft>
                <a:spcPts val="0"/>
              </a:spcAft>
              <a:buNone/>
            </a:pPr>
            <a:r>
              <a:rPr b="1" lang="en" sz="1800" u="sng">
                <a:solidFill>
                  <a:srgbClr val="FFFFFF"/>
                </a:solidFill>
                <a:latin typeface="Barlow"/>
                <a:ea typeface="Barlow"/>
                <a:cs typeface="Barlow"/>
                <a:sym typeface="Barlow"/>
                <a:hlinkClick r:id="rId4"/>
              </a:rPr>
              <a:t>Microsoft four-day work week 'boosts productivity'</a:t>
            </a:r>
            <a:endParaRPr b="1" sz="1800">
              <a:solidFill>
                <a:srgbClr val="FFFFFF"/>
              </a:solidFill>
              <a:latin typeface="Barlow"/>
              <a:ea typeface="Barlow"/>
              <a:cs typeface="Barlow"/>
              <a:sym typeface="Barlow"/>
            </a:endParaRPr>
          </a:p>
          <a:p>
            <a:pPr indent="0" lvl="0" marL="0" rtl="0" algn="l">
              <a:lnSpc>
                <a:spcPct val="115000"/>
              </a:lnSpc>
              <a:spcBef>
                <a:spcPts val="0"/>
              </a:spcBef>
              <a:spcAft>
                <a:spcPts val="0"/>
              </a:spcAft>
              <a:buNone/>
            </a:pPr>
            <a:r>
              <a:t/>
            </a:r>
            <a:endParaRPr sz="1100">
              <a:solidFill>
                <a:srgbClr val="FFFFFF"/>
              </a:solidFill>
            </a:endParaRPr>
          </a:p>
          <a:p>
            <a:pPr indent="0" lvl="0" marL="177800" rtl="0" algn="ctr">
              <a:lnSpc>
                <a:spcPct val="100000"/>
              </a:lnSpc>
              <a:spcBef>
                <a:spcPts val="0"/>
              </a:spcBef>
              <a:spcAft>
                <a:spcPts val="0"/>
              </a:spcAft>
              <a:buNone/>
            </a:pPr>
            <a:r>
              <a:t/>
            </a:r>
            <a:endParaRPr b="1" sz="1800">
              <a:solidFill>
                <a:srgbClr val="FFFFFF"/>
              </a:solidFill>
              <a:latin typeface="Barlow"/>
              <a:ea typeface="Barlow"/>
              <a:cs typeface="Barlow"/>
              <a:sym typeface="Barlow"/>
            </a:endParaRPr>
          </a:p>
        </p:txBody>
      </p:sp>
      <p:sp>
        <p:nvSpPr>
          <p:cNvPr id="208" name="Google Shape;208;p34"/>
          <p:cNvSpPr txBox="1"/>
          <p:nvPr/>
        </p:nvSpPr>
        <p:spPr>
          <a:xfrm>
            <a:off x="5068200" y="3313974"/>
            <a:ext cx="2409600" cy="1097100"/>
          </a:xfrm>
          <a:prstGeom prst="rect">
            <a:avLst/>
          </a:prstGeom>
          <a:noFill/>
          <a:ln>
            <a:noFill/>
          </a:ln>
        </p:spPr>
        <p:txBody>
          <a:bodyPr anchorCtr="0" anchor="t" bIns="34275" lIns="68575" spcFirstLastPara="1" rIns="68575" wrap="square" tIns="34275">
            <a:noAutofit/>
          </a:bodyPr>
          <a:lstStyle/>
          <a:p>
            <a:pPr indent="0" lvl="0" marL="0" rtl="0" algn="ctr">
              <a:lnSpc>
                <a:spcPct val="100000"/>
              </a:lnSpc>
              <a:spcBef>
                <a:spcPts val="0"/>
              </a:spcBef>
              <a:spcAft>
                <a:spcPts val="0"/>
              </a:spcAft>
              <a:buNone/>
            </a:pPr>
            <a:r>
              <a:rPr b="1" lang="en" sz="1600" u="sng">
                <a:solidFill>
                  <a:srgbClr val="FFFFFF"/>
                </a:solidFill>
                <a:latin typeface="Barlow"/>
                <a:ea typeface="Barlow"/>
                <a:cs typeface="Barlow"/>
                <a:sym typeface="Barlow"/>
                <a:hlinkClick r:id="rId5"/>
              </a:rPr>
              <a:t>ISPs Lied to Congress to Spread Misinformation about Encrypted DNS, </a:t>
            </a:r>
            <a:r>
              <a:rPr b="1" lang="en" sz="1600" u="sng">
                <a:solidFill>
                  <a:srgbClr val="FFFFFF"/>
                </a:solidFill>
                <a:latin typeface="Barlow"/>
                <a:ea typeface="Barlow"/>
                <a:cs typeface="Barlow"/>
                <a:sym typeface="Barlow"/>
              </a:rPr>
              <a:t>Mozilla Says</a:t>
            </a:r>
            <a:endParaRPr b="1" sz="1600" u="sng">
              <a:solidFill>
                <a:srgbClr val="FFFFFF"/>
              </a:solidFill>
              <a:latin typeface="Barlow"/>
              <a:ea typeface="Barlow"/>
              <a:cs typeface="Barlow"/>
              <a:sym typeface="Barlow"/>
            </a:endParaRPr>
          </a:p>
        </p:txBody>
      </p:sp>
      <p:pic>
        <p:nvPicPr>
          <p:cNvPr id="209" name="Google Shape;209;p34"/>
          <p:cNvPicPr preferRelativeResize="0"/>
          <p:nvPr/>
        </p:nvPicPr>
        <p:blipFill>
          <a:blip r:embed="rId6">
            <a:alphaModFix/>
          </a:blip>
          <a:stretch>
            <a:fillRect/>
          </a:stretch>
        </p:blipFill>
        <p:spPr>
          <a:xfrm>
            <a:off x="1798750" y="1956292"/>
            <a:ext cx="2144550" cy="1205497"/>
          </a:xfrm>
          <a:prstGeom prst="rect">
            <a:avLst/>
          </a:prstGeom>
          <a:noFill/>
          <a:ln>
            <a:noFill/>
          </a:ln>
        </p:spPr>
      </p:pic>
      <p:pic>
        <p:nvPicPr>
          <p:cNvPr id="210" name="Google Shape;210;p34"/>
          <p:cNvPicPr preferRelativeResize="0"/>
          <p:nvPr/>
        </p:nvPicPr>
        <p:blipFill>
          <a:blip r:embed="rId7">
            <a:alphaModFix/>
          </a:blip>
          <a:stretch>
            <a:fillRect/>
          </a:stretch>
        </p:blipFill>
        <p:spPr>
          <a:xfrm>
            <a:off x="5265874" y="1890563"/>
            <a:ext cx="2014260" cy="13369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35"/>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Tech Meme(s) of the Week</a:t>
            </a:r>
            <a:endParaRPr b="1" sz="4800">
              <a:solidFill>
                <a:srgbClr val="FFFFFF"/>
              </a:solidFill>
              <a:latin typeface="Quicksand"/>
              <a:ea typeface="Quicksand"/>
              <a:cs typeface="Quicksand"/>
              <a:sym typeface="Quicksand"/>
            </a:endParaRPr>
          </a:p>
        </p:txBody>
      </p:sp>
      <p:sp>
        <p:nvSpPr>
          <p:cNvPr id="216" name="Google Shape;216;p35"/>
          <p:cNvSpPr txBox="1"/>
          <p:nvPr/>
        </p:nvSpPr>
        <p:spPr>
          <a:xfrm>
            <a:off x="3021825" y="1290600"/>
            <a:ext cx="5818200" cy="1452600"/>
          </a:xfrm>
          <a:prstGeom prst="rect">
            <a:avLst/>
          </a:prstGeom>
          <a:noFill/>
          <a:ln>
            <a:noFill/>
          </a:ln>
        </p:spPr>
        <p:txBody>
          <a:bodyPr anchorCtr="0" anchor="t" bIns="34275" lIns="68575" spcFirstLastPara="1" rIns="68575" wrap="square" tIns="34275">
            <a:noAutofit/>
          </a:bodyPr>
          <a:lstStyle/>
          <a:p>
            <a:pPr indent="0" lvl="0" marL="457200" rtl="0" algn="l">
              <a:lnSpc>
                <a:spcPct val="100000"/>
              </a:lnSpc>
              <a:spcBef>
                <a:spcPts val="0"/>
              </a:spcBef>
              <a:spcAft>
                <a:spcPts val="0"/>
              </a:spcAft>
              <a:buNone/>
            </a:pPr>
            <a:r>
              <a:t/>
            </a:r>
            <a:endParaRPr b="1" sz="2400">
              <a:solidFill>
                <a:srgbClr val="FFFFFF"/>
              </a:solidFill>
              <a:latin typeface="Quicksand"/>
              <a:ea typeface="Quicksand"/>
              <a:cs typeface="Quicksand"/>
              <a:sym typeface="Quicksand"/>
            </a:endParaRPr>
          </a:p>
        </p:txBody>
      </p:sp>
      <p:pic>
        <p:nvPicPr>
          <p:cNvPr id="217" name="Google Shape;217;p35"/>
          <p:cNvPicPr preferRelativeResize="0"/>
          <p:nvPr/>
        </p:nvPicPr>
        <p:blipFill>
          <a:blip r:embed="rId3">
            <a:alphaModFix/>
          </a:blip>
          <a:stretch>
            <a:fillRect/>
          </a:stretch>
        </p:blipFill>
        <p:spPr>
          <a:xfrm>
            <a:off x="1075220" y="1398750"/>
            <a:ext cx="2717024" cy="3225810"/>
          </a:xfrm>
          <a:prstGeom prst="rect">
            <a:avLst/>
          </a:prstGeom>
          <a:noFill/>
          <a:ln>
            <a:noFill/>
          </a:ln>
        </p:spPr>
      </p:pic>
      <p:pic>
        <p:nvPicPr>
          <p:cNvPr id="218" name="Google Shape;218;p35"/>
          <p:cNvPicPr preferRelativeResize="0"/>
          <p:nvPr/>
        </p:nvPicPr>
        <p:blipFill>
          <a:blip r:embed="rId4">
            <a:alphaModFix/>
          </a:blip>
          <a:stretch>
            <a:fillRect/>
          </a:stretch>
        </p:blipFill>
        <p:spPr>
          <a:xfrm>
            <a:off x="4373545" y="1963900"/>
            <a:ext cx="3725334" cy="2095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90" name="Shape 90"/>
        <p:cNvGrpSpPr/>
        <p:nvPr/>
      </p:nvGrpSpPr>
      <p:grpSpPr>
        <a:xfrm>
          <a:off x="0" y="0"/>
          <a:ext cx="0" cy="0"/>
          <a:chOff x="0" y="0"/>
          <a:chExt cx="0" cy="0"/>
        </a:xfrm>
      </p:grpSpPr>
      <p:sp>
        <p:nvSpPr>
          <p:cNvPr id="91" name="Google Shape;91;p19"/>
          <p:cNvSpPr txBox="1"/>
          <p:nvPr/>
        </p:nvSpPr>
        <p:spPr>
          <a:xfrm>
            <a:off x="256075" y="1494125"/>
            <a:ext cx="8758500" cy="3433200"/>
          </a:xfrm>
          <a:prstGeom prst="rect">
            <a:avLst/>
          </a:prstGeom>
          <a:noFill/>
          <a:ln>
            <a:noFill/>
          </a:ln>
        </p:spPr>
        <p:txBody>
          <a:bodyPr anchorCtr="0" anchor="t" bIns="34275" lIns="68575" spcFirstLastPara="1" rIns="68575" wrap="square" tIns="34275">
            <a:noAutofit/>
          </a:bodyPr>
          <a:lstStyle/>
          <a:p>
            <a:pPr indent="0" lvl="0" marL="177800" rtl="0" algn="l">
              <a:lnSpc>
                <a:spcPct val="115000"/>
              </a:lnSpc>
              <a:spcBef>
                <a:spcPts val="0"/>
              </a:spcBef>
              <a:spcAft>
                <a:spcPts val="0"/>
              </a:spcAft>
              <a:buNone/>
            </a:pPr>
            <a:r>
              <a:rPr b="1" lang="en" sz="1800">
                <a:solidFill>
                  <a:schemeClr val="accent5"/>
                </a:solidFill>
                <a:latin typeface="Quicksand"/>
                <a:ea typeface="Quicksand"/>
                <a:cs typeface="Quicksand"/>
                <a:sym typeface="Quicksand"/>
              </a:rPr>
              <a:t>Check-in on </a:t>
            </a:r>
            <a:r>
              <a:rPr b="1" lang="en" sz="1800" u="sng">
                <a:solidFill>
                  <a:schemeClr val="accent5"/>
                </a:solidFill>
                <a:latin typeface="Quicksand"/>
                <a:ea typeface="Quicksand"/>
                <a:cs typeface="Quicksand"/>
                <a:sym typeface="Quicksand"/>
              </a:rPr>
              <a:t>gatortechuf.com</a:t>
            </a:r>
            <a:endParaRPr b="1" sz="1800">
              <a:solidFill>
                <a:schemeClr val="accent5"/>
              </a:solidFill>
              <a:latin typeface="Quicksand"/>
              <a:ea typeface="Quicksand"/>
              <a:cs typeface="Quicksand"/>
              <a:sym typeface="Quicksand"/>
            </a:endParaRPr>
          </a:p>
          <a:p>
            <a:pPr indent="0" lvl="0" marL="0" rtl="0" algn="l">
              <a:lnSpc>
                <a:spcPct val="100000"/>
              </a:lnSpc>
              <a:spcBef>
                <a:spcPts val="0"/>
              </a:spcBef>
              <a:spcAft>
                <a:spcPts val="0"/>
              </a:spcAft>
              <a:buNone/>
            </a:pPr>
            <a:r>
              <a:t/>
            </a:r>
            <a:endParaRPr b="1" sz="1800">
              <a:solidFill>
                <a:schemeClr val="accent5"/>
              </a:solidFill>
              <a:latin typeface="Quicksand"/>
              <a:ea typeface="Quicksand"/>
              <a:cs typeface="Quicksand"/>
              <a:sym typeface="Quicksand"/>
            </a:endParaRPr>
          </a:p>
          <a:p>
            <a:pPr indent="0" lvl="0" marL="177800" rtl="0" algn="l">
              <a:lnSpc>
                <a:spcPct val="100000"/>
              </a:lnSpc>
              <a:spcBef>
                <a:spcPts val="0"/>
              </a:spcBef>
              <a:spcAft>
                <a:spcPts val="0"/>
              </a:spcAft>
              <a:buNone/>
            </a:pPr>
            <a:r>
              <a:rPr b="1" lang="en" sz="1800">
                <a:solidFill>
                  <a:schemeClr val="accent5"/>
                </a:solidFill>
                <a:latin typeface="Quicksand"/>
                <a:ea typeface="Quicksand"/>
                <a:cs typeface="Quicksand"/>
                <a:sym typeface="Quicksand"/>
              </a:rPr>
              <a:t>Felipe’s social - today after GBM!</a:t>
            </a:r>
            <a:endParaRPr b="1" sz="1800">
              <a:solidFill>
                <a:schemeClr val="accent5"/>
              </a:solidFill>
              <a:latin typeface="Quicksand"/>
              <a:ea typeface="Quicksand"/>
              <a:cs typeface="Quicksand"/>
              <a:sym typeface="Quicksand"/>
            </a:endParaRPr>
          </a:p>
          <a:p>
            <a:pPr indent="0" lvl="0" marL="177800" rtl="0" algn="l">
              <a:lnSpc>
                <a:spcPct val="100000"/>
              </a:lnSpc>
              <a:spcBef>
                <a:spcPts val="0"/>
              </a:spcBef>
              <a:spcAft>
                <a:spcPts val="0"/>
              </a:spcAft>
              <a:buNone/>
            </a:pPr>
            <a:r>
              <a:t/>
            </a:r>
            <a:endParaRPr b="1" sz="1800">
              <a:solidFill>
                <a:schemeClr val="accent5"/>
              </a:solidFill>
              <a:latin typeface="Quicksand"/>
              <a:ea typeface="Quicksand"/>
              <a:cs typeface="Quicksand"/>
              <a:sym typeface="Quicksand"/>
            </a:endParaRPr>
          </a:p>
          <a:p>
            <a:pPr indent="0" lvl="0" marL="177800" rtl="0" algn="l">
              <a:lnSpc>
                <a:spcPct val="100000"/>
              </a:lnSpc>
              <a:spcBef>
                <a:spcPts val="0"/>
              </a:spcBef>
              <a:spcAft>
                <a:spcPts val="0"/>
              </a:spcAft>
              <a:buNone/>
            </a:pPr>
            <a:r>
              <a:rPr b="1" lang="en" sz="1800">
                <a:solidFill>
                  <a:schemeClr val="accent5"/>
                </a:solidFill>
                <a:latin typeface="Quicksand"/>
                <a:ea typeface="Quicksand"/>
                <a:cs typeface="Quicksand"/>
                <a:sym typeface="Quicksand"/>
              </a:rPr>
              <a:t>Coordinator meeting 11/29</a:t>
            </a:r>
            <a:endParaRPr b="1" sz="1800">
              <a:solidFill>
                <a:schemeClr val="accent5"/>
              </a:solidFill>
              <a:latin typeface="Quicksand"/>
              <a:ea typeface="Quicksand"/>
              <a:cs typeface="Quicksand"/>
              <a:sym typeface="Quicksand"/>
            </a:endParaRPr>
          </a:p>
          <a:p>
            <a:pPr indent="0" lvl="0" marL="177800" rtl="0" algn="l">
              <a:lnSpc>
                <a:spcPct val="100000"/>
              </a:lnSpc>
              <a:spcBef>
                <a:spcPts val="0"/>
              </a:spcBef>
              <a:spcAft>
                <a:spcPts val="0"/>
              </a:spcAft>
              <a:buNone/>
            </a:pPr>
            <a:r>
              <a:t/>
            </a:r>
            <a:endParaRPr b="1" sz="1800">
              <a:solidFill>
                <a:schemeClr val="accent5"/>
              </a:solidFill>
              <a:latin typeface="Quicksand"/>
              <a:ea typeface="Quicksand"/>
              <a:cs typeface="Quicksand"/>
              <a:sym typeface="Quicksand"/>
            </a:endParaRPr>
          </a:p>
          <a:p>
            <a:pPr indent="0" lvl="0" marL="177800" rtl="0" algn="l">
              <a:lnSpc>
                <a:spcPct val="100000"/>
              </a:lnSpc>
              <a:spcBef>
                <a:spcPts val="0"/>
              </a:spcBef>
              <a:spcAft>
                <a:spcPts val="0"/>
              </a:spcAft>
              <a:buNone/>
            </a:pPr>
            <a:r>
              <a:rPr b="1" lang="en" sz="1800">
                <a:solidFill>
                  <a:schemeClr val="accent5"/>
                </a:solidFill>
                <a:latin typeface="Quicksand"/>
                <a:ea typeface="Quicksand"/>
                <a:cs typeface="Quicksand"/>
                <a:sym typeface="Quicksand"/>
              </a:rPr>
              <a:t>Video game social - 12/3</a:t>
            </a:r>
            <a:endParaRPr b="1" sz="1800">
              <a:solidFill>
                <a:schemeClr val="accent5"/>
              </a:solidFill>
              <a:latin typeface="Quicksand"/>
              <a:ea typeface="Quicksand"/>
              <a:cs typeface="Quicksand"/>
              <a:sym typeface="Quicksand"/>
            </a:endParaRPr>
          </a:p>
          <a:p>
            <a:pPr indent="0" lvl="0" marL="0" rtl="0" algn="l">
              <a:lnSpc>
                <a:spcPct val="100000"/>
              </a:lnSpc>
              <a:spcBef>
                <a:spcPts val="0"/>
              </a:spcBef>
              <a:spcAft>
                <a:spcPts val="0"/>
              </a:spcAft>
              <a:buNone/>
            </a:pPr>
            <a:r>
              <a:t/>
            </a:r>
            <a:endParaRPr b="1" sz="1800">
              <a:solidFill>
                <a:schemeClr val="accent5"/>
              </a:solidFill>
              <a:latin typeface="Quicksand"/>
              <a:ea typeface="Quicksand"/>
              <a:cs typeface="Quicksand"/>
              <a:sym typeface="Quicksa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20"/>
          <p:cNvSpPr/>
          <p:nvPr/>
        </p:nvSpPr>
        <p:spPr>
          <a:xfrm>
            <a:off x="261425" y="3934500"/>
            <a:ext cx="8612400" cy="1018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4800">
                <a:solidFill>
                  <a:srgbClr val="FFFFFF"/>
                </a:solidFill>
                <a:latin typeface="Quicksand"/>
                <a:ea typeface="Quicksand"/>
                <a:cs typeface="Quicksand"/>
                <a:sym typeface="Quicksand"/>
              </a:rPr>
              <a:t>Which Smash Bros are You?</a:t>
            </a:r>
            <a:endParaRPr sz="4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21"/>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chemeClr val="lt1"/>
                </a:solidFill>
                <a:latin typeface="Quicksand"/>
                <a:ea typeface="Quicksand"/>
                <a:cs typeface="Quicksand"/>
                <a:sym typeface="Quicksand"/>
              </a:rPr>
              <a:t>Which Smash Bros are You?</a:t>
            </a:r>
            <a:endParaRPr b="1" sz="4800">
              <a:solidFill>
                <a:srgbClr val="FFFFFF"/>
              </a:solidFill>
              <a:latin typeface="Quicksand"/>
              <a:ea typeface="Quicksand"/>
              <a:cs typeface="Quicksand"/>
              <a:sym typeface="Quicksand"/>
            </a:endParaRPr>
          </a:p>
        </p:txBody>
      </p:sp>
      <p:pic>
        <p:nvPicPr>
          <p:cNvPr id="102" name="Google Shape;102;p21"/>
          <p:cNvPicPr preferRelativeResize="0"/>
          <p:nvPr/>
        </p:nvPicPr>
        <p:blipFill rotWithShape="1">
          <a:blip r:embed="rId3">
            <a:alphaModFix/>
          </a:blip>
          <a:srcRect b="0" l="24943" r="25713" t="0"/>
          <a:stretch/>
        </p:blipFill>
        <p:spPr>
          <a:xfrm>
            <a:off x="600050" y="1572788"/>
            <a:ext cx="2453875" cy="2784874"/>
          </a:xfrm>
          <a:prstGeom prst="rect">
            <a:avLst/>
          </a:prstGeom>
          <a:noFill/>
          <a:ln>
            <a:noFill/>
          </a:ln>
        </p:spPr>
      </p:pic>
      <p:sp>
        <p:nvSpPr>
          <p:cNvPr id="103" name="Google Shape;103;p21"/>
          <p:cNvSpPr txBox="1"/>
          <p:nvPr/>
        </p:nvSpPr>
        <p:spPr>
          <a:xfrm>
            <a:off x="3097375" y="1632750"/>
            <a:ext cx="5911800" cy="28347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sz="3600" u="sng">
                <a:solidFill>
                  <a:schemeClr val="hlink"/>
                </a:solidFill>
                <a:hlinkClick r:id="rId4"/>
              </a:rPr>
              <a:t>https://www.buzzfeed.com/awesomer/which-super-smash-bro-are-you</a:t>
            </a:r>
            <a:endParaRPr b="1" sz="3600">
              <a:solidFill>
                <a:srgbClr val="FFFFFF"/>
              </a:solidFill>
              <a:latin typeface="Quicksand"/>
              <a:ea typeface="Quicksand"/>
              <a:cs typeface="Quicksand"/>
              <a:sym typeface="Quicksan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22"/>
          <p:cNvSpPr txBox="1"/>
          <p:nvPr/>
        </p:nvSpPr>
        <p:spPr>
          <a:xfrm>
            <a:off x="1553675" y="1335800"/>
            <a:ext cx="6174300" cy="24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200">
                <a:solidFill>
                  <a:schemeClr val="lt1"/>
                </a:solidFill>
                <a:latin typeface="Quicksand"/>
                <a:ea typeface="Quicksand"/>
                <a:cs typeface="Quicksand"/>
                <a:sym typeface="Quicksand"/>
              </a:rPr>
              <a:t>g</a:t>
            </a:r>
            <a:r>
              <a:rPr b="1" lang="en" sz="7200">
                <a:solidFill>
                  <a:schemeClr val="lt1"/>
                </a:solidFill>
                <a:latin typeface="Quicksand"/>
                <a:ea typeface="Quicksand"/>
                <a:cs typeface="Quicksand"/>
                <a:sym typeface="Quicksand"/>
              </a:rPr>
              <a:t>ame </a:t>
            </a:r>
            <a:endParaRPr b="1" sz="7200">
              <a:solidFill>
                <a:schemeClr val="lt1"/>
              </a:solidFill>
              <a:latin typeface="Quicksand"/>
              <a:ea typeface="Quicksand"/>
              <a:cs typeface="Quicksand"/>
              <a:sym typeface="Quicksand"/>
            </a:endParaRPr>
          </a:p>
          <a:p>
            <a:pPr indent="0" lvl="0" marL="0" rtl="0" algn="ctr">
              <a:spcBef>
                <a:spcPts val="0"/>
              </a:spcBef>
              <a:spcAft>
                <a:spcPts val="0"/>
              </a:spcAft>
              <a:buNone/>
            </a:pPr>
            <a:r>
              <a:rPr b="1" lang="en" sz="7200">
                <a:solidFill>
                  <a:schemeClr val="lt1"/>
                </a:solidFill>
                <a:latin typeface="Quicksand"/>
                <a:ea typeface="Quicksand"/>
                <a:cs typeface="Quicksand"/>
                <a:sym typeface="Quicksand"/>
              </a:rPr>
              <a:t>development</a:t>
            </a:r>
            <a:endParaRPr b="1" sz="7200">
              <a:solidFill>
                <a:schemeClr val="lt1"/>
              </a:solidFill>
              <a:latin typeface="Quicksand"/>
              <a:ea typeface="Quicksand"/>
              <a:cs typeface="Quicksand"/>
              <a:sym typeface="Quicksan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23"/>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g</a:t>
            </a:r>
            <a:r>
              <a:rPr b="1" lang="en" sz="4800">
                <a:solidFill>
                  <a:srgbClr val="FFFFFF"/>
                </a:solidFill>
                <a:latin typeface="Quicksand"/>
                <a:ea typeface="Quicksand"/>
                <a:cs typeface="Quicksand"/>
                <a:sym typeface="Quicksand"/>
              </a:rPr>
              <a:t>ame development</a:t>
            </a:r>
            <a:endParaRPr b="1" sz="4800">
              <a:solidFill>
                <a:srgbClr val="FFFFFF"/>
              </a:solidFill>
              <a:latin typeface="Quicksand"/>
              <a:ea typeface="Quicksand"/>
              <a:cs typeface="Quicksand"/>
              <a:sym typeface="Quicksand"/>
            </a:endParaRPr>
          </a:p>
        </p:txBody>
      </p:sp>
      <p:sp>
        <p:nvSpPr>
          <p:cNvPr id="114" name="Google Shape;114;p23"/>
          <p:cNvSpPr txBox="1"/>
          <p:nvPr/>
        </p:nvSpPr>
        <p:spPr>
          <a:xfrm>
            <a:off x="414650" y="1503275"/>
            <a:ext cx="8325600" cy="29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800">
              <a:solidFill>
                <a:srgbClr val="FFFFFF"/>
              </a:solidFill>
              <a:latin typeface="Quicksand"/>
              <a:ea typeface="Quicksand"/>
              <a:cs typeface="Quicksand"/>
              <a:sym typeface="Quicksand"/>
            </a:endParaRPr>
          </a:p>
        </p:txBody>
      </p:sp>
      <p:sp>
        <p:nvSpPr>
          <p:cNvPr id="115" name="Google Shape;115;p23"/>
          <p:cNvSpPr txBox="1"/>
          <p:nvPr/>
        </p:nvSpPr>
        <p:spPr>
          <a:xfrm>
            <a:off x="476000" y="1503275"/>
            <a:ext cx="4765200" cy="29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800">
              <a:solidFill>
                <a:srgbClr val="FFFFFF"/>
              </a:solidFill>
              <a:latin typeface="Quicksand"/>
              <a:ea typeface="Quicksand"/>
              <a:cs typeface="Quicksand"/>
              <a:sym typeface="Quicksand"/>
            </a:endParaRPr>
          </a:p>
        </p:txBody>
      </p:sp>
      <p:sp>
        <p:nvSpPr>
          <p:cNvPr id="116" name="Google Shape;116;p23"/>
          <p:cNvSpPr txBox="1"/>
          <p:nvPr/>
        </p:nvSpPr>
        <p:spPr>
          <a:xfrm>
            <a:off x="544025" y="1483700"/>
            <a:ext cx="8180100" cy="32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Quicksand"/>
                <a:ea typeface="Quicksand"/>
                <a:cs typeface="Quicksand"/>
                <a:sym typeface="Quicksand"/>
              </a:rPr>
              <a:t>The process of creating a video game</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Transforming a concept into a full-fledged game</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A booming field with multiple points of entry</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rPr b="1" lang="en" sz="1800">
                <a:solidFill>
                  <a:srgbClr val="FFFFFF"/>
                </a:solidFill>
                <a:latin typeface="Quicksand"/>
                <a:ea typeface="Quicksand"/>
                <a:cs typeface="Quicksand"/>
                <a:sym typeface="Quicksand"/>
              </a:rPr>
              <a:t>Different from game design</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t/>
            </a:r>
            <a:endParaRPr b="1" sz="1800">
              <a:solidFill>
                <a:srgbClr val="FFFFFF"/>
              </a:solidFill>
              <a:latin typeface="Quicksand"/>
              <a:ea typeface="Quicksand"/>
              <a:cs typeface="Quicksand"/>
              <a:sym typeface="Quicksand"/>
            </a:endParaRPr>
          </a:p>
        </p:txBody>
      </p:sp>
      <p:pic>
        <p:nvPicPr>
          <p:cNvPr id="117" name="Google Shape;117;p23"/>
          <p:cNvPicPr preferRelativeResize="0"/>
          <p:nvPr/>
        </p:nvPicPr>
        <p:blipFill>
          <a:blip r:embed="rId3">
            <a:alphaModFix/>
          </a:blip>
          <a:stretch>
            <a:fillRect/>
          </a:stretch>
        </p:blipFill>
        <p:spPr>
          <a:xfrm>
            <a:off x="475994" y="3320149"/>
            <a:ext cx="1723527" cy="1578923"/>
          </a:xfrm>
          <a:prstGeom prst="rect">
            <a:avLst/>
          </a:prstGeom>
          <a:noFill/>
          <a:ln>
            <a:noFill/>
          </a:ln>
        </p:spPr>
      </p:pic>
      <p:pic>
        <p:nvPicPr>
          <p:cNvPr id="118" name="Google Shape;118;p23"/>
          <p:cNvPicPr preferRelativeResize="0"/>
          <p:nvPr/>
        </p:nvPicPr>
        <p:blipFill>
          <a:blip r:embed="rId4">
            <a:alphaModFix/>
          </a:blip>
          <a:stretch>
            <a:fillRect/>
          </a:stretch>
        </p:blipFill>
        <p:spPr>
          <a:xfrm>
            <a:off x="3585263" y="3320150"/>
            <a:ext cx="2097616" cy="1578925"/>
          </a:xfrm>
          <a:prstGeom prst="rect">
            <a:avLst/>
          </a:prstGeom>
          <a:noFill/>
          <a:ln>
            <a:noFill/>
          </a:ln>
        </p:spPr>
      </p:pic>
      <p:pic>
        <p:nvPicPr>
          <p:cNvPr id="119" name="Google Shape;119;p23"/>
          <p:cNvPicPr preferRelativeResize="0"/>
          <p:nvPr/>
        </p:nvPicPr>
        <p:blipFill rotWithShape="1">
          <a:blip r:embed="rId5">
            <a:alphaModFix/>
          </a:blip>
          <a:srcRect b="15073" l="0" r="0" t="20314"/>
          <a:stretch/>
        </p:blipFill>
        <p:spPr>
          <a:xfrm>
            <a:off x="6326275" y="3320150"/>
            <a:ext cx="2413973" cy="1559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pic>
        <p:nvPicPr>
          <p:cNvPr id="124" name="Google Shape;124;p24"/>
          <p:cNvPicPr preferRelativeResize="0"/>
          <p:nvPr/>
        </p:nvPicPr>
        <p:blipFill>
          <a:blip r:embed="rId3">
            <a:alphaModFix/>
          </a:blip>
          <a:stretch>
            <a:fillRect/>
          </a:stretch>
        </p:blipFill>
        <p:spPr>
          <a:xfrm>
            <a:off x="5668750" y="1322550"/>
            <a:ext cx="5761250" cy="3781301"/>
          </a:xfrm>
          <a:prstGeom prst="rect">
            <a:avLst/>
          </a:prstGeom>
          <a:noFill/>
          <a:ln>
            <a:noFill/>
          </a:ln>
        </p:spPr>
      </p:pic>
      <p:pic>
        <p:nvPicPr>
          <p:cNvPr id="125" name="Google Shape;125;p24"/>
          <p:cNvPicPr preferRelativeResize="0"/>
          <p:nvPr/>
        </p:nvPicPr>
        <p:blipFill>
          <a:blip r:embed="rId3">
            <a:alphaModFix/>
          </a:blip>
          <a:stretch>
            <a:fillRect/>
          </a:stretch>
        </p:blipFill>
        <p:spPr>
          <a:xfrm>
            <a:off x="2468350" y="1322550"/>
            <a:ext cx="5761250" cy="3781301"/>
          </a:xfrm>
          <a:prstGeom prst="rect">
            <a:avLst/>
          </a:prstGeom>
          <a:noFill/>
          <a:ln>
            <a:noFill/>
          </a:ln>
        </p:spPr>
      </p:pic>
      <p:sp>
        <p:nvSpPr>
          <p:cNvPr id="126" name="Google Shape;126;p24"/>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s</a:t>
            </a:r>
            <a:r>
              <a:rPr b="1" lang="en" sz="4800">
                <a:solidFill>
                  <a:srgbClr val="FFFFFF"/>
                </a:solidFill>
                <a:latin typeface="Quicksand"/>
                <a:ea typeface="Quicksand"/>
                <a:cs typeface="Quicksand"/>
                <a:sym typeface="Quicksand"/>
              </a:rPr>
              <a:t>oftware </a:t>
            </a:r>
            <a:endParaRPr b="1" sz="4800">
              <a:solidFill>
                <a:srgbClr val="FFFFFF"/>
              </a:solidFill>
              <a:latin typeface="Quicksand"/>
              <a:ea typeface="Quicksand"/>
              <a:cs typeface="Quicksand"/>
              <a:sym typeface="Quicksand"/>
            </a:endParaRPr>
          </a:p>
        </p:txBody>
      </p:sp>
      <p:sp>
        <p:nvSpPr>
          <p:cNvPr id="127" name="Google Shape;127;p24"/>
          <p:cNvSpPr txBox="1"/>
          <p:nvPr/>
        </p:nvSpPr>
        <p:spPr>
          <a:xfrm>
            <a:off x="476000" y="1503275"/>
            <a:ext cx="5844900" cy="29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800">
              <a:solidFill>
                <a:srgbClr val="FFFFFF"/>
              </a:solidFill>
              <a:latin typeface="Quicksand"/>
              <a:ea typeface="Quicksand"/>
              <a:cs typeface="Quicksand"/>
              <a:sym typeface="Quicksand"/>
            </a:endParaRPr>
          </a:p>
        </p:txBody>
      </p:sp>
      <p:sp>
        <p:nvSpPr>
          <p:cNvPr id="128" name="Google Shape;128;p24"/>
          <p:cNvSpPr txBox="1"/>
          <p:nvPr/>
        </p:nvSpPr>
        <p:spPr>
          <a:xfrm>
            <a:off x="152400" y="2210700"/>
            <a:ext cx="2844300" cy="28341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rPr b="1" lang="en" sz="2200">
                <a:solidFill>
                  <a:srgbClr val="FFFFFF"/>
                </a:solidFill>
                <a:latin typeface="Quicksand"/>
                <a:ea typeface="Quicksand"/>
                <a:cs typeface="Quicksand"/>
                <a:sym typeface="Quicksand"/>
              </a:rPr>
              <a:t>     Unity</a:t>
            </a:r>
            <a:endParaRPr b="1" sz="2200">
              <a:solidFill>
                <a:srgbClr val="FFFFFF"/>
              </a:solidFill>
              <a:latin typeface="Quicksand"/>
              <a:ea typeface="Quicksand"/>
              <a:cs typeface="Quicksand"/>
              <a:sym typeface="Quicksand"/>
            </a:endParaRPr>
          </a:p>
          <a:p>
            <a:pPr indent="0" lvl="0" marL="0" rtl="0" algn="l">
              <a:spcBef>
                <a:spcPts val="0"/>
              </a:spcBef>
              <a:spcAft>
                <a:spcPts val="0"/>
              </a:spcAft>
              <a:buNone/>
            </a:pPr>
            <a:r>
              <a:rPr b="1" lang="en" sz="1800" u="sng">
                <a:solidFill>
                  <a:srgbClr val="FFFFFF"/>
                </a:solidFill>
                <a:latin typeface="Quicksand"/>
                <a:ea typeface="Quicksand"/>
                <a:cs typeface="Quicksand"/>
                <a:sym typeface="Quicksand"/>
              </a:rPr>
              <a:t>Pros:</a:t>
            </a:r>
            <a:endParaRPr b="1" sz="1800" u="sng">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Everything you need in one</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Free personal version</a:t>
            </a:r>
            <a:endParaRPr b="1" sz="1800">
              <a:solidFill>
                <a:srgbClr val="FFFFFF"/>
              </a:solidFill>
              <a:latin typeface="Quicksand"/>
              <a:ea typeface="Quicksand"/>
              <a:cs typeface="Quicksand"/>
              <a:sym typeface="Quicksand"/>
            </a:endParaRPr>
          </a:p>
          <a:p>
            <a:pPr indent="0" lvl="0" marL="0" rtl="0" algn="l">
              <a:spcBef>
                <a:spcPts val="1500"/>
              </a:spcBef>
              <a:spcAft>
                <a:spcPts val="0"/>
              </a:spcAft>
              <a:buNone/>
            </a:pPr>
            <a:r>
              <a:rPr b="1" lang="en" sz="1800" u="sng">
                <a:solidFill>
                  <a:srgbClr val="FFFFFF"/>
                </a:solidFill>
                <a:latin typeface="Quicksand"/>
                <a:ea typeface="Quicksand"/>
                <a:cs typeface="Quicksand"/>
                <a:sym typeface="Quicksand"/>
              </a:rPr>
              <a:t>Cons:</a:t>
            </a:r>
            <a:endParaRPr b="1" sz="1800" u="sng">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Complicated to learn</a:t>
            </a:r>
            <a:endParaRPr b="1" sz="1800">
              <a:solidFill>
                <a:srgbClr val="FFFFFF"/>
              </a:solidFill>
              <a:latin typeface="Quicksand"/>
              <a:ea typeface="Quicksand"/>
              <a:cs typeface="Quicksand"/>
              <a:sym typeface="Quicksand"/>
            </a:endParaRPr>
          </a:p>
          <a:p>
            <a:pPr indent="0" lvl="0" marL="457200" rtl="0" algn="l">
              <a:spcBef>
                <a:spcPts val="1500"/>
              </a:spcBef>
              <a:spcAft>
                <a:spcPts val="1500"/>
              </a:spcAft>
              <a:buNone/>
            </a:pPr>
            <a:r>
              <a:t/>
            </a:r>
            <a:endParaRPr b="1" sz="1800">
              <a:solidFill>
                <a:srgbClr val="FFFFFF"/>
              </a:solidFill>
              <a:latin typeface="Quicksand"/>
              <a:ea typeface="Quicksand"/>
              <a:cs typeface="Quicksand"/>
              <a:sym typeface="Quicksand"/>
            </a:endParaRPr>
          </a:p>
        </p:txBody>
      </p:sp>
      <p:pic>
        <p:nvPicPr>
          <p:cNvPr id="129" name="Google Shape;129;p24"/>
          <p:cNvPicPr preferRelativeResize="0"/>
          <p:nvPr/>
        </p:nvPicPr>
        <p:blipFill>
          <a:blip r:embed="rId4">
            <a:alphaModFix/>
          </a:blip>
          <a:stretch>
            <a:fillRect/>
          </a:stretch>
        </p:blipFill>
        <p:spPr>
          <a:xfrm>
            <a:off x="4060575" y="1322550"/>
            <a:ext cx="888150" cy="888150"/>
          </a:xfrm>
          <a:prstGeom prst="rect">
            <a:avLst/>
          </a:prstGeom>
          <a:noFill/>
          <a:ln>
            <a:noFill/>
          </a:ln>
        </p:spPr>
      </p:pic>
      <p:pic>
        <p:nvPicPr>
          <p:cNvPr id="130" name="Google Shape;130;p24"/>
          <p:cNvPicPr preferRelativeResize="0"/>
          <p:nvPr/>
        </p:nvPicPr>
        <p:blipFill>
          <a:blip r:embed="rId5">
            <a:alphaModFix/>
          </a:blip>
          <a:stretch>
            <a:fillRect/>
          </a:stretch>
        </p:blipFill>
        <p:spPr>
          <a:xfrm>
            <a:off x="814825" y="1170150"/>
            <a:ext cx="1171200" cy="1171200"/>
          </a:xfrm>
          <a:prstGeom prst="rect">
            <a:avLst/>
          </a:prstGeom>
          <a:noFill/>
          <a:ln>
            <a:noFill/>
          </a:ln>
        </p:spPr>
      </p:pic>
      <p:pic>
        <p:nvPicPr>
          <p:cNvPr id="131" name="Google Shape;131;p24"/>
          <p:cNvPicPr preferRelativeResize="0"/>
          <p:nvPr/>
        </p:nvPicPr>
        <p:blipFill>
          <a:blip r:embed="rId6">
            <a:alphaModFix/>
          </a:blip>
          <a:stretch>
            <a:fillRect/>
          </a:stretch>
        </p:blipFill>
        <p:spPr>
          <a:xfrm>
            <a:off x="6568050" y="881750"/>
            <a:ext cx="1930225" cy="1930225"/>
          </a:xfrm>
          <a:prstGeom prst="rect">
            <a:avLst/>
          </a:prstGeom>
          <a:noFill/>
          <a:ln>
            <a:noFill/>
          </a:ln>
        </p:spPr>
      </p:pic>
      <p:sp>
        <p:nvSpPr>
          <p:cNvPr id="132" name="Google Shape;132;p24"/>
          <p:cNvSpPr txBox="1"/>
          <p:nvPr/>
        </p:nvSpPr>
        <p:spPr>
          <a:xfrm>
            <a:off x="3075900" y="2265150"/>
            <a:ext cx="2765400" cy="28341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rPr b="1" lang="en" sz="2200">
                <a:solidFill>
                  <a:srgbClr val="FFFFFF"/>
                </a:solidFill>
                <a:latin typeface="Quicksand"/>
                <a:ea typeface="Quicksand"/>
                <a:cs typeface="Quicksand"/>
                <a:sym typeface="Quicksand"/>
              </a:rPr>
              <a:t> GameMaker</a:t>
            </a:r>
            <a:endParaRPr b="1" sz="2200">
              <a:solidFill>
                <a:srgbClr val="FFFFFF"/>
              </a:solidFill>
              <a:latin typeface="Quicksand"/>
              <a:ea typeface="Quicksand"/>
              <a:cs typeface="Quicksand"/>
              <a:sym typeface="Quicksand"/>
            </a:endParaRPr>
          </a:p>
          <a:p>
            <a:pPr indent="0" lvl="0" marL="0" rtl="0" algn="l">
              <a:spcBef>
                <a:spcPts val="0"/>
              </a:spcBef>
              <a:spcAft>
                <a:spcPts val="0"/>
              </a:spcAft>
              <a:buNone/>
            </a:pPr>
            <a:r>
              <a:rPr b="1" lang="en" sz="1800" u="sng">
                <a:solidFill>
                  <a:srgbClr val="FFFFFF"/>
                </a:solidFill>
                <a:latin typeface="Quicksand"/>
                <a:ea typeface="Quicksand"/>
                <a:cs typeface="Quicksand"/>
                <a:sym typeface="Quicksand"/>
              </a:rPr>
              <a:t>Pros:</a:t>
            </a:r>
            <a:endParaRPr b="1" sz="1800" u="sng">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Simple</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Doesn’t require programming</a:t>
            </a:r>
            <a:endParaRPr b="1" sz="1800">
              <a:solidFill>
                <a:srgbClr val="FFFFFF"/>
              </a:solidFill>
              <a:latin typeface="Quicksand"/>
              <a:ea typeface="Quicksand"/>
              <a:cs typeface="Quicksand"/>
              <a:sym typeface="Quicksand"/>
            </a:endParaRPr>
          </a:p>
          <a:p>
            <a:pPr indent="0" lvl="0" marL="0" rtl="0" algn="l">
              <a:spcBef>
                <a:spcPts val="1500"/>
              </a:spcBef>
              <a:spcAft>
                <a:spcPts val="0"/>
              </a:spcAft>
              <a:buNone/>
            </a:pPr>
            <a:r>
              <a:rPr b="1" lang="en" sz="1800" u="sng">
                <a:solidFill>
                  <a:srgbClr val="FFFFFF"/>
                </a:solidFill>
                <a:latin typeface="Quicksand"/>
                <a:ea typeface="Quicksand"/>
                <a:cs typeface="Quicksand"/>
                <a:sym typeface="Quicksand"/>
              </a:rPr>
              <a:t>Cons:</a:t>
            </a:r>
            <a:endParaRPr b="1" sz="1800" u="sng">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Only for 2D games</a:t>
            </a:r>
            <a:endParaRPr b="1" sz="1800">
              <a:solidFill>
                <a:srgbClr val="FFFFFF"/>
              </a:solidFill>
              <a:latin typeface="Quicksand"/>
              <a:ea typeface="Quicksand"/>
              <a:cs typeface="Quicksand"/>
              <a:sym typeface="Quicksand"/>
            </a:endParaRPr>
          </a:p>
          <a:p>
            <a:pPr indent="0" lvl="0" marL="457200" rtl="0" algn="l">
              <a:spcBef>
                <a:spcPts val="1500"/>
              </a:spcBef>
              <a:spcAft>
                <a:spcPts val="1500"/>
              </a:spcAft>
              <a:buNone/>
            </a:pPr>
            <a:r>
              <a:t/>
            </a:r>
            <a:endParaRPr b="1" sz="1800">
              <a:solidFill>
                <a:srgbClr val="FFFFFF"/>
              </a:solidFill>
              <a:latin typeface="Quicksand"/>
              <a:ea typeface="Quicksand"/>
              <a:cs typeface="Quicksand"/>
              <a:sym typeface="Quicksand"/>
            </a:endParaRPr>
          </a:p>
        </p:txBody>
      </p:sp>
      <p:sp>
        <p:nvSpPr>
          <p:cNvPr id="133" name="Google Shape;133;p24"/>
          <p:cNvSpPr txBox="1"/>
          <p:nvPr/>
        </p:nvSpPr>
        <p:spPr>
          <a:xfrm>
            <a:off x="6263875" y="2265150"/>
            <a:ext cx="2765400" cy="283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Quicksand"/>
                <a:ea typeface="Quicksand"/>
                <a:cs typeface="Quicksand"/>
                <a:sym typeface="Quicksand"/>
              </a:rPr>
              <a:t>    Unreal Engine</a:t>
            </a:r>
            <a:endParaRPr b="1" sz="2200">
              <a:solidFill>
                <a:srgbClr val="FFFFFF"/>
              </a:solidFill>
              <a:latin typeface="Quicksand"/>
              <a:ea typeface="Quicksand"/>
              <a:cs typeface="Quicksand"/>
              <a:sym typeface="Quicksand"/>
            </a:endParaRPr>
          </a:p>
          <a:p>
            <a:pPr indent="0" lvl="0" marL="0" rtl="0" algn="l">
              <a:spcBef>
                <a:spcPts val="0"/>
              </a:spcBef>
              <a:spcAft>
                <a:spcPts val="0"/>
              </a:spcAft>
              <a:buNone/>
            </a:pPr>
            <a:r>
              <a:rPr b="1" lang="en" sz="1800" u="sng">
                <a:solidFill>
                  <a:srgbClr val="FFFFFF"/>
                </a:solidFill>
                <a:latin typeface="Quicksand"/>
                <a:ea typeface="Quicksand"/>
                <a:cs typeface="Quicksand"/>
                <a:sym typeface="Quicksand"/>
              </a:rPr>
              <a:t>Pros:</a:t>
            </a:r>
            <a:endParaRPr b="1" sz="1800" u="sng">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High quality graphics</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Functionality</a:t>
            </a:r>
            <a:endParaRPr b="1" sz="1800">
              <a:solidFill>
                <a:srgbClr val="FFFFFF"/>
              </a:solidFill>
              <a:latin typeface="Quicksand"/>
              <a:ea typeface="Quicksand"/>
              <a:cs typeface="Quicksand"/>
              <a:sym typeface="Quicksand"/>
            </a:endParaRPr>
          </a:p>
          <a:p>
            <a:pPr indent="0" lvl="0" marL="0" rtl="0" algn="l">
              <a:spcBef>
                <a:spcPts val="1500"/>
              </a:spcBef>
              <a:spcAft>
                <a:spcPts val="0"/>
              </a:spcAft>
              <a:buNone/>
            </a:pPr>
            <a:r>
              <a:rPr b="1" lang="en" sz="1800" u="sng">
                <a:solidFill>
                  <a:srgbClr val="FFFFFF"/>
                </a:solidFill>
                <a:latin typeface="Quicksand"/>
                <a:ea typeface="Quicksand"/>
                <a:cs typeface="Quicksand"/>
                <a:sym typeface="Quicksand"/>
              </a:rPr>
              <a:t>Cons:</a:t>
            </a:r>
            <a:endParaRPr b="1" sz="1800" u="sng">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Uses C++</a:t>
            </a:r>
            <a:endParaRPr b="1" sz="1800">
              <a:solidFill>
                <a:srgbClr val="FFFFFF"/>
              </a:solidFill>
              <a:latin typeface="Quicksand"/>
              <a:ea typeface="Quicksand"/>
              <a:cs typeface="Quicksand"/>
              <a:sym typeface="Quicksand"/>
            </a:endParaRPr>
          </a:p>
          <a:p>
            <a:pPr indent="0" lvl="0" marL="457200" rtl="0" algn="l">
              <a:spcBef>
                <a:spcPts val="1500"/>
              </a:spcBef>
              <a:spcAft>
                <a:spcPts val="1500"/>
              </a:spcAft>
              <a:buNone/>
            </a:pPr>
            <a:r>
              <a:t/>
            </a:r>
            <a:endParaRPr b="1" sz="1800">
              <a:solidFill>
                <a:srgbClr val="FFFFFF"/>
              </a:solidFill>
              <a:latin typeface="Quicksand"/>
              <a:ea typeface="Quicksand"/>
              <a:cs typeface="Quicksand"/>
              <a:sym typeface="Quicksan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5"/>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s</a:t>
            </a:r>
            <a:r>
              <a:rPr b="1" lang="en" sz="4800">
                <a:solidFill>
                  <a:srgbClr val="FFFFFF"/>
                </a:solidFill>
                <a:latin typeface="Quicksand"/>
                <a:ea typeface="Quicksand"/>
                <a:cs typeface="Quicksand"/>
                <a:sym typeface="Quicksand"/>
              </a:rPr>
              <a:t>tages of game development</a:t>
            </a:r>
            <a:endParaRPr b="1" sz="4800">
              <a:solidFill>
                <a:srgbClr val="FFFFFF"/>
              </a:solidFill>
              <a:latin typeface="Quicksand"/>
              <a:ea typeface="Quicksand"/>
              <a:cs typeface="Quicksand"/>
              <a:sym typeface="Quicksand"/>
            </a:endParaRPr>
          </a:p>
        </p:txBody>
      </p:sp>
      <p:sp>
        <p:nvSpPr>
          <p:cNvPr id="139" name="Google Shape;139;p25"/>
          <p:cNvSpPr txBox="1"/>
          <p:nvPr/>
        </p:nvSpPr>
        <p:spPr>
          <a:xfrm>
            <a:off x="3809475" y="1398750"/>
            <a:ext cx="4943400" cy="29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600">
              <a:solidFill>
                <a:srgbClr val="FFFFFF"/>
              </a:solidFill>
              <a:latin typeface="Quicksand"/>
              <a:ea typeface="Quicksand"/>
              <a:cs typeface="Quicksand"/>
              <a:sym typeface="Quicksand"/>
            </a:endParaRPr>
          </a:p>
        </p:txBody>
      </p:sp>
      <p:sp>
        <p:nvSpPr>
          <p:cNvPr id="140" name="Google Shape;140;p25"/>
          <p:cNvSpPr txBox="1"/>
          <p:nvPr/>
        </p:nvSpPr>
        <p:spPr>
          <a:xfrm>
            <a:off x="0" y="1626725"/>
            <a:ext cx="5152800" cy="2916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Initiation: inspiration/idea to make game</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Pre-Production: foundation and concept planning. Paper Prototype</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Production: Assets and source code</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Testing: Quality Assurance, feature tests, alpha testing</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Beta: minor bug fixes </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Release: going Gold</a:t>
            </a:r>
            <a:endParaRPr b="1" sz="1800">
              <a:solidFill>
                <a:srgbClr val="FFFFFF"/>
              </a:solidFill>
              <a:latin typeface="Quicksand"/>
              <a:ea typeface="Quicksand"/>
              <a:cs typeface="Quicksand"/>
              <a:sym typeface="Quicksand"/>
            </a:endParaRPr>
          </a:p>
        </p:txBody>
      </p:sp>
      <p:pic>
        <p:nvPicPr>
          <p:cNvPr id="141" name="Google Shape;141;p25"/>
          <p:cNvPicPr preferRelativeResize="0"/>
          <p:nvPr/>
        </p:nvPicPr>
        <p:blipFill>
          <a:blip r:embed="rId3">
            <a:alphaModFix/>
          </a:blip>
          <a:stretch>
            <a:fillRect/>
          </a:stretch>
        </p:blipFill>
        <p:spPr>
          <a:xfrm>
            <a:off x="4914421" y="3343271"/>
            <a:ext cx="4229574" cy="1800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6"/>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h</a:t>
            </a:r>
            <a:r>
              <a:rPr b="1" lang="en" sz="4800">
                <a:solidFill>
                  <a:srgbClr val="FFFFFF"/>
                </a:solidFill>
                <a:latin typeface="Quicksand"/>
                <a:ea typeface="Quicksand"/>
                <a:cs typeface="Quicksand"/>
                <a:sym typeface="Quicksand"/>
              </a:rPr>
              <a:t>ow to start</a:t>
            </a:r>
            <a:endParaRPr b="1" sz="4800">
              <a:solidFill>
                <a:srgbClr val="FFFFFF"/>
              </a:solidFill>
              <a:latin typeface="Quicksand"/>
              <a:ea typeface="Quicksand"/>
              <a:cs typeface="Quicksand"/>
              <a:sym typeface="Quicksand"/>
            </a:endParaRPr>
          </a:p>
        </p:txBody>
      </p:sp>
      <p:sp>
        <p:nvSpPr>
          <p:cNvPr id="147" name="Google Shape;147;p26"/>
          <p:cNvSpPr txBox="1"/>
          <p:nvPr/>
        </p:nvSpPr>
        <p:spPr>
          <a:xfrm>
            <a:off x="3809475" y="1398750"/>
            <a:ext cx="4943400" cy="29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600">
              <a:solidFill>
                <a:srgbClr val="FFFFFF"/>
              </a:solidFill>
              <a:latin typeface="Quicksand"/>
              <a:ea typeface="Quicksand"/>
              <a:cs typeface="Quicksand"/>
              <a:sym typeface="Quicksand"/>
            </a:endParaRPr>
          </a:p>
        </p:txBody>
      </p:sp>
      <p:sp>
        <p:nvSpPr>
          <p:cNvPr id="148" name="Google Shape;148;p26"/>
          <p:cNvSpPr txBox="1"/>
          <p:nvPr/>
        </p:nvSpPr>
        <p:spPr>
          <a:xfrm>
            <a:off x="400875" y="1474650"/>
            <a:ext cx="4880700" cy="3359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Font typeface="Quicksand"/>
              <a:buAutoNum type="arabicPeriod"/>
            </a:pPr>
            <a:r>
              <a:rPr b="1" lang="en" sz="1800">
                <a:solidFill>
                  <a:schemeClr val="lt1"/>
                </a:solidFill>
                <a:latin typeface="Quicksand"/>
                <a:ea typeface="Quicksand"/>
                <a:cs typeface="Quicksand"/>
                <a:sym typeface="Quicksand"/>
              </a:rPr>
              <a:t>Have a plan in mind</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AutoNum type="arabicPeriod"/>
            </a:pPr>
            <a:r>
              <a:rPr b="1" lang="en" sz="1800">
                <a:solidFill>
                  <a:srgbClr val="FFFFFF"/>
                </a:solidFill>
                <a:latin typeface="Quicksand"/>
                <a:ea typeface="Quicksand"/>
                <a:cs typeface="Quicksand"/>
                <a:sym typeface="Quicksand"/>
              </a:rPr>
              <a:t>Start simple and small</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AutoNum type="arabicPeriod"/>
            </a:pPr>
            <a:r>
              <a:rPr b="1" lang="en" sz="1800">
                <a:solidFill>
                  <a:srgbClr val="FFFFFF"/>
                </a:solidFill>
                <a:latin typeface="Quicksand"/>
                <a:ea typeface="Quicksand"/>
                <a:cs typeface="Quicksand"/>
                <a:sym typeface="Quicksand"/>
              </a:rPr>
              <a:t>Create clones of games</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AutoNum type="arabicPeriod"/>
            </a:pPr>
            <a:r>
              <a:rPr b="1" lang="en" sz="1800">
                <a:solidFill>
                  <a:srgbClr val="FFFFFF"/>
                </a:solidFill>
                <a:latin typeface="Quicksand"/>
                <a:ea typeface="Quicksand"/>
                <a:cs typeface="Quicksand"/>
                <a:sym typeface="Quicksand"/>
              </a:rPr>
              <a:t>Language does not matter</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AutoNum type="arabicPeriod"/>
            </a:pPr>
            <a:r>
              <a:rPr b="1" lang="en" sz="1800">
                <a:solidFill>
                  <a:srgbClr val="FFFFFF"/>
                </a:solidFill>
                <a:latin typeface="Quicksand"/>
                <a:ea typeface="Quicksand"/>
                <a:cs typeface="Quicksand"/>
                <a:sym typeface="Quicksand"/>
              </a:rPr>
              <a:t>Reach out to online resources</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rPr b="1" lang="en" sz="1800">
                <a:solidFill>
                  <a:srgbClr val="FFFFFF"/>
                </a:solidFill>
                <a:latin typeface="Quicksand"/>
                <a:ea typeface="Quicksand"/>
                <a:cs typeface="Quicksand"/>
                <a:sym typeface="Quicksand"/>
              </a:rPr>
              <a:t>Example of some successful indie games:</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Minecraft</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Stardew Valley</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Cuphead</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Don’t Starve</a:t>
            </a:r>
            <a:endParaRPr b="1" sz="1800">
              <a:solidFill>
                <a:srgbClr val="FFFFFF"/>
              </a:solidFill>
              <a:latin typeface="Quicksand"/>
              <a:ea typeface="Quicksand"/>
              <a:cs typeface="Quicksand"/>
              <a:sym typeface="Quicksand"/>
            </a:endParaRPr>
          </a:p>
        </p:txBody>
      </p:sp>
      <p:pic>
        <p:nvPicPr>
          <p:cNvPr id="149" name="Google Shape;149;p26"/>
          <p:cNvPicPr preferRelativeResize="0"/>
          <p:nvPr/>
        </p:nvPicPr>
        <p:blipFill>
          <a:blip r:embed="rId3">
            <a:alphaModFix/>
          </a:blip>
          <a:stretch>
            <a:fillRect/>
          </a:stretch>
        </p:blipFill>
        <p:spPr>
          <a:xfrm>
            <a:off x="5281575" y="1398750"/>
            <a:ext cx="3087276" cy="1736600"/>
          </a:xfrm>
          <a:prstGeom prst="rect">
            <a:avLst/>
          </a:prstGeom>
          <a:noFill/>
          <a:ln>
            <a:noFill/>
          </a:ln>
        </p:spPr>
      </p:pic>
      <p:pic>
        <p:nvPicPr>
          <p:cNvPr id="150" name="Google Shape;150;p26"/>
          <p:cNvPicPr preferRelativeResize="0"/>
          <p:nvPr/>
        </p:nvPicPr>
        <p:blipFill>
          <a:blip r:embed="rId4">
            <a:alphaModFix/>
          </a:blip>
          <a:stretch>
            <a:fillRect/>
          </a:stretch>
        </p:blipFill>
        <p:spPr>
          <a:xfrm>
            <a:off x="5281574" y="3287750"/>
            <a:ext cx="3087288" cy="1736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atortech 2019-2020">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