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Proxima Nova"/>
      <p:regular r:id="rId29"/>
      <p:bold r:id="rId30"/>
      <p:italic r:id="rId31"/>
      <p:boldItalic r:id="rId32"/>
    </p:embeddedFont>
    <p:embeddedFont>
      <p:font typeface="Quicksand"/>
      <p:bold r:id="rId33"/>
    </p:embeddedFont>
    <p:embeddedFont>
      <p:font typeface="Barlow SemiBold"/>
      <p:regular r:id="rId34"/>
      <p:bold r:id="rId35"/>
      <p:italic r:id="rId36"/>
      <p:boldItalic r:id="rId37"/>
    </p:embeddedFont>
    <p:embeddedFont>
      <p:font typeface="Barlow"/>
      <p:regular r:id="rId38"/>
      <p:bold r:id="rId39"/>
      <p:italic r:id="rId40"/>
      <p:boldItalic r:id="rId41"/>
    </p:embeddedFont>
    <p:embeddedFont>
      <p:font typeface="Alfa Slab One"/>
      <p:regular r:id="rId42"/>
    </p:embeddedFont>
    <p:embeddedFont>
      <p:font typeface="Comfortaa"/>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2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728"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italic.fntdata"/><Relationship Id="rId20" Type="http://schemas.openxmlformats.org/officeDocument/2006/relationships/slide" Target="slides/slide15.xml"/><Relationship Id="rId42" Type="http://schemas.openxmlformats.org/officeDocument/2006/relationships/font" Target="fonts/AlfaSlabOne-regular.fntdata"/><Relationship Id="rId41" Type="http://schemas.openxmlformats.org/officeDocument/2006/relationships/font" Target="fonts/Barlow-boldItalic.fntdata"/><Relationship Id="rId22" Type="http://schemas.openxmlformats.org/officeDocument/2006/relationships/slide" Target="slides/slide17.xml"/><Relationship Id="rId44" Type="http://schemas.openxmlformats.org/officeDocument/2006/relationships/font" Target="fonts/Comfortaa-bold.fntdata"/><Relationship Id="rId21" Type="http://schemas.openxmlformats.org/officeDocument/2006/relationships/slide" Target="slides/slide16.xml"/><Relationship Id="rId43" Type="http://schemas.openxmlformats.org/officeDocument/2006/relationships/font" Target="fonts/Comfortaa-regular.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roximaNova-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italic.fntdata"/><Relationship Id="rId30" Type="http://schemas.openxmlformats.org/officeDocument/2006/relationships/font" Target="fonts/ProximaNova-bold.fntdata"/><Relationship Id="rId11" Type="http://schemas.openxmlformats.org/officeDocument/2006/relationships/slide" Target="slides/slide6.xml"/><Relationship Id="rId33" Type="http://schemas.openxmlformats.org/officeDocument/2006/relationships/font" Target="fonts/Quicksand-bold.fntdata"/><Relationship Id="rId10" Type="http://schemas.openxmlformats.org/officeDocument/2006/relationships/slide" Target="slides/slide5.xml"/><Relationship Id="rId32" Type="http://schemas.openxmlformats.org/officeDocument/2006/relationships/font" Target="fonts/ProximaNova-boldItalic.fntdata"/><Relationship Id="rId13" Type="http://schemas.openxmlformats.org/officeDocument/2006/relationships/slide" Target="slides/slide8.xml"/><Relationship Id="rId35" Type="http://schemas.openxmlformats.org/officeDocument/2006/relationships/font" Target="fonts/BarlowSemiBold-bold.fntdata"/><Relationship Id="rId12" Type="http://schemas.openxmlformats.org/officeDocument/2006/relationships/slide" Target="slides/slide7.xml"/><Relationship Id="rId34" Type="http://schemas.openxmlformats.org/officeDocument/2006/relationships/font" Target="fonts/BarlowSemiBold-regular.fntdata"/><Relationship Id="rId15" Type="http://schemas.openxmlformats.org/officeDocument/2006/relationships/slide" Target="slides/slide10.xml"/><Relationship Id="rId37" Type="http://schemas.openxmlformats.org/officeDocument/2006/relationships/font" Target="fonts/BarlowSemiBold-boldItalic.fntdata"/><Relationship Id="rId14" Type="http://schemas.openxmlformats.org/officeDocument/2006/relationships/slide" Target="slides/slide9.xml"/><Relationship Id="rId36" Type="http://schemas.openxmlformats.org/officeDocument/2006/relationships/font" Target="fonts/BarlowSemiBold-italic.fntdata"/><Relationship Id="rId17" Type="http://schemas.openxmlformats.org/officeDocument/2006/relationships/slide" Target="slides/slide12.xml"/><Relationship Id="rId39" Type="http://schemas.openxmlformats.org/officeDocument/2006/relationships/font" Target="fonts/Barlow-bold.fntdata"/><Relationship Id="rId16" Type="http://schemas.openxmlformats.org/officeDocument/2006/relationships/slide" Target="slides/slide11.xml"/><Relationship Id="rId38" Type="http://schemas.openxmlformats.org/officeDocument/2006/relationships/font" Target="fonts/Barlow-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Sony_Pictures_hack" TargetMode="External"/><Relationship Id="rId3" Type="http://schemas.openxmlformats.org/officeDocument/2006/relationships/hyperlink" Target="https://en.wikipedia.org/wiki/Equifax#Security_failing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Equifax#Security_failing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Equifax#Security_failing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Equifax#Security_failing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mlh.io/seasons/na-2019/events" TargetMode="External"/><Relationship Id="rId3" Type="http://schemas.openxmlformats.org/officeDocument/2006/relationships/hyperlink" Target="https://shellhacks.net/" TargetMode="External"/><Relationship Id="rId4" Type="http://schemas.openxmlformats.org/officeDocument/2006/relationships/hyperlink" Target="http://hackgsu.com/" TargetMode="External"/><Relationship Id="rId9" Type="http://schemas.openxmlformats.org/officeDocument/2006/relationships/hyperlink" Target="https://knighthacks.org/" TargetMode="External"/><Relationship Id="rId5" Type="http://schemas.openxmlformats.org/officeDocument/2006/relationships/hyperlink" Target="https://2018.hack.gt/" TargetMode="External"/><Relationship Id="rId6" Type="http://schemas.openxmlformats.org/officeDocument/2006/relationships/hyperlink" Target="https://hackfsu.com/" TargetMode="External"/><Relationship Id="rId7" Type="http://schemas.openxmlformats.org/officeDocument/2006/relationships/hyperlink" Target="https://2019.swamphacks.com/" TargetMode="External"/><Relationship Id="rId8" Type="http://schemas.openxmlformats.org/officeDocument/2006/relationships/hyperlink" Target="https://mangohacks.com/"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6093874b9d_6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6093874b9d_6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Explain what gatortech is.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7d3bc4f5b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7d3bc4f5b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https://en.wikipedia.org/wiki/Sony_Pictures_hack</a:t>
            </a:r>
            <a:endParaRPr/>
          </a:p>
          <a:p>
            <a:pPr indent="0" lvl="0" marL="0" rtl="0" algn="l">
              <a:spcBef>
                <a:spcPts val="0"/>
              </a:spcBef>
              <a:spcAft>
                <a:spcPts val="0"/>
              </a:spcAft>
              <a:buNone/>
            </a:pPr>
            <a:r>
              <a:rPr lang="en" u="sng">
                <a:solidFill>
                  <a:schemeClr val="hlink"/>
                </a:solidFill>
                <a:hlinkClick r:id="rId3"/>
              </a:rPr>
              <a:t>https://en.wikipedia.org/wiki/Equifax#Security_failings</a:t>
            </a:r>
            <a:endParaRPr/>
          </a:p>
          <a:p>
            <a:pPr indent="-298450" lvl="0" marL="457200" rtl="0" algn="l">
              <a:spcBef>
                <a:spcPts val="0"/>
              </a:spcBef>
              <a:spcAft>
                <a:spcPts val="0"/>
              </a:spcAft>
              <a:buSzPts val="1100"/>
              <a:buChar char="●"/>
            </a:pPr>
            <a:r>
              <a:rPr lang="en"/>
              <a:t>Equifax = credit reporting agency</a:t>
            </a:r>
            <a:endParaRPr/>
          </a:p>
          <a:p>
            <a:pPr indent="-298450" lvl="0" marL="457200" rtl="0" algn="l">
              <a:spcBef>
                <a:spcPts val="0"/>
              </a:spcBef>
              <a:spcAft>
                <a:spcPts val="0"/>
              </a:spcAft>
              <a:buSzPts val="1100"/>
              <a:buChar char="●"/>
            </a:pPr>
            <a:r>
              <a:rPr lang="en"/>
              <a:t>2016: a security researcher examined an Equifax online portal, apparently created for Equifax employees only, was accessible to the open Internet. </a:t>
            </a:r>
            <a:endParaRPr/>
          </a:p>
          <a:p>
            <a:pPr indent="-298450" lvl="1" marL="914400" rtl="0" algn="l">
              <a:spcBef>
                <a:spcPts val="0"/>
              </a:spcBef>
              <a:spcAft>
                <a:spcPts val="0"/>
              </a:spcAft>
              <a:buSzPts val="1100"/>
              <a:buChar char="○"/>
            </a:pPr>
            <a:r>
              <a:rPr lang="en"/>
              <a:t>The same types of sensitive private information of American consumers (names, birth dates, social security numbers, etc.) were exposed as in the May–July breach</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7d3bc5715a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7d3bc5715a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https://en.wikipedia.org/wiki/Equifax#Security_failings</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7d3bc5715a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7d3bc5715a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https://en.wikipedia.org/wiki/Equifax#Security_failings</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7d3bc5715a_5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7d3bc5715a_5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https://en.wikipedia.org/wiki/Equifax#Security_failings</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63ac748455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63ac748455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7d3bc571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7d3bc571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d3bc5715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d3bc5715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7d3bc5715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7d3bc5715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7d3bc5715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7d3bc5715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60b50fcd27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60b50fcd27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47844021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47844021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to mentimeter for the polls.</a:t>
            </a:r>
            <a:endParaRPr/>
          </a:p>
          <a:p>
            <a:pPr indent="0" lvl="0" marL="0" rtl="0" algn="l">
              <a:spcBef>
                <a:spcPts val="0"/>
              </a:spcBef>
              <a:spcAft>
                <a:spcPts val="0"/>
              </a:spcAft>
              <a:buNone/>
            </a:pPr>
            <a:r>
              <a:rPr lang="en"/>
              <a:t>Hackathons: </a:t>
            </a:r>
            <a:r>
              <a:rPr lang="en" u="sng">
                <a:solidFill>
                  <a:schemeClr val="hlink"/>
                </a:solidFill>
                <a:hlinkClick r:id="rId2"/>
              </a:rPr>
              <a:t>https://mlh.io/seasons/na-2019/events</a:t>
            </a:r>
            <a:endParaRPr/>
          </a:p>
          <a:p>
            <a:pPr indent="-298450" lvl="0" marL="457200" rtl="0" algn="l">
              <a:spcBef>
                <a:spcPts val="0"/>
              </a:spcBef>
              <a:spcAft>
                <a:spcPts val="0"/>
              </a:spcAft>
              <a:buSzPts val="1100"/>
              <a:buChar char="-"/>
            </a:pPr>
            <a:r>
              <a:rPr lang="en"/>
              <a:t>ShellHacks: </a:t>
            </a:r>
            <a:r>
              <a:rPr lang="en" u="sng">
                <a:solidFill>
                  <a:schemeClr val="hlink"/>
                </a:solidFill>
                <a:hlinkClick r:id="rId3"/>
              </a:rPr>
              <a:t>https://shellhacks.net/</a:t>
            </a:r>
            <a:endParaRPr/>
          </a:p>
          <a:p>
            <a:pPr indent="-298450" lvl="0" marL="457200" rtl="0" algn="l">
              <a:spcBef>
                <a:spcPts val="0"/>
              </a:spcBef>
              <a:spcAft>
                <a:spcPts val="0"/>
              </a:spcAft>
              <a:buSzPts val="1100"/>
              <a:buChar char="-"/>
            </a:pPr>
            <a:r>
              <a:rPr lang="en"/>
              <a:t>HackGSU: </a:t>
            </a:r>
            <a:r>
              <a:rPr lang="en" u="sng">
                <a:solidFill>
                  <a:schemeClr val="hlink"/>
                </a:solidFill>
                <a:hlinkClick r:id="rId4"/>
              </a:rPr>
              <a:t>http://hackgsu.com/</a:t>
            </a:r>
            <a:endParaRPr/>
          </a:p>
          <a:p>
            <a:pPr indent="-298450" lvl="0" marL="457200" rtl="0" algn="l">
              <a:spcBef>
                <a:spcPts val="0"/>
              </a:spcBef>
              <a:spcAft>
                <a:spcPts val="0"/>
              </a:spcAft>
              <a:buSzPts val="1100"/>
              <a:buChar char="-"/>
            </a:pPr>
            <a:r>
              <a:rPr lang="en"/>
              <a:t>HackGT: </a:t>
            </a:r>
            <a:r>
              <a:rPr lang="en" u="sng">
                <a:solidFill>
                  <a:schemeClr val="hlink"/>
                </a:solidFill>
                <a:hlinkClick r:id="rId5"/>
              </a:rPr>
              <a:t>https://2018.hack.gt/</a:t>
            </a:r>
            <a:endParaRPr/>
          </a:p>
          <a:p>
            <a:pPr indent="-298450" lvl="0" marL="457200" rtl="0" algn="l">
              <a:spcBef>
                <a:spcPts val="0"/>
              </a:spcBef>
              <a:spcAft>
                <a:spcPts val="0"/>
              </a:spcAft>
              <a:buSzPts val="1100"/>
              <a:buChar char="-"/>
            </a:pPr>
            <a:r>
              <a:rPr lang="en"/>
              <a:t>HackFSU: </a:t>
            </a:r>
            <a:r>
              <a:rPr lang="en" u="sng">
                <a:solidFill>
                  <a:schemeClr val="hlink"/>
                </a:solidFill>
                <a:hlinkClick r:id="rId6"/>
              </a:rPr>
              <a:t>https://hackfsu.com/</a:t>
            </a:r>
            <a:endParaRPr/>
          </a:p>
          <a:p>
            <a:pPr indent="-298450" lvl="0" marL="457200" rtl="0" algn="l">
              <a:spcBef>
                <a:spcPts val="0"/>
              </a:spcBef>
              <a:spcAft>
                <a:spcPts val="0"/>
              </a:spcAft>
              <a:buSzPts val="1100"/>
              <a:buChar char="-"/>
            </a:pPr>
            <a:r>
              <a:rPr lang="en"/>
              <a:t>SwampHacks: </a:t>
            </a:r>
            <a:r>
              <a:rPr lang="en" u="sng">
                <a:solidFill>
                  <a:schemeClr val="hlink"/>
                </a:solidFill>
                <a:hlinkClick r:id="rId7"/>
              </a:rPr>
              <a:t>https://2019.swamphacks.com/</a:t>
            </a:r>
            <a:endParaRPr/>
          </a:p>
          <a:p>
            <a:pPr indent="-298450" lvl="0" marL="457200" rtl="0" algn="l">
              <a:spcBef>
                <a:spcPts val="0"/>
              </a:spcBef>
              <a:spcAft>
                <a:spcPts val="0"/>
              </a:spcAft>
              <a:buSzPts val="1100"/>
              <a:buChar char="-"/>
            </a:pPr>
            <a:r>
              <a:rPr lang="en"/>
              <a:t>MangoHacks: </a:t>
            </a:r>
            <a:r>
              <a:rPr lang="en" u="sng">
                <a:solidFill>
                  <a:schemeClr val="hlink"/>
                </a:solidFill>
                <a:hlinkClick r:id="rId8"/>
              </a:rPr>
              <a:t>https://mangohacks.com/</a:t>
            </a:r>
            <a:endParaRPr/>
          </a:p>
          <a:p>
            <a:pPr indent="-298450" lvl="0" marL="457200" rtl="0" algn="l">
              <a:spcBef>
                <a:spcPts val="0"/>
              </a:spcBef>
              <a:spcAft>
                <a:spcPts val="0"/>
              </a:spcAft>
              <a:buSzPts val="1100"/>
              <a:buChar char="-"/>
            </a:pPr>
            <a:r>
              <a:rPr lang="en"/>
              <a:t>KnightHacks: </a:t>
            </a:r>
            <a:r>
              <a:rPr lang="en" u="sng">
                <a:solidFill>
                  <a:schemeClr val="hlink"/>
                </a:solidFill>
                <a:hlinkClick r:id="rId9"/>
              </a:rPr>
              <a:t>https://knighthacks.org/</a:t>
            </a:r>
            <a:r>
              <a:rPr lang="en"/>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60b50fcd2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60b50fcd2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63d48c4e94_6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63d48c4e94_6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647822ca6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647822ca6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6ddf68ca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6ddf68ca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6b55d296f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6b55d296f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6deaf7fe2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deaf7fe2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6093874b9d_6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6093874b9d_6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6e6014c8d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6e6014c8d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https://www.merriam-webster.com/dictionary/cybersecurity</a:t>
            </a:r>
            <a:endParaRPr/>
          </a:p>
          <a:p>
            <a:pPr indent="0" lvl="0" marL="0" rtl="0" algn="l">
              <a:spcBef>
                <a:spcPts val="0"/>
              </a:spcBef>
              <a:spcAft>
                <a:spcPts val="0"/>
              </a:spcAft>
              <a:buNone/>
            </a:pPr>
            <a:r>
              <a:rPr lang="en"/>
              <a:t>https://www.forcepoint.com/cyber-edu/cybersecurity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6b55d296f1_4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6b55d296f1_4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Barlow SemiBold"/>
                <a:ea typeface="Barlow SemiBold"/>
                <a:cs typeface="Barlow SemiBold"/>
                <a:sym typeface="Barlow SemiBold"/>
              </a:rPr>
              <a:t>such as social security numbers, and customer information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e6014c8d4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6e6014c8d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7d3bc4f5b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d3bc4f5b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https://preyproject.com/blog/en/what-are-cyber-threats-how-they-affect-you-what-to-do-about-them/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4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37.png"/><Relationship Id="rId5" Type="http://schemas.openxmlformats.org/officeDocument/2006/relationships/image" Target="../media/image9.png"/><Relationship Id="rId6" Type="http://schemas.openxmlformats.org/officeDocument/2006/relationships/image" Target="../media/image39.png"/><Relationship Id="rId7" Type="http://schemas.openxmlformats.org/officeDocument/2006/relationships/image" Target="../media/image3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4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4.png"/><Relationship Id="rId4" Type="http://schemas.openxmlformats.org/officeDocument/2006/relationships/image" Target="../media/image4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grpSp>
        <p:nvGrpSpPr>
          <p:cNvPr id="10" name="Google Shape;10;p2"/>
          <p:cNvGrpSpPr/>
          <p:nvPr/>
        </p:nvGrpSpPr>
        <p:grpSpPr>
          <a:xfrm>
            <a:off x="431996" y="-254926"/>
            <a:ext cx="8280000" cy="4772749"/>
            <a:chOff x="431996" y="42474"/>
            <a:chExt cx="8280000" cy="4772749"/>
          </a:xfrm>
        </p:grpSpPr>
        <p:sp>
          <p:nvSpPr>
            <p:cNvPr id="11" name="Google Shape;11;p2"/>
            <p:cNvSpPr txBox="1"/>
            <p:nvPr/>
          </p:nvSpPr>
          <p:spPr>
            <a:xfrm>
              <a:off x="431996" y="494260"/>
              <a:ext cx="8280000" cy="4155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5000" u="none" cap="none" strike="noStrike">
                  <a:solidFill>
                    <a:srgbClr val="FFFFFF"/>
                  </a:solidFill>
                  <a:latin typeface="Quicksand"/>
                  <a:ea typeface="Quicksand"/>
                  <a:cs typeface="Quicksand"/>
                  <a:sym typeface="Quicksand"/>
                </a:rPr>
                <a:t>welcome to</a:t>
              </a:r>
              <a:endParaRPr sz="5000">
                <a:solidFill>
                  <a:srgbClr val="FFFFFF"/>
                </a:solidFill>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a:p>
              <a:pPr indent="0" lvl="0" marL="0" marR="0" rtl="0" algn="ctr">
                <a:spcBef>
                  <a:spcPts val="0"/>
                </a:spcBef>
                <a:spcAft>
                  <a:spcPts val="0"/>
                </a:spcAft>
                <a:buNone/>
              </a:pPr>
              <a:r>
                <a:t/>
              </a:r>
              <a:endParaRPr b="1" i="0" sz="5000" u="none" cap="none" strike="noStrike">
                <a:solidFill>
                  <a:srgbClr val="EE6D2F"/>
                </a:solidFill>
                <a:latin typeface="Quicksand"/>
                <a:ea typeface="Quicksand"/>
                <a:cs typeface="Quicksand"/>
                <a:sym typeface="Quicksand"/>
              </a:endParaRPr>
            </a:p>
          </p:txBody>
        </p:sp>
        <p:pic>
          <p:nvPicPr>
            <p:cNvPr id="12" name="Google Shape;12;p2"/>
            <p:cNvPicPr preferRelativeResize="0"/>
            <p:nvPr/>
          </p:nvPicPr>
          <p:blipFill rotWithShape="1">
            <a:blip r:embed="rId3">
              <a:alphaModFix/>
            </a:blip>
            <a:srcRect b="0" l="0" r="0" t="0"/>
            <a:stretch/>
          </p:blipFill>
          <p:spPr>
            <a:xfrm>
              <a:off x="2185624" y="42474"/>
              <a:ext cx="4772749" cy="4772749"/>
            </a:xfrm>
            <a:prstGeom prst="rect">
              <a:avLst/>
            </a:prstGeom>
            <a:noFill/>
            <a:ln>
              <a:noFill/>
            </a:ln>
          </p:spPr>
        </p:pic>
        <p:sp>
          <p:nvSpPr>
            <p:cNvPr id="13" name="Google Shape;13;p2"/>
            <p:cNvSpPr/>
            <p:nvPr/>
          </p:nvSpPr>
          <p:spPr>
            <a:xfrm>
              <a:off x="1523994" y="3537091"/>
              <a:ext cx="6096000" cy="1015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3600" u="none" cap="none" strike="noStrike">
                  <a:solidFill>
                    <a:srgbClr val="FFFFFF"/>
                  </a:solidFill>
                  <a:latin typeface="Quicksand"/>
                  <a:ea typeface="Quicksand"/>
                  <a:cs typeface="Quicksand"/>
                  <a:sym typeface="Quicksand"/>
                </a:rPr>
                <a:t>please check-in at</a:t>
              </a:r>
              <a:r>
                <a:rPr b="1" lang="en" sz="3600">
                  <a:solidFill>
                    <a:srgbClr val="FFFFFF"/>
                  </a:solidFill>
                  <a:latin typeface="Quicksand"/>
                  <a:ea typeface="Quicksand"/>
                  <a:cs typeface="Quicksand"/>
                  <a:sym typeface="Quicksand"/>
                </a:rPr>
                <a:t> the computer in the front</a:t>
              </a:r>
              <a:endParaRPr b="1" sz="3600">
                <a:solidFill>
                  <a:srgbClr val="FFFFFF"/>
                </a:solidFill>
                <a:latin typeface="Quicksand"/>
                <a:ea typeface="Quicksand"/>
                <a:cs typeface="Quicksand"/>
                <a:sym typeface="Quicksand"/>
              </a:endParaRPr>
            </a:p>
          </p:txBody>
        </p:sp>
      </p:gr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Content">
  <p:cSld name="MAIN_POINT_1">
    <p:bg>
      <p:bgPr>
        <a:solidFill>
          <a:srgbClr val="17E7C3"/>
        </a:solidFill>
      </p:bgPr>
    </p:bg>
    <p:spTree>
      <p:nvGrpSpPr>
        <p:cNvPr id="39" name="Shape 39"/>
        <p:cNvGrpSpPr/>
        <p:nvPr/>
      </p:nvGrpSpPr>
      <p:grpSpPr>
        <a:xfrm>
          <a:off x="0" y="0"/>
          <a:ext cx="0" cy="0"/>
          <a:chOff x="0" y="0"/>
          <a:chExt cx="0" cy="0"/>
        </a:xfrm>
      </p:grpSpPr>
      <p:sp>
        <p:nvSpPr>
          <p:cNvPr id="40" name="Google Shape;40;p11"/>
          <p:cNvSpPr/>
          <p:nvPr/>
        </p:nvSpPr>
        <p:spPr>
          <a:xfrm>
            <a:off x="1074775"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 name="Google Shape;41;p11"/>
          <p:cNvSpPr txBox="1"/>
          <p:nvPr/>
        </p:nvSpPr>
        <p:spPr>
          <a:xfrm>
            <a:off x="1526797" y="256619"/>
            <a:ext cx="7281300" cy="38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 sz="5500">
                <a:solidFill>
                  <a:srgbClr val="FFFFFF"/>
                </a:solidFill>
                <a:latin typeface="Quicksand"/>
                <a:ea typeface="Quicksand"/>
                <a:cs typeface="Quicksand"/>
                <a:sym typeface="Quicksand"/>
              </a:rPr>
              <a:t>this week in tech…</a:t>
            </a:r>
            <a:endParaRPr sz="5500"/>
          </a:p>
        </p:txBody>
      </p:sp>
      <p:sp>
        <p:nvSpPr>
          <p:cNvPr id="42" name="Google Shape;42;p11"/>
          <p:cNvSpPr/>
          <p:nvPr/>
        </p:nvSpPr>
        <p:spPr>
          <a:xfrm>
            <a:off x="5158400" y="1607648"/>
            <a:ext cx="2712900" cy="3192000"/>
          </a:xfrm>
          <a:prstGeom prst="roundRect">
            <a:avLst>
              <a:gd fmla="val 16667" name="adj"/>
            </a:avLst>
          </a:prstGeom>
          <a:solidFill>
            <a:srgbClr val="FFAB40"/>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nect with us">
  <p:cSld name="CAPTION_ONLY_1">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12"/>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45" name="Google Shape;45;p12"/>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210 every Tuesday 6:30-7:30</a:t>
            </a:r>
            <a:endParaRPr b="1" sz="2800">
              <a:solidFill>
                <a:schemeClr val="lt1"/>
              </a:solidFill>
              <a:latin typeface="Quicksand"/>
              <a:ea typeface="Quicksand"/>
              <a:cs typeface="Quicksand"/>
              <a:sym typeface="Quicksand"/>
            </a:endParaRPr>
          </a:p>
        </p:txBody>
      </p:sp>
      <p:cxnSp>
        <p:nvCxnSpPr>
          <p:cNvPr id="46" name="Google Shape;46;p12"/>
          <p:cNvCxnSpPr/>
          <p:nvPr/>
        </p:nvCxnSpPr>
        <p:spPr>
          <a:xfrm>
            <a:off x="434340" y="1300639"/>
            <a:ext cx="8298300" cy="0"/>
          </a:xfrm>
          <a:prstGeom prst="straightConnector1">
            <a:avLst/>
          </a:prstGeom>
          <a:noFill/>
          <a:ln cap="flat" cmpd="sng" w="76200">
            <a:solidFill>
              <a:srgbClr val="FF9F1A"/>
            </a:solidFill>
            <a:prstDash val="solid"/>
            <a:miter lim="800000"/>
            <a:headEnd len="sm" w="sm" type="none"/>
            <a:tailEnd len="sm" w="sm" type="none"/>
          </a:ln>
        </p:spPr>
      </p:cxnSp>
      <p:pic>
        <p:nvPicPr>
          <p:cNvPr id="47" name="Google Shape;47;p12"/>
          <p:cNvPicPr preferRelativeResize="0"/>
          <p:nvPr/>
        </p:nvPicPr>
        <p:blipFill rotWithShape="1">
          <a:blip r:embed="rId3">
            <a:alphaModFix/>
          </a:blip>
          <a:srcRect b="0" l="0" r="0" t="0"/>
          <a:stretch/>
        </p:blipFill>
        <p:spPr>
          <a:xfrm>
            <a:off x="4914899" y="2007623"/>
            <a:ext cx="3976538" cy="3976538"/>
          </a:xfrm>
          <a:prstGeom prst="rect">
            <a:avLst/>
          </a:prstGeom>
          <a:noFill/>
          <a:ln>
            <a:noFill/>
          </a:ln>
        </p:spPr>
      </p:pic>
      <p:pic>
        <p:nvPicPr>
          <p:cNvPr id="48" name="Google Shape;48;p12"/>
          <p:cNvPicPr preferRelativeResize="0"/>
          <p:nvPr/>
        </p:nvPicPr>
        <p:blipFill rotWithShape="1">
          <a:blip r:embed="rId4">
            <a:alphaModFix/>
          </a:blip>
          <a:srcRect b="0" l="0" r="0" t="0"/>
          <a:stretch/>
        </p:blipFill>
        <p:spPr>
          <a:xfrm>
            <a:off x="755911" y="3034743"/>
            <a:ext cx="1335038" cy="1335038"/>
          </a:xfrm>
          <a:prstGeom prst="rect">
            <a:avLst/>
          </a:prstGeom>
          <a:noFill/>
          <a:ln>
            <a:noFill/>
          </a:ln>
        </p:spPr>
      </p:pic>
      <p:pic>
        <p:nvPicPr>
          <p:cNvPr id="49" name="Google Shape;49;p12"/>
          <p:cNvPicPr preferRelativeResize="0"/>
          <p:nvPr/>
        </p:nvPicPr>
        <p:blipFill rotWithShape="1">
          <a:blip r:embed="rId5">
            <a:alphaModFix/>
          </a:blip>
          <a:srcRect b="0" l="0" r="0" t="0"/>
          <a:stretch/>
        </p:blipFill>
        <p:spPr>
          <a:xfrm>
            <a:off x="2759800" y="2855743"/>
            <a:ext cx="1763700" cy="1763684"/>
          </a:xfrm>
          <a:prstGeom prst="rect">
            <a:avLst/>
          </a:prstGeom>
          <a:noFill/>
          <a:ln>
            <a:noFill/>
          </a:ln>
        </p:spPr>
      </p:pic>
      <p:sp>
        <p:nvSpPr>
          <p:cNvPr id="50" name="Google Shape;50;p12"/>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51" name="Google Shape;51;p12"/>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52" name="Google Shape;52;p12"/>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53" name="Google Shape;53;p12"/>
          <p:cNvSpPr/>
          <p:nvPr/>
        </p:nvSpPr>
        <p:spPr>
          <a:xfrm>
            <a:off x="5049100" y="3898000"/>
            <a:ext cx="695700" cy="695700"/>
          </a:xfrm>
          <a:prstGeom prst="ellipse">
            <a:avLst/>
          </a:prstGeom>
          <a:solidFill>
            <a:srgbClr val="17E7C3"/>
          </a:solidFill>
          <a:ln cap="flat" cmpd="sng" w="9525">
            <a:solidFill>
              <a:srgbClr val="FFAB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FFAB40"/>
                </a:solidFill>
                <a:latin typeface="Quicksand"/>
                <a:ea typeface="Quicksand"/>
                <a:cs typeface="Quicksand"/>
                <a:sym typeface="Quicksand"/>
              </a:rPr>
              <a:t>in</a:t>
            </a:r>
            <a:endParaRPr b="1" sz="2600">
              <a:solidFill>
                <a:srgbClr val="FFAB40"/>
              </a:solidFill>
              <a:latin typeface="Quicksand"/>
              <a:ea typeface="Quicksand"/>
              <a:cs typeface="Quicksand"/>
              <a:sym typeface="Quicksan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nect with us 1">
  <p:cSld name="CAPTION_ONLY_1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3"/>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lang="en" sz="3000">
                <a:solidFill>
                  <a:schemeClr val="lt1"/>
                </a:solidFill>
                <a:latin typeface="Quicksand"/>
                <a:ea typeface="Quicksand"/>
                <a:cs typeface="Quicksand"/>
                <a:sym typeface="Quicksand"/>
              </a:rPr>
              <a:t>Thank you for coming! Connect with us:</a:t>
            </a:r>
            <a:endParaRPr sz="3000"/>
          </a:p>
        </p:txBody>
      </p:sp>
      <p:cxnSp>
        <p:nvCxnSpPr>
          <p:cNvPr id="56" name="Google Shape;56;p13"/>
          <p:cNvCxnSpPr/>
          <p:nvPr/>
        </p:nvCxnSpPr>
        <p:spPr>
          <a:xfrm>
            <a:off x="434340" y="1300639"/>
            <a:ext cx="8298300" cy="0"/>
          </a:xfrm>
          <a:prstGeom prst="straightConnector1">
            <a:avLst/>
          </a:prstGeom>
          <a:noFill/>
          <a:ln cap="flat" cmpd="sng" w="76200">
            <a:solidFill>
              <a:srgbClr val="FF9F1A"/>
            </a:solidFill>
            <a:prstDash val="solid"/>
            <a:miter lim="800000"/>
            <a:headEnd len="sm" w="sm" type="none"/>
            <a:tailEnd len="sm" w="sm" type="none"/>
          </a:ln>
        </p:spPr>
      </p:cxnSp>
      <p:pic>
        <p:nvPicPr>
          <p:cNvPr id="57" name="Google Shape;57;p13"/>
          <p:cNvPicPr preferRelativeResize="0"/>
          <p:nvPr/>
        </p:nvPicPr>
        <p:blipFill>
          <a:blip r:embed="rId3">
            <a:alphaModFix/>
          </a:blip>
          <a:stretch>
            <a:fillRect/>
          </a:stretch>
        </p:blipFill>
        <p:spPr>
          <a:xfrm>
            <a:off x="1033538" y="1927461"/>
            <a:ext cx="526524" cy="526524"/>
          </a:xfrm>
          <a:prstGeom prst="rect">
            <a:avLst/>
          </a:prstGeom>
          <a:noFill/>
          <a:ln>
            <a:noFill/>
          </a:ln>
        </p:spPr>
      </p:pic>
      <p:pic>
        <p:nvPicPr>
          <p:cNvPr id="58" name="Google Shape;58;p13"/>
          <p:cNvPicPr preferRelativeResize="0"/>
          <p:nvPr/>
        </p:nvPicPr>
        <p:blipFill>
          <a:blip r:embed="rId4">
            <a:alphaModFix/>
          </a:blip>
          <a:stretch>
            <a:fillRect/>
          </a:stretch>
        </p:blipFill>
        <p:spPr>
          <a:xfrm>
            <a:off x="4018125" y="1927450"/>
            <a:ext cx="619160" cy="526526"/>
          </a:xfrm>
          <a:prstGeom prst="rect">
            <a:avLst/>
          </a:prstGeom>
          <a:noFill/>
          <a:ln>
            <a:noFill/>
          </a:ln>
        </p:spPr>
      </p:pic>
      <p:pic>
        <p:nvPicPr>
          <p:cNvPr id="59" name="Google Shape;59;p13"/>
          <p:cNvPicPr preferRelativeResize="0"/>
          <p:nvPr/>
        </p:nvPicPr>
        <p:blipFill rotWithShape="1">
          <a:blip r:embed="rId5">
            <a:alphaModFix/>
          </a:blip>
          <a:srcRect b="22652" l="21039" r="21974" t="20361"/>
          <a:stretch/>
        </p:blipFill>
        <p:spPr>
          <a:xfrm>
            <a:off x="7148600" y="1901412"/>
            <a:ext cx="578600" cy="578600"/>
          </a:xfrm>
          <a:prstGeom prst="rect">
            <a:avLst/>
          </a:prstGeom>
          <a:noFill/>
          <a:ln>
            <a:noFill/>
          </a:ln>
        </p:spPr>
      </p:pic>
      <p:sp>
        <p:nvSpPr>
          <p:cNvPr id="60" name="Google Shape;60;p13"/>
          <p:cNvSpPr txBox="1"/>
          <p:nvPr/>
        </p:nvSpPr>
        <p:spPr>
          <a:xfrm>
            <a:off x="375500" y="2543350"/>
            <a:ext cx="1842600" cy="362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lang="en" sz="1800">
                <a:solidFill>
                  <a:schemeClr val="lt1"/>
                </a:solidFill>
                <a:latin typeface="Barlow SemiBold"/>
                <a:ea typeface="Barlow SemiBold"/>
                <a:cs typeface="Barlow SemiBold"/>
                <a:sym typeface="Barlow SemiBold"/>
              </a:rPr>
              <a:t>/gatortechUF</a:t>
            </a:r>
            <a:endParaRPr sz="1800">
              <a:solidFill>
                <a:schemeClr val="lt1"/>
              </a:solidFill>
              <a:latin typeface="Barlow SemiBold"/>
              <a:ea typeface="Barlow SemiBold"/>
              <a:cs typeface="Barlow SemiBold"/>
              <a:sym typeface="Barlow SemiBold"/>
            </a:endParaRPr>
          </a:p>
        </p:txBody>
      </p:sp>
      <p:sp>
        <p:nvSpPr>
          <p:cNvPr id="61" name="Google Shape;61;p13"/>
          <p:cNvSpPr txBox="1"/>
          <p:nvPr/>
        </p:nvSpPr>
        <p:spPr>
          <a:xfrm>
            <a:off x="3032138" y="2560450"/>
            <a:ext cx="2591100" cy="328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lang="en" sz="1800">
                <a:solidFill>
                  <a:schemeClr val="lt1"/>
                </a:solidFill>
                <a:latin typeface="Barlow SemiBold"/>
                <a:ea typeface="Barlow SemiBold"/>
                <a:cs typeface="Barlow SemiBold"/>
                <a:sym typeface="Barlow SemiBold"/>
              </a:rPr>
              <a:t>/company/gatortech</a:t>
            </a:r>
            <a:endParaRPr sz="1800">
              <a:solidFill>
                <a:schemeClr val="lt1"/>
              </a:solidFill>
              <a:latin typeface="Barlow SemiBold"/>
              <a:ea typeface="Barlow SemiBold"/>
              <a:cs typeface="Barlow SemiBold"/>
              <a:sym typeface="Barlow SemiBold"/>
            </a:endParaRPr>
          </a:p>
        </p:txBody>
      </p:sp>
      <p:sp>
        <p:nvSpPr>
          <p:cNvPr id="62" name="Google Shape;62;p13"/>
          <p:cNvSpPr txBox="1"/>
          <p:nvPr/>
        </p:nvSpPr>
        <p:spPr>
          <a:xfrm>
            <a:off x="6084300" y="2560450"/>
            <a:ext cx="2707200" cy="3282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lang="en" sz="1800">
                <a:solidFill>
                  <a:schemeClr val="lt1"/>
                </a:solidFill>
                <a:latin typeface="Barlow SemiBold"/>
                <a:ea typeface="Barlow SemiBold"/>
                <a:cs typeface="Barlow SemiBold"/>
                <a:sym typeface="Barlow SemiBold"/>
              </a:rPr>
              <a:t>gatortechUF.slack.com</a:t>
            </a:r>
            <a:endParaRPr sz="1800">
              <a:solidFill>
                <a:schemeClr val="lt1"/>
              </a:solidFill>
              <a:latin typeface="Barlow SemiBold"/>
              <a:ea typeface="Barlow SemiBold"/>
              <a:cs typeface="Barlow SemiBold"/>
              <a:sym typeface="Barlow SemiBold"/>
            </a:endParaRPr>
          </a:p>
        </p:txBody>
      </p:sp>
      <p:sp>
        <p:nvSpPr>
          <p:cNvPr id="63" name="Google Shape;63;p13"/>
          <p:cNvSpPr txBox="1"/>
          <p:nvPr/>
        </p:nvSpPr>
        <p:spPr>
          <a:xfrm>
            <a:off x="1455038" y="3799863"/>
            <a:ext cx="2930400" cy="362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lang="en" sz="1800">
                <a:solidFill>
                  <a:schemeClr val="lt1"/>
                </a:solidFill>
                <a:latin typeface="Barlow SemiBold"/>
                <a:ea typeface="Barlow SemiBold"/>
                <a:cs typeface="Barlow SemiBold"/>
                <a:sym typeface="Barlow SemiBold"/>
              </a:rPr>
              <a:t>gatortechUF@gmail.com</a:t>
            </a:r>
            <a:endParaRPr sz="1800">
              <a:solidFill>
                <a:schemeClr val="lt1"/>
              </a:solidFill>
              <a:latin typeface="Barlow SemiBold"/>
              <a:ea typeface="Barlow SemiBold"/>
              <a:cs typeface="Barlow SemiBold"/>
              <a:sym typeface="Barlow SemiBold"/>
            </a:endParaRPr>
          </a:p>
        </p:txBody>
      </p:sp>
      <p:pic>
        <p:nvPicPr>
          <p:cNvPr id="64" name="Google Shape;64;p13"/>
          <p:cNvPicPr preferRelativeResize="0"/>
          <p:nvPr/>
        </p:nvPicPr>
        <p:blipFill>
          <a:blip r:embed="rId6">
            <a:alphaModFix/>
          </a:blip>
          <a:stretch>
            <a:fillRect/>
          </a:stretch>
        </p:blipFill>
        <p:spPr>
          <a:xfrm>
            <a:off x="2610658" y="3214750"/>
            <a:ext cx="619150" cy="435636"/>
          </a:xfrm>
          <a:prstGeom prst="rect">
            <a:avLst/>
          </a:prstGeom>
          <a:noFill/>
          <a:ln>
            <a:noFill/>
          </a:ln>
        </p:spPr>
      </p:pic>
      <p:pic>
        <p:nvPicPr>
          <p:cNvPr id="65" name="Google Shape;65;p13"/>
          <p:cNvPicPr preferRelativeResize="0"/>
          <p:nvPr/>
        </p:nvPicPr>
        <p:blipFill>
          <a:blip r:embed="rId7">
            <a:alphaModFix/>
          </a:blip>
          <a:stretch>
            <a:fillRect/>
          </a:stretch>
        </p:blipFill>
        <p:spPr>
          <a:xfrm>
            <a:off x="6015811" y="3214750"/>
            <a:ext cx="526500" cy="526522"/>
          </a:xfrm>
          <a:prstGeom prst="rect">
            <a:avLst/>
          </a:prstGeom>
          <a:noFill/>
          <a:ln>
            <a:noFill/>
          </a:ln>
        </p:spPr>
      </p:pic>
      <p:sp>
        <p:nvSpPr>
          <p:cNvPr id="66" name="Google Shape;66;p13"/>
          <p:cNvSpPr txBox="1"/>
          <p:nvPr/>
        </p:nvSpPr>
        <p:spPr>
          <a:xfrm>
            <a:off x="5357750" y="3799875"/>
            <a:ext cx="1842600" cy="3624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400"/>
              <a:buFont typeface="Arial"/>
              <a:buNone/>
            </a:pPr>
            <a:r>
              <a:rPr lang="en" sz="1800">
                <a:solidFill>
                  <a:schemeClr val="lt1"/>
                </a:solidFill>
                <a:latin typeface="Barlow SemiBold"/>
                <a:ea typeface="Barlow SemiBold"/>
                <a:cs typeface="Barlow SemiBold"/>
                <a:sym typeface="Barlow SemiBold"/>
              </a:rPr>
              <a:t>@gatortechUF</a:t>
            </a:r>
            <a:endParaRPr sz="1800">
              <a:solidFill>
                <a:schemeClr val="lt1"/>
              </a:solidFill>
              <a:latin typeface="Barlow SemiBold"/>
              <a:ea typeface="Barlow SemiBold"/>
              <a:cs typeface="Barlow SemiBold"/>
              <a:sym typeface="Barlow SemiBo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7" name="Shape 67"/>
        <p:cNvGrpSpPr/>
        <p:nvPr/>
      </p:nvGrpSpPr>
      <p:grpSpPr>
        <a:xfrm>
          <a:off x="0" y="0"/>
          <a:ext cx="0" cy="0"/>
          <a:chOff x="0" y="0"/>
          <a:chExt cx="0" cy="0"/>
        </a:xfrm>
      </p:grpSpPr>
      <p:sp>
        <p:nvSpPr>
          <p:cNvPr id="68" name="Google Shape;6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ransition">
  <p:cSld name="BLANK_2">
    <p:bg>
      <p:bgPr>
        <a:solidFill>
          <a:schemeClr val="accent5"/>
        </a:solidFill>
      </p:bgPr>
    </p:bg>
    <p:spTree>
      <p:nvGrpSpPr>
        <p:cNvPr id="69" name="Shape 69"/>
        <p:cNvGrpSpPr/>
        <p:nvPr/>
      </p:nvGrpSpPr>
      <p:grpSpPr>
        <a:xfrm>
          <a:off x="0" y="0"/>
          <a:ext cx="0" cy="0"/>
          <a:chOff x="0" y="0"/>
          <a:chExt cx="0" cy="0"/>
        </a:xfrm>
      </p:grpSpPr>
      <p:pic>
        <p:nvPicPr>
          <p:cNvPr id="70" name="Google Shape;70;p15"/>
          <p:cNvPicPr preferRelativeResize="0"/>
          <p:nvPr/>
        </p:nvPicPr>
        <p:blipFill rotWithShape="1">
          <a:blip r:embed="rId2">
            <a:alphaModFix amt="30000"/>
          </a:blip>
          <a:srcRect b="0" l="0" r="-5674" t="0"/>
          <a:stretch/>
        </p:blipFill>
        <p:spPr>
          <a:xfrm>
            <a:off x="-271067" y="242486"/>
            <a:ext cx="10141829" cy="4443815"/>
          </a:xfrm>
          <a:prstGeom prst="rect">
            <a:avLst/>
          </a:prstGeom>
          <a:noFill/>
          <a:ln>
            <a:noFill/>
          </a:ln>
        </p:spPr>
      </p:pic>
      <p:sp>
        <p:nvSpPr>
          <p:cNvPr id="71" name="Google Shape;71;p15"/>
          <p:cNvSpPr/>
          <p:nvPr/>
        </p:nvSpPr>
        <p:spPr>
          <a:xfrm>
            <a:off x="1593073" y="1359188"/>
            <a:ext cx="5990400" cy="2403600"/>
          </a:xfrm>
          <a:prstGeom prst="roundRect">
            <a:avLst>
              <a:gd fmla="val 8940" name="adj"/>
            </a:avLst>
          </a:prstGeom>
          <a:solidFill>
            <a:schemeClr val="accent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2">
  <p:cSld name="CAPTION_ONLY_2">
    <p:bg>
      <p:bgPr>
        <a:solidFill>
          <a:srgbClr val="EE6D2F"/>
        </a:solidFill>
      </p:bgPr>
    </p:bg>
    <p:spTree>
      <p:nvGrpSpPr>
        <p:cNvPr id="72" name="Shape 72"/>
        <p:cNvGrpSpPr/>
        <p:nvPr/>
      </p:nvGrpSpPr>
      <p:grpSpPr>
        <a:xfrm>
          <a:off x="0" y="0"/>
          <a:ext cx="0" cy="0"/>
          <a:chOff x="0" y="0"/>
          <a:chExt cx="0" cy="0"/>
        </a:xfrm>
      </p:grpSpPr>
      <p:sp>
        <p:nvSpPr>
          <p:cNvPr id="73" name="Google Shape;73;p16"/>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lang="en" sz="5400">
                <a:solidFill>
                  <a:schemeClr val="lt1"/>
                </a:solidFill>
                <a:latin typeface="Quicksand"/>
                <a:ea typeface="Quicksand"/>
                <a:cs typeface="Quicksand"/>
                <a:sym typeface="Quicksand"/>
              </a:rPr>
              <a:t>thank you!</a:t>
            </a:r>
            <a:endParaRPr/>
          </a:p>
        </p:txBody>
      </p:sp>
      <p:sp>
        <p:nvSpPr>
          <p:cNvPr id="74" name="Google Shape;74;p16"/>
          <p:cNvSpPr txBox="1"/>
          <p:nvPr/>
        </p:nvSpPr>
        <p:spPr>
          <a:xfrm>
            <a:off x="151625" y="1503900"/>
            <a:ext cx="5049000" cy="1396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3000">
                <a:solidFill>
                  <a:schemeClr val="lt1"/>
                </a:solidFill>
                <a:latin typeface="Quicksand"/>
                <a:ea typeface="Quicksand"/>
                <a:cs typeface="Quicksand"/>
                <a:sym typeface="Quicksand"/>
              </a:rPr>
              <a:t>We meet in Heavener 150 on Tuesdays 6:30-7:30</a:t>
            </a:r>
            <a:endParaRPr b="1" sz="3000">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t/>
            </a:r>
            <a:endParaRPr b="1" sz="1000" u="sng">
              <a:solidFill>
                <a:schemeClr val="lt1"/>
              </a:solidFill>
              <a:latin typeface="Quicksand"/>
              <a:ea typeface="Quicksand"/>
              <a:cs typeface="Quicksand"/>
              <a:sym typeface="Quicksand"/>
            </a:endParaRPr>
          </a:p>
          <a:p>
            <a:pPr indent="0" lvl="0" marL="0" marR="0" rtl="0" algn="ctr">
              <a:lnSpc>
                <a:spcPct val="90000"/>
              </a:lnSpc>
              <a:spcBef>
                <a:spcPts val="0"/>
              </a:spcBef>
              <a:spcAft>
                <a:spcPts val="0"/>
              </a:spcAft>
              <a:buClr>
                <a:schemeClr val="lt1"/>
              </a:buClr>
              <a:buSzPts val="2400"/>
              <a:buFont typeface="Arial"/>
              <a:buNone/>
            </a:pPr>
            <a:r>
              <a:rPr b="1" lang="en" sz="1800">
                <a:solidFill>
                  <a:schemeClr val="lt1"/>
                </a:solidFill>
                <a:latin typeface="Quicksand"/>
                <a:ea typeface="Quicksand"/>
                <a:cs typeface="Quicksand"/>
                <a:sym typeface="Quicksand"/>
              </a:rPr>
              <a:t>Or visit </a:t>
            </a:r>
            <a:r>
              <a:rPr b="1" lang="en" sz="1800" u="sng">
                <a:solidFill>
                  <a:schemeClr val="lt1"/>
                </a:solidFill>
                <a:latin typeface="Quicksand"/>
                <a:ea typeface="Quicksand"/>
                <a:cs typeface="Quicksand"/>
                <a:sym typeface="Quicksand"/>
              </a:rPr>
              <a:t>gatortechuf.com </a:t>
            </a:r>
            <a:r>
              <a:rPr b="1" lang="en" sz="1800">
                <a:solidFill>
                  <a:schemeClr val="lt1"/>
                </a:solidFill>
                <a:latin typeface="Quicksand"/>
                <a:ea typeface="Quicksand"/>
                <a:cs typeface="Quicksand"/>
                <a:sym typeface="Quicksand"/>
              </a:rPr>
              <a:t>for more info!</a:t>
            </a:r>
            <a:endParaRPr b="1" sz="1800">
              <a:solidFill>
                <a:schemeClr val="lt1"/>
              </a:solidFill>
              <a:latin typeface="Quicksand"/>
              <a:ea typeface="Quicksand"/>
              <a:cs typeface="Quicksand"/>
              <a:sym typeface="Quicksand"/>
            </a:endParaRPr>
          </a:p>
        </p:txBody>
      </p:sp>
      <p:cxnSp>
        <p:nvCxnSpPr>
          <p:cNvPr id="75" name="Google Shape;75;p16"/>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76" name="Google Shape;76;p16"/>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77" name="Google Shape;77;p16"/>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78" name="Google Shape;78;p16"/>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79" name="Google Shape;79;p16"/>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80" name="Google Shape;80;p16"/>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81" name="Google Shape;81;p16"/>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82" name="Google Shape;82;p16"/>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rgbClr val="EE6D2F"/>
        </a:solidFill>
      </p:bgPr>
    </p:bg>
    <p:spTree>
      <p:nvGrpSpPr>
        <p:cNvPr id="83" name="Shape 83"/>
        <p:cNvGrpSpPr/>
        <p:nvPr/>
      </p:nvGrpSpPr>
      <p:grpSpPr>
        <a:xfrm>
          <a:off x="0" y="0"/>
          <a:ext cx="0" cy="0"/>
          <a:chOff x="0" y="0"/>
          <a:chExt cx="0" cy="0"/>
        </a:xfrm>
      </p:grpSpPr>
      <p:sp>
        <p:nvSpPr>
          <p:cNvPr id="84" name="Google Shape;84;p1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b="1" lang="en" sz="4500">
                <a:solidFill>
                  <a:schemeClr val="lt1"/>
                </a:solidFill>
                <a:latin typeface="Quicksand"/>
                <a:ea typeface="Quicksand"/>
                <a:cs typeface="Quicksand"/>
                <a:sym typeface="Quicksand"/>
              </a:rPr>
              <a:t>content</a:t>
            </a:r>
            <a:endParaRPr sz="11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_ONLY_3">
  <p:cSld name="CAPTION_ONLY_3">
    <p:bg>
      <p:bgPr>
        <a:solidFill>
          <a:srgbClr val="EE6D2F"/>
        </a:solidFill>
      </p:bgPr>
    </p:bg>
    <p:spTree>
      <p:nvGrpSpPr>
        <p:cNvPr id="85" name="Shape 85"/>
        <p:cNvGrpSpPr/>
        <p:nvPr/>
      </p:nvGrpSpPr>
      <p:grpSpPr>
        <a:xfrm>
          <a:off x="0" y="0"/>
          <a:ext cx="0" cy="0"/>
          <a:chOff x="0" y="0"/>
          <a:chExt cx="0" cy="0"/>
        </a:xfrm>
      </p:grpSpPr>
      <p:sp>
        <p:nvSpPr>
          <p:cNvPr id="86" name="Google Shape;86;p18"/>
          <p:cNvSpPr txBox="1"/>
          <p:nvPr/>
        </p:nvSpPr>
        <p:spPr>
          <a:xfrm>
            <a:off x="628650" y="375047"/>
            <a:ext cx="7886700" cy="9942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5400"/>
              <a:buFont typeface="Quicksand"/>
              <a:buNone/>
            </a:pPr>
            <a:r>
              <a:rPr b="1" i="0" lang="en" sz="5400" u="none" cap="none" strike="noStrike">
                <a:solidFill>
                  <a:schemeClr val="lt1"/>
                </a:solidFill>
                <a:latin typeface="Quicksand"/>
                <a:ea typeface="Quicksand"/>
                <a:cs typeface="Quicksand"/>
                <a:sym typeface="Quicksand"/>
              </a:rPr>
              <a:t>connect with us</a:t>
            </a:r>
            <a:endParaRPr/>
          </a:p>
        </p:txBody>
      </p:sp>
      <p:sp>
        <p:nvSpPr>
          <p:cNvPr id="87" name="Google Shape;87;p18"/>
          <p:cNvSpPr txBox="1"/>
          <p:nvPr/>
        </p:nvSpPr>
        <p:spPr>
          <a:xfrm>
            <a:off x="434350" y="1489450"/>
            <a:ext cx="4196700" cy="15453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2400"/>
              <a:buFont typeface="Arial"/>
              <a:buNone/>
            </a:pPr>
            <a:r>
              <a:rPr b="1" lang="en" sz="2800">
                <a:solidFill>
                  <a:schemeClr val="lt1"/>
                </a:solidFill>
                <a:latin typeface="Quicksand"/>
                <a:ea typeface="Quicksand"/>
                <a:cs typeface="Quicksand"/>
                <a:sym typeface="Quicksand"/>
              </a:rPr>
              <a:t>What’s the tech meme of the week?</a:t>
            </a:r>
            <a:endParaRPr sz="2800"/>
          </a:p>
        </p:txBody>
      </p:sp>
      <p:cxnSp>
        <p:nvCxnSpPr>
          <p:cNvPr id="88" name="Google Shape;88;p18"/>
          <p:cNvCxnSpPr/>
          <p:nvPr/>
        </p:nvCxnSpPr>
        <p:spPr>
          <a:xfrm>
            <a:off x="434340" y="1300639"/>
            <a:ext cx="8298300" cy="0"/>
          </a:xfrm>
          <a:prstGeom prst="straightConnector1">
            <a:avLst/>
          </a:prstGeom>
          <a:noFill/>
          <a:ln cap="flat" cmpd="sng" w="76200">
            <a:solidFill>
              <a:srgbClr val="17E7C3"/>
            </a:solidFill>
            <a:prstDash val="solid"/>
            <a:miter lim="800000"/>
            <a:headEnd len="sm" w="sm" type="none"/>
            <a:tailEnd len="sm" w="sm" type="none"/>
          </a:ln>
        </p:spPr>
      </p:cxnSp>
      <p:pic>
        <p:nvPicPr>
          <p:cNvPr id="89" name="Google Shape;89;p18"/>
          <p:cNvPicPr preferRelativeResize="0"/>
          <p:nvPr/>
        </p:nvPicPr>
        <p:blipFill rotWithShape="1">
          <a:blip r:embed="rId2">
            <a:alphaModFix/>
          </a:blip>
          <a:srcRect b="0" l="0" r="0" t="0"/>
          <a:stretch/>
        </p:blipFill>
        <p:spPr>
          <a:xfrm>
            <a:off x="4914899" y="2007623"/>
            <a:ext cx="3976538" cy="3976538"/>
          </a:xfrm>
          <a:prstGeom prst="rect">
            <a:avLst/>
          </a:prstGeom>
          <a:noFill/>
          <a:ln>
            <a:noFill/>
          </a:ln>
        </p:spPr>
      </p:pic>
      <p:pic>
        <p:nvPicPr>
          <p:cNvPr id="90" name="Google Shape;90;p18"/>
          <p:cNvPicPr preferRelativeResize="0"/>
          <p:nvPr/>
        </p:nvPicPr>
        <p:blipFill rotWithShape="1">
          <a:blip r:embed="rId3">
            <a:alphaModFix/>
          </a:blip>
          <a:srcRect b="0" l="0" r="0" t="0"/>
          <a:stretch/>
        </p:blipFill>
        <p:spPr>
          <a:xfrm>
            <a:off x="755911" y="3034743"/>
            <a:ext cx="1335038" cy="1335038"/>
          </a:xfrm>
          <a:prstGeom prst="rect">
            <a:avLst/>
          </a:prstGeom>
          <a:noFill/>
          <a:ln>
            <a:noFill/>
          </a:ln>
        </p:spPr>
      </p:pic>
      <p:pic>
        <p:nvPicPr>
          <p:cNvPr id="91" name="Google Shape;91;p18"/>
          <p:cNvPicPr preferRelativeResize="0"/>
          <p:nvPr/>
        </p:nvPicPr>
        <p:blipFill rotWithShape="1">
          <a:blip r:embed="rId4">
            <a:alphaModFix/>
          </a:blip>
          <a:srcRect b="0" l="0" r="0" t="0"/>
          <a:stretch/>
        </p:blipFill>
        <p:spPr>
          <a:xfrm>
            <a:off x="2759800" y="2855743"/>
            <a:ext cx="1763700" cy="1763684"/>
          </a:xfrm>
          <a:prstGeom prst="rect">
            <a:avLst/>
          </a:prstGeom>
          <a:noFill/>
          <a:ln>
            <a:noFill/>
          </a:ln>
        </p:spPr>
      </p:pic>
      <p:sp>
        <p:nvSpPr>
          <p:cNvPr id="92" name="Google Shape;92;p18"/>
          <p:cNvSpPr txBox="1"/>
          <p:nvPr/>
        </p:nvSpPr>
        <p:spPr>
          <a:xfrm>
            <a:off x="2938850" y="4192525"/>
            <a:ext cx="1451400" cy="80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latin typeface="Quicksand"/>
                <a:ea typeface="Quicksand"/>
                <a:cs typeface="Quicksand"/>
                <a:sym typeface="Quicksand"/>
              </a:rPr>
              <a:t>gatortechuf@gmail.com</a:t>
            </a:r>
            <a:endParaRPr b="1">
              <a:solidFill>
                <a:schemeClr val="lt1"/>
              </a:solidFill>
              <a:latin typeface="Quicksand"/>
              <a:ea typeface="Quicksand"/>
              <a:cs typeface="Quicksand"/>
              <a:sym typeface="Quicksand"/>
            </a:endParaRPr>
          </a:p>
        </p:txBody>
      </p:sp>
      <p:sp>
        <p:nvSpPr>
          <p:cNvPr id="93" name="Google Shape;93;p18"/>
          <p:cNvSpPr txBox="1"/>
          <p:nvPr/>
        </p:nvSpPr>
        <p:spPr>
          <a:xfrm>
            <a:off x="5802625" y="3959650"/>
            <a:ext cx="3088800" cy="5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Comfortaa"/>
                <a:ea typeface="Comfortaa"/>
                <a:cs typeface="Comfortaa"/>
                <a:sym typeface="Comfortaa"/>
              </a:rPr>
              <a:t>@</a:t>
            </a:r>
            <a:r>
              <a:rPr b="1" lang="en" sz="2500">
                <a:solidFill>
                  <a:srgbClr val="FFFFFF"/>
                </a:solidFill>
                <a:latin typeface="Quicksand"/>
                <a:ea typeface="Quicksand"/>
                <a:cs typeface="Quicksand"/>
                <a:sym typeface="Quicksand"/>
              </a:rPr>
              <a:t> GATORTECH UF</a:t>
            </a:r>
            <a:endParaRPr b="1" sz="2500">
              <a:solidFill>
                <a:srgbClr val="FFFFFF"/>
              </a:solidFill>
              <a:latin typeface="Quicksand"/>
              <a:ea typeface="Quicksand"/>
              <a:cs typeface="Quicksand"/>
              <a:sym typeface="Quicksand"/>
            </a:endParaRPr>
          </a:p>
        </p:txBody>
      </p:sp>
      <p:sp>
        <p:nvSpPr>
          <p:cNvPr id="94" name="Google Shape;94;p18"/>
          <p:cNvSpPr txBox="1"/>
          <p:nvPr/>
        </p:nvSpPr>
        <p:spPr>
          <a:xfrm>
            <a:off x="801663" y="4291875"/>
            <a:ext cx="1243500" cy="38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Quicksand"/>
                <a:ea typeface="Quicksand"/>
                <a:cs typeface="Quicksand"/>
                <a:sym typeface="Quicksand"/>
              </a:rPr>
              <a:t>gatortechuf.slack.com</a:t>
            </a:r>
            <a:endParaRPr b="1">
              <a:solidFill>
                <a:srgbClr val="FFFFFF"/>
              </a:solidFill>
              <a:latin typeface="Quicksand"/>
              <a:ea typeface="Quicksand"/>
              <a:cs typeface="Quicksand"/>
              <a:sym typeface="Quicksand"/>
            </a:endParaRPr>
          </a:p>
        </p:txBody>
      </p:sp>
      <p:sp>
        <p:nvSpPr>
          <p:cNvPr id="95" name="Google Shape;95;p18"/>
          <p:cNvSpPr/>
          <p:nvPr/>
        </p:nvSpPr>
        <p:spPr>
          <a:xfrm>
            <a:off x="5049100" y="3898000"/>
            <a:ext cx="695700" cy="695700"/>
          </a:xfrm>
          <a:prstGeom prst="ellipse">
            <a:avLst/>
          </a:prstGeom>
          <a:solidFill>
            <a:srgbClr val="17E7C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600">
                <a:solidFill>
                  <a:srgbClr val="EE6D2F"/>
                </a:solidFill>
                <a:latin typeface="Quicksand"/>
                <a:ea typeface="Quicksand"/>
                <a:cs typeface="Quicksand"/>
                <a:sym typeface="Quicksand"/>
              </a:rPr>
              <a:t>in</a:t>
            </a:r>
            <a:endParaRPr b="1" sz="2600">
              <a:solidFill>
                <a:srgbClr val="EE6D2F"/>
              </a:solidFill>
              <a:latin typeface="Quicksand"/>
              <a:ea typeface="Quicksand"/>
              <a:cs typeface="Quicksand"/>
              <a:sym typeface="Quicksan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type="secHead">
  <p:cSld name="SECTION_HEADER">
    <p:bg>
      <p:bgPr>
        <a:solidFill>
          <a:srgbClr val="05F2D0"/>
        </a:solidFill>
      </p:bgPr>
    </p:bg>
    <p:spTree>
      <p:nvGrpSpPr>
        <p:cNvPr id="15" name="Shape 15"/>
        <p:cNvGrpSpPr/>
        <p:nvPr/>
      </p:nvGrpSpPr>
      <p:grpSpPr>
        <a:xfrm>
          <a:off x="0" y="0"/>
          <a:ext cx="0" cy="0"/>
          <a:chOff x="0" y="0"/>
          <a:chExt cx="0" cy="0"/>
        </a:xfrm>
      </p:grpSpPr>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17" name="Google Shape;17;p3"/>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nnouncements 1">
  <p:cSld name="SECTION_HEADER_1">
    <p:bg>
      <p:bgPr>
        <a:solidFill>
          <a:srgbClr val="05F2D0"/>
        </a:solidFill>
      </p:bgPr>
    </p:bg>
    <p:spTree>
      <p:nvGrpSpPr>
        <p:cNvPr id="18" name="Shape 18"/>
        <p:cNvGrpSpPr/>
        <p:nvPr/>
      </p:nvGrpSpPr>
      <p:grpSpPr>
        <a:xfrm>
          <a:off x="0" y="0"/>
          <a:ext cx="0" cy="0"/>
          <a:chOff x="0" y="0"/>
          <a:chExt cx="0" cy="0"/>
        </a:xfrm>
      </p:grpSpPr>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 name="Google Shape;20;p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500">
                <a:solidFill>
                  <a:srgbClr val="FFFFFF"/>
                </a:solidFill>
                <a:latin typeface="Quicksand"/>
                <a:ea typeface="Quicksand"/>
                <a:cs typeface="Quicksand"/>
                <a:sym typeface="Quicksand"/>
              </a:rPr>
              <a:t>announcements</a:t>
            </a:r>
            <a:endParaRPr b="1" sz="6500">
              <a:solidFill>
                <a:srgbClr val="FFFFFF"/>
              </a:solidFill>
              <a:latin typeface="Quicksand"/>
              <a:ea typeface="Quicksand"/>
              <a:cs typeface="Quicksand"/>
              <a:sym typeface="Quicksand"/>
            </a:endParaRPr>
          </a:p>
        </p:txBody>
      </p:sp>
      <p:cxnSp>
        <p:nvCxnSpPr>
          <p:cNvPr id="21" name="Google Shape;21;p4"/>
          <p:cNvCxnSpPr/>
          <p:nvPr/>
        </p:nvCxnSpPr>
        <p:spPr>
          <a:xfrm flipH="1" rot="10800000">
            <a:off x="417000" y="1246350"/>
            <a:ext cx="8310000" cy="27600"/>
          </a:xfrm>
          <a:prstGeom prst="straightConnector1">
            <a:avLst/>
          </a:prstGeom>
          <a:noFill/>
          <a:ln cap="flat" cmpd="sng" w="76200">
            <a:solidFill>
              <a:schemeClr val="accent5"/>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OTM">
  <p:cSld name="TITLE_AND_BODY_1">
    <p:bg>
      <p:bgPr>
        <a:solidFill>
          <a:srgbClr val="FF9F1A"/>
        </a:solidFill>
      </p:bgPr>
    </p:bg>
    <p:spTree>
      <p:nvGrpSpPr>
        <p:cNvPr id="22"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20075" y="-40187"/>
            <a:ext cx="9221700" cy="50714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cebreaker" type="tx">
  <p:cSld name="TITLE_AND_BODY">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6"/>
          <p:cNvPicPr preferRelativeResize="0"/>
          <p:nvPr/>
        </p:nvPicPr>
        <p:blipFill>
          <a:blip r:embed="rId3">
            <a:alphaModFix/>
          </a:blip>
          <a:stretch>
            <a:fillRect/>
          </a:stretch>
        </p:blipFill>
        <p:spPr>
          <a:xfrm>
            <a:off x="-87151" y="-250525"/>
            <a:ext cx="9144000" cy="5143496"/>
          </a:xfrm>
          <a:prstGeom prst="rect">
            <a:avLst/>
          </a:prstGeom>
          <a:noFill/>
          <a:ln>
            <a:noFill/>
          </a:ln>
        </p:spPr>
      </p:pic>
      <p:sp>
        <p:nvSpPr>
          <p:cNvPr id="27" name="Google Shape;27;p6"/>
          <p:cNvSpPr/>
          <p:nvPr/>
        </p:nvSpPr>
        <p:spPr>
          <a:xfrm>
            <a:off x="216750" y="4056700"/>
            <a:ext cx="8710500" cy="9591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600">
              <a:solidFill>
                <a:srgbClr val="FFFFFF"/>
              </a:solidFill>
              <a:latin typeface="Quicksand"/>
              <a:ea typeface="Quicksand"/>
              <a:cs typeface="Quicksand"/>
              <a:sym typeface="Quicksan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type="twoColTx">
  <p:cSld name="TITLE_AND_TWO_COLUMNS">
    <p:bg>
      <p:bgPr>
        <a:solidFill>
          <a:srgbClr val="FF9F1A"/>
        </a:solidFill>
      </p:bgPr>
    </p:bg>
    <p:spTree>
      <p:nvGrpSpPr>
        <p:cNvPr id="28" name="Shape 28"/>
        <p:cNvGrpSpPr/>
        <p:nvPr/>
      </p:nvGrpSpPr>
      <p:grpSpPr>
        <a:xfrm>
          <a:off x="0" y="0"/>
          <a:ext cx="0" cy="0"/>
          <a:chOff x="0" y="0"/>
          <a:chExt cx="0" cy="0"/>
        </a:xfrm>
      </p:grpSpPr>
      <p:sp>
        <p:nvSpPr>
          <p:cNvPr id="29" name="Google Shape;29;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7"/>
          <p:cNvSpPr/>
          <p:nvPr/>
        </p:nvSpPr>
        <p:spPr>
          <a:xfrm>
            <a:off x="765810" y="297180"/>
            <a:ext cx="7520700" cy="1072200"/>
          </a:xfrm>
          <a:prstGeom prst="roundRect">
            <a:avLst>
              <a:gd fmla="val 16667" name="adj"/>
            </a:avLst>
          </a:prstGeom>
          <a:solidFill>
            <a:srgbClr val="17E7C3"/>
          </a:solidFill>
          <a:ln cap="flat" cmpd="sng" w="12700">
            <a:solidFill>
              <a:srgbClr val="17E7C3"/>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1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1">
  <p:cSld name="TITLE_AND_TWO_COLUMNS_1">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33" name="Google Shape;33;p8"/>
          <p:cNvCxnSpPr/>
          <p:nvPr/>
        </p:nvCxnSpPr>
        <p:spPr>
          <a:xfrm flipH="1" rot="10800000">
            <a:off x="417000" y="1246350"/>
            <a:ext cx="8310000" cy="27600"/>
          </a:xfrm>
          <a:prstGeom prst="straightConnector1">
            <a:avLst/>
          </a:prstGeom>
          <a:noFill/>
          <a:ln cap="flat" cmpd="sng" w="76200">
            <a:solidFill>
              <a:srgbClr val="03CCAB"/>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p:cSld name="ONE_COLUMN_TEXT_1">
    <p:bg>
      <p:bgPr>
        <a:blipFill>
          <a:blip r:embed="rId2">
            <a:alphaModFix/>
          </a:blip>
          <a:stretch>
            <a:fillRect/>
          </a:stretch>
        </a:blipFill>
      </p:bgPr>
    </p:bg>
    <p:spTree>
      <p:nvGrpSpPr>
        <p:cNvPr id="34" name="Shape 34"/>
        <p:cNvGrpSpPr/>
        <p:nvPr/>
      </p:nvGrpSpPr>
      <p:grpSpPr>
        <a:xfrm>
          <a:off x="0" y="0"/>
          <a:ext cx="0" cy="0"/>
          <a:chOff x="0" y="0"/>
          <a:chExt cx="0" cy="0"/>
        </a:xfrm>
      </p:grpSpPr>
      <p:cxnSp>
        <p:nvCxnSpPr>
          <p:cNvPr id="35" name="Google Shape;35;p9"/>
          <p:cNvCxnSpPr/>
          <p:nvPr/>
        </p:nvCxnSpPr>
        <p:spPr>
          <a:xfrm flipH="1" rot="10800000">
            <a:off x="417000" y="1246350"/>
            <a:ext cx="8310000" cy="27600"/>
          </a:xfrm>
          <a:prstGeom prst="straightConnector1">
            <a:avLst/>
          </a:prstGeom>
          <a:noFill/>
          <a:ln cap="flat" cmpd="sng" w="76200">
            <a:solidFill>
              <a:srgbClr val="FFAB40"/>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ech Corner Title 1">
  <p:cSld name="ONE_COLUMN_TEXT_1_1">
    <p:bg>
      <p:bgPr>
        <a:blipFill>
          <a:blip r:embed="rId2">
            <a:alphaModFix/>
          </a:blip>
          <a:stretch>
            <a:fillRect/>
          </a:stretch>
        </a:blipFill>
      </p:bgPr>
    </p:bg>
    <p:spTree>
      <p:nvGrpSpPr>
        <p:cNvPr id="36" name="Shape 36"/>
        <p:cNvGrpSpPr/>
        <p:nvPr/>
      </p:nvGrpSpPr>
      <p:grpSpPr>
        <a:xfrm>
          <a:off x="0" y="0"/>
          <a:ext cx="0" cy="0"/>
          <a:chOff x="0" y="0"/>
          <a:chExt cx="0" cy="0"/>
        </a:xfrm>
      </p:grpSpPr>
      <p:pic>
        <p:nvPicPr>
          <p:cNvPr id="37" name="Google Shape;37;p10"/>
          <p:cNvPicPr preferRelativeResize="0"/>
          <p:nvPr/>
        </p:nvPicPr>
        <p:blipFill rotWithShape="1">
          <a:blip r:embed="rId3">
            <a:alphaModFix/>
          </a:blip>
          <a:srcRect b="0" l="0" r="0" t="0"/>
          <a:stretch/>
        </p:blipFill>
        <p:spPr>
          <a:xfrm>
            <a:off x="88925" y="185575"/>
            <a:ext cx="8938253" cy="4678600"/>
          </a:xfrm>
          <a:prstGeom prst="rect">
            <a:avLst/>
          </a:prstGeom>
          <a:noFill/>
          <a:ln>
            <a:noFill/>
          </a:ln>
        </p:spPr>
      </p:pic>
      <p:sp>
        <p:nvSpPr>
          <p:cNvPr id="38" name="Google Shape;38;p10"/>
          <p:cNvSpPr/>
          <p:nvPr/>
        </p:nvSpPr>
        <p:spPr>
          <a:xfrm>
            <a:off x="1441275" y="3920750"/>
            <a:ext cx="6406200" cy="518400"/>
          </a:xfrm>
          <a:prstGeom prst="rect">
            <a:avLst/>
          </a:prstGeom>
          <a:solidFill>
            <a:srgbClr val="05F2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ame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4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hyperlink" Target="http://www.youtube.com/watch?v=opRMrEfAIiI" TargetMode="Externa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hyperlink" Target="https://techcrunch.com/2019/10/10/porsche-and-boeing-are-partnering-to-develop-premium-electric-flying-cars/" TargetMode="External"/><Relationship Id="rId4" Type="http://schemas.openxmlformats.org/officeDocument/2006/relationships/hyperlink" Target="https://www.opb.org/news/article/portland-manufacturing-company-vigor-wave-energy-device/" TargetMode="External"/><Relationship Id="rId5" Type="http://schemas.openxmlformats.org/officeDocument/2006/relationships/image" Target="../media/image26.png"/><Relationship Id="rId6"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hyperlink" Target="https://thehill.com/policy/cybersecurity/481409-dhs-chief-says-offer-to-vet-iowa-caucus-app-was-declined" TargetMode="External"/><Relationship Id="rId5" Type="http://schemas.openxmlformats.org/officeDocument/2006/relationships/image" Target="../media/image29.png"/><Relationship Id="rId6" Type="http://schemas.openxmlformats.org/officeDocument/2006/relationships/image" Target="../media/image35.png"/><Relationship Id="rId7" Type="http://schemas.openxmlformats.org/officeDocument/2006/relationships/hyperlink" Target="https://www.theverge.com/interface/2020/1/28/21082642/content-moderator-ptsd-facebook-youtube-accenture-solution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1.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Google Shape;152;p28"/>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m</a:t>
            </a:r>
            <a:r>
              <a:rPr b="1" lang="en" sz="4000">
                <a:solidFill>
                  <a:srgbClr val="FFFFFF"/>
                </a:solidFill>
                <a:latin typeface="Quicksand"/>
                <a:ea typeface="Quicksand"/>
                <a:cs typeface="Quicksand"/>
                <a:sym typeface="Quicksand"/>
              </a:rPr>
              <a:t>ajor cybersecurity attacks</a:t>
            </a:r>
            <a:r>
              <a:rPr b="1" lang="en" sz="4000">
                <a:solidFill>
                  <a:srgbClr val="FFFFFF"/>
                </a:solidFill>
                <a:latin typeface="Quicksand"/>
                <a:ea typeface="Quicksand"/>
                <a:cs typeface="Quicksand"/>
                <a:sym typeface="Quicksand"/>
              </a:rPr>
              <a:t> </a:t>
            </a:r>
            <a:endParaRPr b="1" sz="4000">
              <a:solidFill>
                <a:srgbClr val="FFFFFF"/>
              </a:solidFill>
              <a:latin typeface="Quicksand"/>
              <a:ea typeface="Quicksand"/>
              <a:cs typeface="Quicksand"/>
              <a:sym typeface="Quicksand"/>
            </a:endParaRPr>
          </a:p>
        </p:txBody>
      </p:sp>
      <p:sp>
        <p:nvSpPr>
          <p:cNvPr id="153" name="Google Shape;153;p28"/>
          <p:cNvSpPr txBox="1"/>
          <p:nvPr/>
        </p:nvSpPr>
        <p:spPr>
          <a:xfrm>
            <a:off x="414650" y="1598925"/>
            <a:ext cx="5055300" cy="2916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lt1"/>
              </a:buClr>
              <a:buSzPts val="2200"/>
              <a:buFont typeface="Barlow SemiBold"/>
              <a:buChar char="●"/>
            </a:pPr>
            <a:r>
              <a:rPr lang="en" sz="2200">
                <a:solidFill>
                  <a:schemeClr val="lt1"/>
                </a:solidFill>
                <a:latin typeface="Barlow SemiBold"/>
                <a:ea typeface="Barlow SemiBold"/>
                <a:cs typeface="Barlow SemiBold"/>
                <a:sym typeface="Barlow SemiBold"/>
              </a:rPr>
              <a:t>Equifax</a:t>
            </a:r>
            <a:endParaRPr sz="22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2016 - security researcher “could have downloaded the data of all of Equifax's customers in 10 minutes”</a:t>
            </a:r>
            <a:endParaRPr sz="18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2017 - security and data breaches</a:t>
            </a:r>
            <a:endParaRPr sz="1800">
              <a:solidFill>
                <a:schemeClr val="lt1"/>
              </a:solidFill>
              <a:latin typeface="Barlow SemiBold"/>
              <a:ea typeface="Barlow SemiBold"/>
              <a:cs typeface="Barlow SemiBold"/>
              <a:sym typeface="Barlow SemiBold"/>
            </a:endParaRPr>
          </a:p>
          <a:p>
            <a:pPr indent="-317500" lvl="2" marL="1371600" rtl="0" algn="l">
              <a:spcBef>
                <a:spcPts val="0"/>
              </a:spcBef>
              <a:spcAft>
                <a:spcPts val="0"/>
              </a:spcAft>
              <a:buClr>
                <a:schemeClr val="lt1"/>
              </a:buClr>
              <a:buSzPts val="1400"/>
              <a:buFont typeface="Barlow SemiBold"/>
              <a:buChar char="■"/>
            </a:pPr>
            <a:r>
              <a:rPr lang="en">
                <a:solidFill>
                  <a:schemeClr val="lt1"/>
                </a:solidFill>
                <a:latin typeface="Barlow SemiBold"/>
                <a:ea typeface="Barlow SemiBold"/>
                <a:cs typeface="Barlow SemiBold"/>
                <a:sym typeface="Barlow SemiBold"/>
              </a:rPr>
              <a:t>o</a:t>
            </a:r>
            <a:r>
              <a:rPr lang="en">
                <a:solidFill>
                  <a:schemeClr val="lt1"/>
                </a:solidFill>
                <a:latin typeface="Barlow SemiBold"/>
                <a:ea typeface="Barlow SemiBold"/>
                <a:cs typeface="Barlow SemiBold"/>
                <a:sym typeface="Barlow SemiBold"/>
              </a:rPr>
              <a:t>ne of the biggest data breaches in history</a:t>
            </a:r>
            <a:endParaRPr>
              <a:solidFill>
                <a:schemeClr val="lt1"/>
              </a:solidFill>
              <a:latin typeface="Barlow SemiBold"/>
              <a:ea typeface="Barlow SemiBold"/>
              <a:cs typeface="Barlow SemiBold"/>
              <a:sym typeface="Barlow SemiBold"/>
            </a:endParaRPr>
          </a:p>
          <a:p>
            <a:pPr indent="-317500" lvl="2" marL="1371600" rtl="0" algn="l">
              <a:spcBef>
                <a:spcPts val="0"/>
              </a:spcBef>
              <a:spcAft>
                <a:spcPts val="0"/>
              </a:spcAft>
              <a:buClr>
                <a:schemeClr val="lt1"/>
              </a:buClr>
              <a:buSzPts val="1400"/>
              <a:buFont typeface="Barlow SemiBold"/>
              <a:buChar char="■"/>
            </a:pPr>
            <a:r>
              <a:rPr lang="en">
                <a:solidFill>
                  <a:schemeClr val="lt1"/>
                </a:solidFill>
                <a:latin typeface="Barlow SemiBold"/>
                <a:ea typeface="Barlow SemiBold"/>
                <a:cs typeface="Barlow SemiBold"/>
                <a:sym typeface="Barlow SemiBold"/>
              </a:rPr>
              <a:t>information on over 145 million people from the US, Canada, and the UK was compromised</a:t>
            </a:r>
            <a:endParaRPr>
              <a:solidFill>
                <a:schemeClr val="lt1"/>
              </a:solidFill>
              <a:latin typeface="Barlow SemiBold"/>
              <a:ea typeface="Barlow SemiBold"/>
              <a:cs typeface="Barlow SemiBold"/>
              <a:sym typeface="Barlow SemiBold"/>
            </a:endParaRPr>
          </a:p>
          <a:p>
            <a:pPr indent="-368300" lvl="0" marL="457200" rtl="0" algn="l">
              <a:spcBef>
                <a:spcPts val="0"/>
              </a:spcBef>
              <a:spcAft>
                <a:spcPts val="0"/>
              </a:spcAft>
              <a:buClr>
                <a:schemeClr val="lt1"/>
              </a:buClr>
              <a:buSzPts val="2200"/>
              <a:buFont typeface="Barlow SemiBold"/>
              <a:buChar char="●"/>
            </a:pPr>
            <a:r>
              <a:rPr lang="en" sz="2200">
                <a:solidFill>
                  <a:schemeClr val="lt1"/>
                </a:solidFill>
                <a:latin typeface="Barlow SemiBold"/>
                <a:ea typeface="Barlow SemiBold"/>
                <a:cs typeface="Barlow SemiBold"/>
                <a:sym typeface="Barlow SemiBold"/>
              </a:rPr>
              <a:t>Sony Pictures Hack (2014)</a:t>
            </a:r>
            <a:endParaRPr sz="22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The Interview Movie</a:t>
            </a:r>
            <a:endParaRPr sz="1800">
              <a:solidFill>
                <a:schemeClr val="lt1"/>
              </a:solidFill>
              <a:latin typeface="Barlow SemiBold"/>
              <a:ea typeface="Barlow SemiBold"/>
              <a:cs typeface="Barlow SemiBold"/>
              <a:sym typeface="Barlow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9"/>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Sony Pictures Hacked(2014)</a:t>
            </a:r>
            <a:r>
              <a:rPr b="1" lang="en" sz="4000">
                <a:solidFill>
                  <a:srgbClr val="FFFFFF"/>
                </a:solidFill>
                <a:latin typeface="Quicksand"/>
                <a:ea typeface="Quicksand"/>
                <a:cs typeface="Quicksand"/>
                <a:sym typeface="Quicksand"/>
              </a:rPr>
              <a:t> </a:t>
            </a:r>
            <a:endParaRPr b="1" sz="4000">
              <a:solidFill>
                <a:srgbClr val="FFFFFF"/>
              </a:solidFill>
              <a:latin typeface="Quicksand"/>
              <a:ea typeface="Quicksand"/>
              <a:cs typeface="Quicksand"/>
              <a:sym typeface="Quicksand"/>
            </a:endParaRPr>
          </a:p>
        </p:txBody>
      </p:sp>
      <p:sp>
        <p:nvSpPr>
          <p:cNvPr id="159" name="Google Shape;159;p29"/>
          <p:cNvSpPr txBox="1"/>
          <p:nvPr/>
        </p:nvSpPr>
        <p:spPr>
          <a:xfrm>
            <a:off x="414650" y="1598925"/>
            <a:ext cx="50553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Barlow SemiBold"/>
                <a:ea typeface="Barlow SemiBold"/>
                <a:cs typeface="Barlow SemiBold"/>
                <a:sym typeface="Barlow SemiBold"/>
              </a:rPr>
              <a:t>triggered due to the film The Interview, which was about the assassination of Kim Jong-un.</a:t>
            </a:r>
            <a:endParaRPr sz="2400">
              <a:solidFill>
                <a:schemeClr val="lt1"/>
              </a:solidFill>
              <a:latin typeface="Barlow SemiBold"/>
              <a:ea typeface="Barlow SemiBold"/>
              <a:cs typeface="Barlow SemiBold"/>
              <a:sym typeface="Barlow SemiBold"/>
            </a:endParaRPr>
          </a:p>
          <a:p>
            <a:pPr indent="0" lvl="0" marL="0" rtl="0" algn="l">
              <a:spcBef>
                <a:spcPts val="0"/>
              </a:spcBef>
              <a:spcAft>
                <a:spcPts val="0"/>
              </a:spcAft>
              <a:buNone/>
            </a:pPr>
            <a:r>
              <a:t/>
            </a:r>
            <a:endParaRPr sz="2400">
              <a:solidFill>
                <a:schemeClr val="lt1"/>
              </a:solidFill>
              <a:latin typeface="Barlow SemiBold"/>
              <a:ea typeface="Barlow SemiBold"/>
              <a:cs typeface="Barlow SemiBold"/>
              <a:sym typeface="Barlow SemiBold"/>
            </a:endParaRPr>
          </a:p>
          <a:p>
            <a:pPr indent="0" lvl="0" marL="0" rtl="0" algn="l">
              <a:spcBef>
                <a:spcPts val="0"/>
              </a:spcBef>
              <a:spcAft>
                <a:spcPts val="0"/>
              </a:spcAft>
              <a:buNone/>
            </a:pPr>
            <a:r>
              <a:rPr lang="en" sz="2400">
                <a:solidFill>
                  <a:schemeClr val="lt1"/>
                </a:solidFill>
                <a:latin typeface="Barlow SemiBold"/>
                <a:ea typeface="Barlow SemiBold"/>
                <a:cs typeface="Barlow SemiBold"/>
                <a:sym typeface="Barlow SemiBold"/>
              </a:rPr>
              <a:t>there were multiple leaks with the first being all employee information such as </a:t>
            </a:r>
            <a:r>
              <a:rPr lang="en" sz="2400">
                <a:solidFill>
                  <a:schemeClr val="lt1"/>
                </a:solidFill>
                <a:latin typeface="Barlow SemiBold"/>
                <a:ea typeface="Barlow SemiBold"/>
                <a:cs typeface="Barlow SemiBold"/>
                <a:sym typeface="Barlow SemiBold"/>
              </a:rPr>
              <a:t>emails</a:t>
            </a:r>
            <a:r>
              <a:rPr lang="en" sz="2400">
                <a:solidFill>
                  <a:schemeClr val="lt1"/>
                </a:solidFill>
                <a:latin typeface="Barlow SemiBold"/>
                <a:ea typeface="Barlow SemiBold"/>
                <a:cs typeface="Barlow SemiBold"/>
                <a:sym typeface="Barlow SemiBold"/>
              </a:rPr>
              <a:t>, contracts, copies of passports</a:t>
            </a:r>
            <a:endParaRPr sz="2400">
              <a:solidFill>
                <a:schemeClr val="lt1"/>
              </a:solidFill>
              <a:latin typeface="Barlow SemiBold"/>
              <a:ea typeface="Barlow SemiBold"/>
              <a:cs typeface="Barlow SemiBold"/>
              <a:sym typeface="Barlow SemiBold"/>
            </a:endParaRPr>
          </a:p>
        </p:txBody>
      </p:sp>
      <p:pic>
        <p:nvPicPr>
          <p:cNvPr id="160" name="Google Shape;160;p29"/>
          <p:cNvPicPr preferRelativeResize="0"/>
          <p:nvPr/>
        </p:nvPicPr>
        <p:blipFill>
          <a:blip r:embed="rId3">
            <a:alphaModFix/>
          </a:blip>
          <a:stretch>
            <a:fillRect/>
          </a:stretch>
        </p:blipFill>
        <p:spPr>
          <a:xfrm>
            <a:off x="5622350" y="1398750"/>
            <a:ext cx="3369247" cy="209097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30"/>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Sony Pictures Hacked(2014) </a:t>
            </a:r>
            <a:endParaRPr b="1" sz="4000">
              <a:solidFill>
                <a:srgbClr val="FFFFFF"/>
              </a:solidFill>
              <a:latin typeface="Quicksand"/>
              <a:ea typeface="Quicksand"/>
              <a:cs typeface="Quicksand"/>
              <a:sym typeface="Quicksand"/>
            </a:endParaRPr>
          </a:p>
        </p:txBody>
      </p:sp>
      <p:sp>
        <p:nvSpPr>
          <p:cNvPr id="166" name="Google Shape;166;p30"/>
          <p:cNvSpPr txBox="1"/>
          <p:nvPr/>
        </p:nvSpPr>
        <p:spPr>
          <a:xfrm>
            <a:off x="414650" y="1598925"/>
            <a:ext cx="21894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Barlow SemiBold"/>
                <a:ea typeface="Barlow SemiBold"/>
                <a:cs typeface="Barlow SemiBold"/>
                <a:sym typeface="Barlow SemiBold"/>
              </a:rPr>
              <a:t>The Second data leak compromised by the IT Director.</a:t>
            </a:r>
            <a:endParaRPr sz="2400">
              <a:solidFill>
                <a:schemeClr val="lt1"/>
              </a:solidFill>
              <a:latin typeface="Barlow SemiBold"/>
              <a:ea typeface="Barlow SemiBold"/>
              <a:cs typeface="Barlow SemiBold"/>
              <a:sym typeface="Barlow SemiBold"/>
            </a:endParaRPr>
          </a:p>
        </p:txBody>
      </p:sp>
      <p:pic>
        <p:nvPicPr>
          <p:cNvPr id="167" name="Google Shape;167;p30"/>
          <p:cNvPicPr preferRelativeResize="0"/>
          <p:nvPr/>
        </p:nvPicPr>
        <p:blipFill>
          <a:blip r:embed="rId3">
            <a:alphaModFix/>
          </a:blip>
          <a:stretch>
            <a:fillRect/>
          </a:stretch>
        </p:blipFill>
        <p:spPr>
          <a:xfrm>
            <a:off x="2716450" y="1246350"/>
            <a:ext cx="6181471" cy="3783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71" name="Shape 171"/>
        <p:cNvGrpSpPr/>
        <p:nvPr/>
      </p:nvGrpSpPr>
      <p:grpSpPr>
        <a:xfrm>
          <a:off x="0" y="0"/>
          <a:ext cx="0" cy="0"/>
          <a:chOff x="0" y="0"/>
          <a:chExt cx="0" cy="0"/>
        </a:xfrm>
      </p:grpSpPr>
      <p:sp>
        <p:nvSpPr>
          <p:cNvPr id="172" name="Google Shape;172;p31"/>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Sony Pictures Hacked(2014) </a:t>
            </a:r>
            <a:endParaRPr b="1" sz="4000">
              <a:solidFill>
                <a:srgbClr val="FFFFFF"/>
              </a:solidFill>
              <a:latin typeface="Quicksand"/>
              <a:ea typeface="Quicksand"/>
              <a:cs typeface="Quicksand"/>
              <a:sym typeface="Quicksand"/>
            </a:endParaRPr>
          </a:p>
        </p:txBody>
      </p:sp>
      <p:sp>
        <p:nvSpPr>
          <p:cNvPr id="173" name="Google Shape;173;p31"/>
          <p:cNvSpPr txBox="1"/>
          <p:nvPr/>
        </p:nvSpPr>
        <p:spPr>
          <a:xfrm>
            <a:off x="414650" y="1598925"/>
            <a:ext cx="5055300" cy="29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400">
                <a:solidFill>
                  <a:schemeClr val="lt1"/>
                </a:solidFill>
                <a:latin typeface="Barlow SemiBold"/>
                <a:ea typeface="Barlow SemiBold"/>
                <a:cs typeface="Barlow SemiBold"/>
                <a:sym typeface="Barlow SemiBold"/>
              </a:rPr>
              <a:t>“As a result of our investigation, and in close collaboration with other U.S. government departments and agencies, the FBI now has enough information to conclude that the North Korean government is responsible for these actions.”</a:t>
            </a:r>
            <a:endParaRPr i="1" sz="2400">
              <a:solidFill>
                <a:schemeClr val="lt1"/>
              </a:solidFill>
              <a:latin typeface="Barlow SemiBold"/>
              <a:ea typeface="Barlow SemiBold"/>
              <a:cs typeface="Barlow SemiBold"/>
              <a:sym typeface="Barlow SemiBold"/>
            </a:endParaRPr>
          </a:p>
          <a:p>
            <a:pPr indent="0" lvl="0" marL="0" rtl="0" algn="l">
              <a:spcBef>
                <a:spcPts val="0"/>
              </a:spcBef>
              <a:spcAft>
                <a:spcPts val="0"/>
              </a:spcAft>
              <a:buNone/>
            </a:pPr>
            <a:r>
              <a:t/>
            </a:r>
            <a:endParaRPr sz="2400">
              <a:solidFill>
                <a:schemeClr val="lt1"/>
              </a:solidFill>
              <a:latin typeface="Barlow SemiBold"/>
              <a:ea typeface="Barlow SemiBold"/>
              <a:cs typeface="Barlow SemiBold"/>
              <a:sym typeface="Barlow SemiBold"/>
            </a:endParaRPr>
          </a:p>
        </p:txBody>
      </p:sp>
      <p:pic>
        <p:nvPicPr>
          <p:cNvPr id="174" name="Google Shape;174;p31"/>
          <p:cNvPicPr preferRelativeResize="0"/>
          <p:nvPr/>
        </p:nvPicPr>
        <p:blipFill>
          <a:blip r:embed="rId3">
            <a:alphaModFix/>
          </a:blip>
          <a:stretch>
            <a:fillRect/>
          </a:stretch>
        </p:blipFill>
        <p:spPr>
          <a:xfrm>
            <a:off x="5622350" y="1398750"/>
            <a:ext cx="3369247" cy="209097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32"/>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g</a:t>
            </a:r>
            <a:r>
              <a:rPr b="1" lang="en" sz="6000">
                <a:solidFill>
                  <a:srgbClr val="FFFFFF"/>
                </a:solidFill>
                <a:latin typeface="Quicksand"/>
                <a:ea typeface="Quicksand"/>
                <a:cs typeface="Quicksand"/>
                <a:sym typeface="Quicksand"/>
              </a:rPr>
              <a:t>one phishing</a:t>
            </a:r>
            <a:endParaRPr b="1" sz="6000">
              <a:solidFill>
                <a:srgbClr val="FFFFFF"/>
              </a:solidFill>
              <a:latin typeface="Quicksand"/>
              <a:ea typeface="Quicksand"/>
              <a:cs typeface="Quicksand"/>
              <a:sym typeface="Quicksand"/>
            </a:endParaRPr>
          </a:p>
        </p:txBody>
      </p:sp>
      <p:sp>
        <p:nvSpPr>
          <p:cNvPr id="180" name="Google Shape;180;p32"/>
          <p:cNvSpPr txBox="1"/>
          <p:nvPr/>
        </p:nvSpPr>
        <p:spPr>
          <a:xfrm>
            <a:off x="413750" y="1500350"/>
            <a:ext cx="8313300" cy="2236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a:solidFill>
                <a:srgbClr val="FFFFFF"/>
              </a:solidFill>
              <a:latin typeface="Quicksand"/>
              <a:ea typeface="Quicksand"/>
              <a:cs typeface="Quicksand"/>
              <a:sym typeface="Quicksand"/>
            </a:endParaRPr>
          </a:p>
        </p:txBody>
      </p:sp>
      <p:pic>
        <p:nvPicPr>
          <p:cNvPr id="181" name="Google Shape;181;p32"/>
          <p:cNvPicPr preferRelativeResize="0"/>
          <p:nvPr/>
        </p:nvPicPr>
        <p:blipFill>
          <a:blip r:embed="rId3">
            <a:alphaModFix/>
          </a:blip>
          <a:stretch>
            <a:fillRect/>
          </a:stretch>
        </p:blipFill>
        <p:spPr>
          <a:xfrm>
            <a:off x="1465850" y="1376625"/>
            <a:ext cx="6001726" cy="36687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3"/>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gone phishing</a:t>
            </a:r>
            <a:endParaRPr b="1" sz="6000">
              <a:solidFill>
                <a:srgbClr val="FFFFFF"/>
              </a:solidFill>
              <a:latin typeface="Quicksand"/>
              <a:ea typeface="Quicksand"/>
              <a:cs typeface="Quicksand"/>
              <a:sym typeface="Quicksand"/>
            </a:endParaRPr>
          </a:p>
        </p:txBody>
      </p:sp>
      <p:sp>
        <p:nvSpPr>
          <p:cNvPr id="187" name="Google Shape;187;p33"/>
          <p:cNvSpPr txBox="1"/>
          <p:nvPr/>
        </p:nvSpPr>
        <p:spPr>
          <a:xfrm>
            <a:off x="413750" y="1500350"/>
            <a:ext cx="8313300" cy="2236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a:solidFill>
                <a:srgbClr val="FFFFFF"/>
              </a:solidFill>
              <a:latin typeface="Quicksand"/>
              <a:ea typeface="Quicksand"/>
              <a:cs typeface="Quicksand"/>
              <a:sym typeface="Quicksand"/>
            </a:endParaRPr>
          </a:p>
        </p:txBody>
      </p:sp>
      <p:pic>
        <p:nvPicPr>
          <p:cNvPr id="188" name="Google Shape;188;p33"/>
          <p:cNvPicPr preferRelativeResize="0"/>
          <p:nvPr/>
        </p:nvPicPr>
        <p:blipFill>
          <a:blip r:embed="rId3">
            <a:alphaModFix/>
          </a:blip>
          <a:stretch>
            <a:fillRect/>
          </a:stretch>
        </p:blipFill>
        <p:spPr>
          <a:xfrm>
            <a:off x="1629778" y="1384625"/>
            <a:ext cx="5369849" cy="3643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4"/>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FFFFFF"/>
                </a:solidFill>
                <a:latin typeface="Quicksand"/>
                <a:ea typeface="Quicksand"/>
                <a:cs typeface="Quicksand"/>
                <a:sym typeface="Quicksand"/>
              </a:rPr>
              <a:t>gone phishing</a:t>
            </a:r>
            <a:endParaRPr b="1" sz="6000">
              <a:solidFill>
                <a:srgbClr val="FFFFFF"/>
              </a:solidFill>
              <a:latin typeface="Quicksand"/>
              <a:ea typeface="Quicksand"/>
              <a:cs typeface="Quicksand"/>
              <a:sym typeface="Quicksand"/>
            </a:endParaRPr>
          </a:p>
        </p:txBody>
      </p:sp>
      <p:sp>
        <p:nvSpPr>
          <p:cNvPr id="194" name="Google Shape;194;p34"/>
          <p:cNvSpPr txBox="1"/>
          <p:nvPr/>
        </p:nvSpPr>
        <p:spPr>
          <a:xfrm>
            <a:off x="413750" y="1500350"/>
            <a:ext cx="8313300" cy="2236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a:solidFill>
                <a:srgbClr val="FFFFFF"/>
              </a:solidFill>
              <a:latin typeface="Quicksand"/>
              <a:ea typeface="Quicksand"/>
              <a:cs typeface="Quicksand"/>
              <a:sym typeface="Quicksand"/>
            </a:endParaRPr>
          </a:p>
        </p:txBody>
      </p:sp>
      <p:pic>
        <p:nvPicPr>
          <p:cNvPr id="195" name="Google Shape;195;p34"/>
          <p:cNvPicPr preferRelativeResize="0"/>
          <p:nvPr/>
        </p:nvPicPr>
        <p:blipFill>
          <a:blip r:embed="rId3">
            <a:alphaModFix/>
          </a:blip>
          <a:stretch>
            <a:fillRect/>
          </a:stretch>
        </p:blipFill>
        <p:spPr>
          <a:xfrm>
            <a:off x="1507050" y="1371775"/>
            <a:ext cx="6284199" cy="3612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5"/>
          <p:cNvSpPr txBox="1"/>
          <p:nvPr/>
        </p:nvSpPr>
        <p:spPr>
          <a:xfrm>
            <a:off x="206400" y="75150"/>
            <a:ext cx="8520600" cy="117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6000">
                <a:solidFill>
                  <a:srgbClr val="FFFFFF"/>
                </a:solidFill>
                <a:latin typeface="Quicksand"/>
                <a:ea typeface="Quicksand"/>
                <a:cs typeface="Quicksand"/>
                <a:sym typeface="Quicksand"/>
              </a:rPr>
              <a:t>gone phishing</a:t>
            </a:r>
            <a:endParaRPr b="1" sz="6000">
              <a:solidFill>
                <a:srgbClr val="FFFFFF"/>
              </a:solidFill>
              <a:latin typeface="Quicksand"/>
              <a:ea typeface="Quicksand"/>
              <a:cs typeface="Quicksand"/>
              <a:sym typeface="Quicksand"/>
            </a:endParaRPr>
          </a:p>
        </p:txBody>
      </p:sp>
      <p:sp>
        <p:nvSpPr>
          <p:cNvPr id="201" name="Google Shape;201;p35"/>
          <p:cNvSpPr txBox="1"/>
          <p:nvPr/>
        </p:nvSpPr>
        <p:spPr>
          <a:xfrm>
            <a:off x="413750" y="1500350"/>
            <a:ext cx="8313300" cy="2236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a:solidFill>
                <a:srgbClr val="FFFFFF"/>
              </a:solidFill>
              <a:latin typeface="Quicksand"/>
              <a:ea typeface="Quicksand"/>
              <a:cs typeface="Quicksand"/>
              <a:sym typeface="Quicksand"/>
            </a:endParaRPr>
          </a:p>
        </p:txBody>
      </p:sp>
      <p:pic>
        <p:nvPicPr>
          <p:cNvPr id="202" name="Google Shape;202;p35"/>
          <p:cNvPicPr preferRelativeResize="0"/>
          <p:nvPr/>
        </p:nvPicPr>
        <p:blipFill rotWithShape="1">
          <a:blip r:embed="rId3">
            <a:alphaModFix/>
          </a:blip>
          <a:srcRect b="8722" l="0" r="0" t="10285"/>
          <a:stretch/>
        </p:blipFill>
        <p:spPr>
          <a:xfrm>
            <a:off x="5738225" y="302500"/>
            <a:ext cx="2988824" cy="46319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pic>
        <p:nvPicPr>
          <p:cNvPr descr="President Obama just unveiled a number of proposals to crack down on hackers. It's great that the government is working on this but we need to do a better job of protecting ourselves. So we sent a camera out onto Hollywood Boulevard to help people by asking them to tell us their password.  &#10;&#10;SUBSCRIBE to get the latest #KIMMEL: http://bit.ly/JKLSubscribe&#10;&#10;Watch the latest Halloween Candy Prank: http://bit.ly/KimmelHalloweenCandy&#10;&#10;Watch the latest Mean Tweets: http://bit.ly/KimmelMeanTweets&#10;&#10;Connect with Jimmy Kimmel Live Online:&#10;&#10;Visit the Jimmy Kimmel Live WEBSITE: http://bit.ly/JKLWebsite&#10;Like Jimmy Kimmel Live on FACEBOOK: http://bit.ly/JKLFacebook&#10;Follow Jimmy Kimmel Live on TWITTER: http://bit.ly/JKLTwitter&#10;Follow Jimmy Kimmel Live on INSTAGRAM: http://bit.ly/JKLInstagram&#10;&#10;About Jimmy Kimmel Live:&#10;&#10;Jimmy Kimmel serves as host and executive producer of Emmy nominated &quot;Jimmy Kimmel Live,&quot; ABC's late-night talk show.&#10;&#10;&quot;Jimmy Kimmel Live&quot; is well known for its huge viral video successes with 1.5 billion views on YouTube alone. Some of Kimmel's most popular comedy bits include - Mean Tweets, Lie Witness News, Jimmy's Twerk Fail Prank, Unnecessary Censorship, YouTube Challenge, The Baby Bachelor, Movie: The Movie, Handsome Men's Club, Jimmy Kimmel Lie Detective and music videos like &quot;I (Wanna) Channing All Over Your Tatum&quot; and a Blurred Lines parody with Robin Thicke, Pharrell, Jimmy and his security guard Guillermo.&#10;&#10;Now in its twelfth season, Kimmel's guests have included: Johnny Depp, Meryl Streep, Tom Cruise, Halle Berry, Harrison Ford, Jennifer Aniston, Will Ferrell, Katy Perry, Tom Hanks, Scarlett Johansson, Channing Tatum, George Clooney, Larry David, Charlize Theron, Mark Wahlberg, Kobe Bryant, Steve Carell, Hugh Jackman, Kristen Wiig, Jeff Bridges, Jennifer Garner, Ryan Gosling, Bryan Cranston, Jamie Foxx, Amy Poehler, Ben Affleck, Robert Downey Jr., Jake Gyllenhaal, Oprah, and unfortunately Matt Damon.&#10;&#10;What is Your Password?&#10;http://youtu.be/opRMrEfAIiI" id="207" name="Google Shape;207;p36" title="What is Your Password?">
            <a:hlinkClick r:id="rId3"/>
          </p:cNvPr>
          <p:cNvPicPr preferRelativeResize="0"/>
          <p:nvPr/>
        </p:nvPicPr>
        <p:blipFill>
          <a:blip r:embed="rId4">
            <a:alphaModFix/>
          </a:blip>
          <a:stretch>
            <a:fillRect/>
          </a:stretch>
        </p:blipFill>
        <p:spPr>
          <a:xfrm>
            <a:off x="1561975" y="314225"/>
            <a:ext cx="6020050" cy="4515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20"/>
          <p:cNvSpPr txBox="1"/>
          <p:nvPr/>
        </p:nvSpPr>
        <p:spPr>
          <a:xfrm>
            <a:off x="256075" y="1494125"/>
            <a:ext cx="8758500" cy="34332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342900" lvl="0" marL="4572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T-shirts - $10 Venmo after GBM </a:t>
            </a:r>
            <a:endParaRPr b="1" sz="1800">
              <a:solidFill>
                <a:schemeClr val="accent5"/>
              </a:solidFill>
              <a:latin typeface="Quicksand"/>
              <a:ea typeface="Quicksand"/>
              <a:cs typeface="Quicksand"/>
              <a:sym typeface="Quicksand"/>
            </a:endParaRPr>
          </a:p>
          <a:p>
            <a:pPr indent="0" lvl="0" marL="457200" rtl="0" algn="l">
              <a:lnSpc>
                <a:spcPct val="115000"/>
              </a:lnSpc>
              <a:spcBef>
                <a:spcPts val="0"/>
              </a:spcBef>
              <a:spcAft>
                <a:spcPts val="0"/>
              </a:spcAft>
              <a:buNone/>
            </a:pPr>
            <a:r>
              <a:t/>
            </a:r>
            <a:endParaRPr b="1" sz="1800">
              <a:solidFill>
                <a:schemeClr val="accent5"/>
              </a:solidFill>
              <a:latin typeface="Quicksand"/>
              <a:ea typeface="Quicksand"/>
              <a:cs typeface="Quicksand"/>
              <a:sym typeface="Quicksand"/>
            </a:endParaRPr>
          </a:p>
          <a:p>
            <a:pPr indent="-342900" lvl="0" marL="4572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Coordinator meeting - 2/18 </a:t>
            </a:r>
            <a:endParaRPr b="1" sz="1800">
              <a:solidFill>
                <a:schemeClr val="accent5"/>
              </a:solidFill>
              <a:latin typeface="Quicksand"/>
              <a:ea typeface="Quicksand"/>
              <a:cs typeface="Quicksand"/>
              <a:sym typeface="Quicksand"/>
            </a:endParaRPr>
          </a:p>
          <a:p>
            <a:pPr indent="0" lvl="0" marL="457200" rtl="0" algn="l">
              <a:lnSpc>
                <a:spcPct val="115000"/>
              </a:lnSpc>
              <a:spcBef>
                <a:spcPts val="0"/>
              </a:spcBef>
              <a:spcAft>
                <a:spcPts val="0"/>
              </a:spcAft>
              <a:buNone/>
            </a:pPr>
            <a:r>
              <a:t/>
            </a:r>
            <a:endParaRPr b="1" sz="1800">
              <a:solidFill>
                <a:schemeClr val="accent5"/>
              </a:solidFill>
              <a:latin typeface="Quicksand"/>
              <a:ea typeface="Quicksand"/>
              <a:cs typeface="Quicksand"/>
              <a:sym typeface="Quicksand"/>
            </a:endParaRPr>
          </a:p>
          <a:p>
            <a:pPr indent="-342900" lvl="0" marL="4572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Make sure to follow us on social media! </a:t>
            </a:r>
            <a:endParaRPr b="1" sz="1800">
              <a:solidFill>
                <a:schemeClr val="accent5"/>
              </a:solidFill>
              <a:latin typeface="Quicksand"/>
              <a:ea typeface="Quicksand"/>
              <a:cs typeface="Quicksand"/>
              <a:sym typeface="Quicksand"/>
            </a:endParaRPr>
          </a:p>
          <a:p>
            <a:pPr indent="-342900" lvl="1" marL="9144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Insta - @gatortechuf</a:t>
            </a:r>
            <a:endParaRPr b="1" sz="1800">
              <a:solidFill>
                <a:schemeClr val="accent5"/>
              </a:solidFill>
              <a:latin typeface="Quicksand"/>
              <a:ea typeface="Quicksand"/>
              <a:cs typeface="Quicksand"/>
              <a:sym typeface="Quicksand"/>
            </a:endParaRPr>
          </a:p>
          <a:p>
            <a:pPr indent="-342900" lvl="1" marL="914400" rtl="0" algn="l">
              <a:lnSpc>
                <a:spcPct val="115000"/>
              </a:lnSpc>
              <a:spcBef>
                <a:spcPts val="0"/>
              </a:spcBef>
              <a:spcAft>
                <a:spcPts val="0"/>
              </a:spcAft>
              <a:buClr>
                <a:schemeClr val="accent5"/>
              </a:buClr>
              <a:buSzPts val="1800"/>
              <a:buFont typeface="Quicksand"/>
              <a:buChar char="○"/>
            </a:pPr>
            <a:r>
              <a:rPr b="1" lang="en" sz="1800">
                <a:solidFill>
                  <a:schemeClr val="accent5"/>
                </a:solidFill>
                <a:latin typeface="Quicksand"/>
                <a:ea typeface="Quicksand"/>
                <a:cs typeface="Quicksand"/>
                <a:sym typeface="Quicksand"/>
              </a:rPr>
              <a:t>facebook.com/gatortechuf</a:t>
            </a:r>
            <a:endParaRPr b="1" sz="1800">
              <a:solidFill>
                <a:schemeClr val="accent5"/>
              </a:solidFill>
              <a:latin typeface="Quicksand"/>
              <a:ea typeface="Quicksand"/>
              <a:cs typeface="Quicksand"/>
              <a:sym typeface="Quicksand"/>
            </a:endParaRPr>
          </a:p>
          <a:p>
            <a:pPr indent="0" lvl="0" marL="17780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0" lvl="0" marL="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0" lvl="0" marL="17780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0" lvl="0" marL="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0" lvl="0" marL="17780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a:p>
            <a:pPr indent="0" lvl="0" marL="0" rtl="0" algn="l">
              <a:lnSpc>
                <a:spcPct val="100000"/>
              </a:lnSpc>
              <a:spcBef>
                <a:spcPts val="0"/>
              </a:spcBef>
              <a:spcAft>
                <a:spcPts val="0"/>
              </a:spcAft>
              <a:buNone/>
            </a:pPr>
            <a:r>
              <a:t/>
            </a:r>
            <a:endParaRPr sz="1800">
              <a:solidFill>
                <a:schemeClr val="accent5"/>
              </a:solidFill>
              <a:latin typeface="Barlow SemiBold"/>
              <a:ea typeface="Barlow SemiBold"/>
              <a:cs typeface="Barlow SemiBold"/>
              <a:sym typeface="Barlow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5" name="Shape 215"/>
        <p:cNvGrpSpPr/>
        <p:nvPr/>
      </p:nvGrpSpPr>
      <p:grpSpPr>
        <a:xfrm>
          <a:off x="0" y="0"/>
          <a:ext cx="0" cy="0"/>
          <a:chOff x="0" y="0"/>
          <a:chExt cx="0" cy="0"/>
        </a:xfrm>
      </p:grpSpPr>
      <p:sp>
        <p:nvSpPr>
          <p:cNvPr id="216" name="Google Shape;216;p38"/>
          <p:cNvSpPr txBox="1"/>
          <p:nvPr/>
        </p:nvSpPr>
        <p:spPr>
          <a:xfrm>
            <a:off x="1078250"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3"/>
              </a:rPr>
              <a:t>Porsche and Boeing’s ambitious partnership.</a:t>
            </a:r>
            <a:endParaRPr b="1" sz="1800" u="sng">
              <a:solidFill>
                <a:srgbClr val="FFFFFF"/>
              </a:solidFill>
              <a:latin typeface="Quicksand"/>
              <a:ea typeface="Quicksand"/>
              <a:cs typeface="Quicksand"/>
              <a:sym typeface="Quicksand"/>
            </a:endParaRPr>
          </a:p>
        </p:txBody>
      </p:sp>
      <p:sp>
        <p:nvSpPr>
          <p:cNvPr id="217" name="Google Shape;217;p38"/>
          <p:cNvSpPr txBox="1"/>
          <p:nvPr/>
        </p:nvSpPr>
        <p:spPr>
          <a:xfrm>
            <a:off x="5163425" y="3666125"/>
            <a:ext cx="2681400" cy="6576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chemeClr val="hlink"/>
                </a:solidFill>
                <a:latin typeface="Quicksand"/>
                <a:ea typeface="Quicksand"/>
                <a:cs typeface="Quicksand"/>
                <a:sym typeface="Quicksand"/>
                <a:hlinkClick r:id="rId4"/>
              </a:rPr>
              <a:t>Portland’s Renewable Wave Machine</a:t>
            </a:r>
            <a:endParaRPr b="1" sz="1800">
              <a:solidFill>
                <a:srgbClr val="FFFFFF"/>
              </a:solidFill>
              <a:latin typeface="Quicksand"/>
              <a:ea typeface="Quicksand"/>
              <a:cs typeface="Quicksand"/>
              <a:sym typeface="Quicksand"/>
            </a:endParaRPr>
          </a:p>
        </p:txBody>
      </p:sp>
      <p:pic>
        <p:nvPicPr>
          <p:cNvPr id="218" name="Google Shape;218;p38"/>
          <p:cNvPicPr preferRelativeResize="0"/>
          <p:nvPr/>
        </p:nvPicPr>
        <p:blipFill>
          <a:blip r:embed="rId5">
            <a:alphaModFix/>
          </a:blip>
          <a:stretch>
            <a:fillRect/>
          </a:stretch>
        </p:blipFill>
        <p:spPr>
          <a:xfrm>
            <a:off x="1102463" y="2365848"/>
            <a:ext cx="2632975" cy="1053175"/>
          </a:xfrm>
          <a:prstGeom prst="rect">
            <a:avLst/>
          </a:prstGeom>
          <a:noFill/>
          <a:ln>
            <a:noFill/>
          </a:ln>
        </p:spPr>
      </p:pic>
      <p:pic>
        <p:nvPicPr>
          <p:cNvPr id="219" name="Google Shape;219;p38"/>
          <p:cNvPicPr preferRelativeResize="0"/>
          <p:nvPr/>
        </p:nvPicPr>
        <p:blipFill>
          <a:blip r:embed="rId6">
            <a:alphaModFix/>
          </a:blip>
          <a:stretch>
            <a:fillRect/>
          </a:stretch>
        </p:blipFill>
        <p:spPr>
          <a:xfrm>
            <a:off x="5455241" y="1909788"/>
            <a:ext cx="2097759" cy="16668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23" name="Shape 223"/>
        <p:cNvGrpSpPr/>
        <p:nvPr/>
      </p:nvGrpSpPr>
      <p:grpSpPr>
        <a:xfrm>
          <a:off x="0" y="0"/>
          <a:ext cx="0" cy="0"/>
          <a:chOff x="0" y="0"/>
          <a:chExt cx="0" cy="0"/>
        </a:xfrm>
      </p:grpSpPr>
      <p:sp>
        <p:nvSpPr>
          <p:cNvPr id="224" name="Google Shape;224;p39"/>
          <p:cNvSpPr txBox="1"/>
          <p:nvPr/>
        </p:nvSpPr>
        <p:spPr>
          <a:xfrm>
            <a:off x="1870650" y="518325"/>
            <a:ext cx="5402700" cy="74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500">
                <a:solidFill>
                  <a:srgbClr val="FFFFFF"/>
                </a:solidFill>
                <a:latin typeface="Quicksand"/>
                <a:ea typeface="Quicksand"/>
                <a:cs typeface="Quicksand"/>
                <a:sym typeface="Quicksand"/>
              </a:rPr>
              <a:t>this week in tech:</a:t>
            </a:r>
            <a:endParaRPr b="1" sz="4500">
              <a:solidFill>
                <a:srgbClr val="FFFFFF"/>
              </a:solidFill>
              <a:latin typeface="Quicksand"/>
              <a:ea typeface="Quicksand"/>
              <a:cs typeface="Quicksand"/>
              <a:sym typeface="Quicksand"/>
            </a:endParaRPr>
          </a:p>
        </p:txBody>
      </p:sp>
      <p:sp>
        <p:nvSpPr>
          <p:cNvPr id="225" name="Google Shape;225;p39"/>
          <p:cNvSpPr/>
          <p:nvPr/>
        </p:nvSpPr>
        <p:spPr>
          <a:xfrm>
            <a:off x="1679863"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9"/>
          <p:cNvSpPr/>
          <p:nvPr/>
        </p:nvSpPr>
        <p:spPr>
          <a:xfrm>
            <a:off x="5081838" y="1643250"/>
            <a:ext cx="2382300" cy="2910600"/>
          </a:xfrm>
          <a:prstGeom prst="roundRect">
            <a:avLst>
              <a:gd fmla="val 9041" name="adj"/>
            </a:avLst>
          </a:prstGeom>
          <a:solidFill>
            <a:srgbClr val="03CCAB"/>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9"/>
          <p:cNvSpPr txBox="1"/>
          <p:nvPr/>
        </p:nvSpPr>
        <p:spPr>
          <a:xfrm>
            <a:off x="1679875" y="3453325"/>
            <a:ext cx="2293500" cy="9831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rgbClr val="FFFFFF"/>
                </a:solidFill>
                <a:latin typeface="Barlow"/>
                <a:ea typeface="Barlow"/>
                <a:cs typeface="Barlow"/>
                <a:sym typeface="Barlow"/>
                <a:hlinkClick r:id="rId4"/>
              </a:rPr>
              <a:t>DHS Chief Says Offer to Vet Caucus App was Declined</a:t>
            </a:r>
            <a:endParaRPr b="1" sz="1800">
              <a:solidFill>
                <a:srgbClr val="FFFFFF"/>
              </a:solidFill>
              <a:latin typeface="Barlow"/>
              <a:ea typeface="Barlow"/>
              <a:cs typeface="Barlow"/>
              <a:sym typeface="Barlow"/>
            </a:endParaRPr>
          </a:p>
        </p:txBody>
      </p:sp>
      <p:pic>
        <p:nvPicPr>
          <p:cNvPr id="228" name="Google Shape;228;p39"/>
          <p:cNvPicPr preferRelativeResize="0"/>
          <p:nvPr/>
        </p:nvPicPr>
        <p:blipFill>
          <a:blip r:embed="rId5">
            <a:alphaModFix/>
          </a:blip>
          <a:stretch>
            <a:fillRect/>
          </a:stretch>
        </p:blipFill>
        <p:spPr>
          <a:xfrm>
            <a:off x="1756675" y="1945050"/>
            <a:ext cx="2228700" cy="1253400"/>
          </a:xfrm>
          <a:prstGeom prst="roundRect">
            <a:avLst>
              <a:gd fmla="val 5941" name="adj"/>
            </a:avLst>
          </a:prstGeom>
          <a:noFill/>
          <a:ln>
            <a:noFill/>
          </a:ln>
        </p:spPr>
      </p:pic>
      <p:pic>
        <p:nvPicPr>
          <p:cNvPr id="229" name="Google Shape;229;p39"/>
          <p:cNvPicPr preferRelativeResize="0"/>
          <p:nvPr/>
        </p:nvPicPr>
        <p:blipFill>
          <a:blip r:embed="rId6">
            <a:alphaModFix/>
          </a:blip>
          <a:stretch>
            <a:fillRect/>
          </a:stretch>
        </p:blipFill>
        <p:spPr>
          <a:xfrm>
            <a:off x="5281938" y="1911225"/>
            <a:ext cx="1982100" cy="1321200"/>
          </a:xfrm>
          <a:prstGeom prst="roundRect">
            <a:avLst>
              <a:gd fmla="val 11316" name="adj"/>
            </a:avLst>
          </a:prstGeom>
          <a:noFill/>
          <a:ln>
            <a:noFill/>
          </a:ln>
        </p:spPr>
      </p:pic>
      <p:sp>
        <p:nvSpPr>
          <p:cNvPr id="230" name="Google Shape;230;p39"/>
          <p:cNvSpPr txBox="1"/>
          <p:nvPr/>
        </p:nvSpPr>
        <p:spPr>
          <a:xfrm>
            <a:off x="5126250" y="3453325"/>
            <a:ext cx="2293500" cy="983100"/>
          </a:xfrm>
          <a:prstGeom prst="rect">
            <a:avLst/>
          </a:prstGeom>
          <a:noFill/>
          <a:ln>
            <a:noFill/>
          </a:ln>
        </p:spPr>
        <p:txBody>
          <a:bodyPr anchorCtr="0" anchor="t" bIns="34275" lIns="68575" spcFirstLastPara="1" rIns="68575" wrap="square" tIns="34275">
            <a:noAutofit/>
          </a:bodyPr>
          <a:lstStyle/>
          <a:p>
            <a:pPr indent="0" lvl="0" marL="177800" rtl="0" algn="ctr">
              <a:lnSpc>
                <a:spcPct val="100000"/>
              </a:lnSpc>
              <a:spcBef>
                <a:spcPts val="0"/>
              </a:spcBef>
              <a:spcAft>
                <a:spcPts val="0"/>
              </a:spcAft>
              <a:buNone/>
            </a:pPr>
            <a:r>
              <a:rPr b="1" lang="en" sz="1800" u="sng">
                <a:solidFill>
                  <a:srgbClr val="FFFFFF"/>
                </a:solidFill>
                <a:latin typeface="Barlow"/>
                <a:ea typeface="Barlow"/>
                <a:cs typeface="Barlow"/>
                <a:sym typeface="Barlow"/>
                <a:hlinkClick r:id="rId7"/>
              </a:rPr>
              <a:t>The Life of a Tech Content Moderator</a:t>
            </a:r>
            <a:endParaRPr b="1" sz="1800">
              <a:solidFill>
                <a:srgbClr val="FFFFFF"/>
              </a:solidFill>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40"/>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Tech Memes of the Week</a:t>
            </a:r>
            <a:endParaRPr b="1" sz="4800">
              <a:solidFill>
                <a:srgbClr val="FFFFFF"/>
              </a:solidFill>
              <a:latin typeface="Quicksand"/>
              <a:ea typeface="Quicksand"/>
              <a:cs typeface="Quicksand"/>
              <a:sym typeface="Quicksand"/>
            </a:endParaRPr>
          </a:p>
        </p:txBody>
      </p:sp>
      <p:pic>
        <p:nvPicPr>
          <p:cNvPr id="236" name="Google Shape;236;p40"/>
          <p:cNvPicPr preferRelativeResize="0"/>
          <p:nvPr/>
        </p:nvPicPr>
        <p:blipFill>
          <a:blip r:embed="rId3">
            <a:alphaModFix/>
          </a:blip>
          <a:stretch>
            <a:fillRect/>
          </a:stretch>
        </p:blipFill>
        <p:spPr>
          <a:xfrm>
            <a:off x="3939700" y="1745588"/>
            <a:ext cx="4580951" cy="2583350"/>
          </a:xfrm>
          <a:prstGeom prst="rect">
            <a:avLst/>
          </a:prstGeom>
          <a:noFill/>
          <a:ln>
            <a:noFill/>
          </a:ln>
        </p:spPr>
      </p:pic>
      <p:pic>
        <p:nvPicPr>
          <p:cNvPr id="237" name="Google Shape;237;p40"/>
          <p:cNvPicPr preferRelativeResize="0"/>
          <p:nvPr/>
        </p:nvPicPr>
        <p:blipFill>
          <a:blip r:embed="rId4">
            <a:alphaModFix/>
          </a:blip>
          <a:stretch>
            <a:fillRect/>
          </a:stretch>
        </p:blipFill>
        <p:spPr>
          <a:xfrm>
            <a:off x="797333" y="1508650"/>
            <a:ext cx="2521290" cy="36348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1"/>
          <p:cNvSpPr txBox="1"/>
          <p:nvPr/>
        </p:nvSpPr>
        <p:spPr>
          <a:xfrm>
            <a:off x="1020733" y="4068561"/>
            <a:ext cx="6913800" cy="12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5500">
                <a:solidFill>
                  <a:schemeClr val="lt1"/>
                </a:solidFill>
                <a:latin typeface="Quicksand"/>
                <a:ea typeface="Quicksand"/>
                <a:cs typeface="Quicksand"/>
                <a:sym typeface="Quicksand"/>
              </a:rPr>
              <a:t>M &amp; M Game</a:t>
            </a:r>
            <a:endParaRPr sz="55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22"/>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800">
                <a:solidFill>
                  <a:srgbClr val="FFFFFF"/>
                </a:solidFill>
                <a:latin typeface="Quicksand"/>
                <a:ea typeface="Quicksand"/>
                <a:cs typeface="Quicksand"/>
                <a:sym typeface="Quicksand"/>
              </a:rPr>
              <a:t>M &amp; M Game</a:t>
            </a:r>
            <a:endParaRPr b="1" sz="4800">
              <a:solidFill>
                <a:srgbClr val="FFFFFF"/>
              </a:solidFill>
              <a:latin typeface="Quicksand"/>
              <a:ea typeface="Quicksand"/>
              <a:cs typeface="Quicksand"/>
              <a:sym typeface="Quicksand"/>
            </a:endParaRPr>
          </a:p>
        </p:txBody>
      </p:sp>
      <p:sp>
        <p:nvSpPr>
          <p:cNvPr id="115" name="Google Shape;115;p22"/>
          <p:cNvSpPr txBox="1"/>
          <p:nvPr/>
        </p:nvSpPr>
        <p:spPr>
          <a:xfrm>
            <a:off x="4414850" y="1357375"/>
            <a:ext cx="4330200" cy="31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1"/>
              </a:solidFill>
              <a:latin typeface="Barlow SemiBold"/>
              <a:ea typeface="Barlow SemiBold"/>
              <a:cs typeface="Barlow SemiBold"/>
              <a:sym typeface="Barlow SemiBold"/>
            </a:endParaRPr>
          </a:p>
        </p:txBody>
      </p:sp>
      <p:pic>
        <p:nvPicPr>
          <p:cNvPr id="116" name="Google Shape;116;p22"/>
          <p:cNvPicPr preferRelativeResize="0"/>
          <p:nvPr/>
        </p:nvPicPr>
        <p:blipFill>
          <a:blip r:embed="rId3">
            <a:alphaModFix/>
          </a:blip>
          <a:stretch>
            <a:fillRect/>
          </a:stretch>
        </p:blipFill>
        <p:spPr>
          <a:xfrm>
            <a:off x="3223075" y="1441025"/>
            <a:ext cx="2697850" cy="3592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Google Shape;121;p23"/>
          <p:cNvSpPr txBox="1"/>
          <p:nvPr/>
        </p:nvSpPr>
        <p:spPr>
          <a:xfrm>
            <a:off x="1484850" y="1091275"/>
            <a:ext cx="6174300" cy="24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5700">
              <a:solidFill>
                <a:schemeClr val="lt1"/>
              </a:solidFill>
              <a:latin typeface="Quicksand"/>
              <a:ea typeface="Quicksand"/>
              <a:cs typeface="Quicksand"/>
              <a:sym typeface="Quicksand"/>
            </a:endParaRPr>
          </a:p>
          <a:p>
            <a:pPr indent="0" lvl="0" marL="0" rtl="0" algn="ctr">
              <a:spcBef>
                <a:spcPts val="0"/>
              </a:spcBef>
              <a:spcAft>
                <a:spcPts val="0"/>
              </a:spcAft>
              <a:buNone/>
            </a:pPr>
            <a:r>
              <a:rPr b="1" lang="en" sz="5700">
                <a:solidFill>
                  <a:schemeClr val="lt1"/>
                </a:solidFill>
                <a:latin typeface="Quicksand"/>
                <a:ea typeface="Quicksand"/>
                <a:cs typeface="Quicksand"/>
                <a:sym typeface="Quicksand"/>
              </a:rPr>
              <a:t>c</a:t>
            </a:r>
            <a:r>
              <a:rPr b="1" lang="en" sz="5700">
                <a:solidFill>
                  <a:schemeClr val="lt1"/>
                </a:solidFill>
                <a:latin typeface="Quicksand"/>
                <a:ea typeface="Quicksand"/>
                <a:cs typeface="Quicksand"/>
                <a:sym typeface="Quicksand"/>
              </a:rPr>
              <a:t>ybersecurity </a:t>
            </a:r>
            <a:endParaRPr b="1" sz="5700">
              <a:solidFill>
                <a:schemeClr val="lt1"/>
              </a:solidFill>
              <a:latin typeface="Quicksand"/>
              <a:ea typeface="Quicksand"/>
              <a:cs typeface="Quicksand"/>
              <a:sym typeface="Quicksa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4"/>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cybersecurity</a:t>
            </a:r>
            <a:endParaRPr b="1" sz="4000">
              <a:solidFill>
                <a:srgbClr val="FFFFFF"/>
              </a:solidFill>
              <a:latin typeface="Quicksand"/>
              <a:ea typeface="Quicksand"/>
              <a:cs typeface="Quicksand"/>
              <a:sym typeface="Quicksand"/>
            </a:endParaRPr>
          </a:p>
        </p:txBody>
      </p:sp>
      <p:sp>
        <p:nvSpPr>
          <p:cNvPr id="127" name="Google Shape;127;p24"/>
          <p:cNvSpPr txBox="1"/>
          <p:nvPr/>
        </p:nvSpPr>
        <p:spPr>
          <a:xfrm>
            <a:off x="414650" y="1598925"/>
            <a:ext cx="5055300" cy="2916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m</a:t>
            </a:r>
            <a:r>
              <a:rPr lang="en" sz="2400">
                <a:solidFill>
                  <a:schemeClr val="lt1"/>
                </a:solidFill>
                <a:latin typeface="Barlow SemiBold"/>
                <a:ea typeface="Barlow SemiBold"/>
                <a:cs typeface="Barlow SemiBold"/>
                <a:sym typeface="Barlow SemiBold"/>
              </a:rPr>
              <a:t>easures taken to protect a computer or computer system against unauthorized access or attack</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ICA - integrity, confidentiality, and availability</a:t>
            </a:r>
            <a:endParaRPr sz="2400">
              <a:solidFill>
                <a:schemeClr val="lt1"/>
              </a:solidFill>
              <a:latin typeface="Barlow SemiBold"/>
              <a:ea typeface="Barlow SemiBold"/>
              <a:cs typeface="Barlow SemiBold"/>
              <a:sym typeface="Barlow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5"/>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why cybersecurity</a:t>
            </a:r>
            <a:endParaRPr b="1" sz="4000">
              <a:solidFill>
                <a:srgbClr val="FFFFFF"/>
              </a:solidFill>
              <a:latin typeface="Quicksand"/>
              <a:ea typeface="Quicksand"/>
              <a:cs typeface="Quicksand"/>
              <a:sym typeface="Quicksand"/>
            </a:endParaRPr>
          </a:p>
        </p:txBody>
      </p:sp>
      <p:sp>
        <p:nvSpPr>
          <p:cNvPr id="133" name="Google Shape;133;p25"/>
          <p:cNvSpPr txBox="1"/>
          <p:nvPr/>
        </p:nvSpPr>
        <p:spPr>
          <a:xfrm>
            <a:off x="414650" y="1598925"/>
            <a:ext cx="8363100" cy="2916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encompasses everything that pertains to keeping sensitive information and data private from cyber criminals</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businesses use cybersecurity to protect confidential information </a:t>
            </a:r>
            <a:endParaRPr sz="2400">
              <a:solidFill>
                <a:schemeClr val="lt1"/>
              </a:solidFill>
              <a:latin typeface="Barlow SemiBold"/>
              <a:ea typeface="Barlow SemiBold"/>
              <a:cs typeface="Barlow SemiBold"/>
              <a:sym typeface="Barlow SemiBold"/>
            </a:endParaRPr>
          </a:p>
          <a:p>
            <a:pPr indent="-381000" lvl="1" marL="914400" rtl="0" algn="l">
              <a:spcBef>
                <a:spcPts val="0"/>
              </a:spcBef>
              <a:spcAft>
                <a:spcPts val="0"/>
              </a:spcAft>
              <a:buClr>
                <a:srgbClr val="FFFFFF"/>
              </a:buClr>
              <a:buSzPts val="2400"/>
              <a:buFont typeface="Barlow SemiBold"/>
              <a:buChar char="○"/>
            </a:pPr>
            <a:r>
              <a:rPr lang="en" sz="2400">
                <a:solidFill>
                  <a:srgbClr val="FFFFFF"/>
                </a:solidFill>
                <a:latin typeface="Barlow SemiBold"/>
                <a:ea typeface="Barlow SemiBold"/>
                <a:cs typeface="Barlow SemiBold"/>
                <a:sym typeface="Barlow SemiBold"/>
              </a:rPr>
              <a:t>legal responsibility, liability, business reasons</a:t>
            </a:r>
            <a:endParaRPr sz="2400">
              <a:solidFill>
                <a:srgbClr val="FFFFFF"/>
              </a:solidFill>
              <a:latin typeface="Barlow SemiBold"/>
              <a:ea typeface="Barlow SemiBold"/>
              <a:cs typeface="Barlow SemiBold"/>
              <a:sym typeface="Barlow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6"/>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t</a:t>
            </a:r>
            <a:r>
              <a:rPr b="1" lang="en" sz="4000">
                <a:solidFill>
                  <a:srgbClr val="FFFFFF"/>
                </a:solidFill>
                <a:latin typeface="Quicksand"/>
                <a:ea typeface="Quicksand"/>
                <a:cs typeface="Quicksand"/>
                <a:sym typeface="Quicksand"/>
              </a:rPr>
              <a:t>ypes of cybersecurity</a:t>
            </a:r>
            <a:endParaRPr b="1" sz="4000">
              <a:solidFill>
                <a:srgbClr val="FFFFFF"/>
              </a:solidFill>
              <a:latin typeface="Quicksand"/>
              <a:ea typeface="Quicksand"/>
              <a:cs typeface="Quicksand"/>
              <a:sym typeface="Quicksand"/>
            </a:endParaRPr>
          </a:p>
        </p:txBody>
      </p:sp>
      <p:sp>
        <p:nvSpPr>
          <p:cNvPr id="139" name="Google Shape;139;p26"/>
          <p:cNvSpPr txBox="1"/>
          <p:nvPr/>
        </p:nvSpPr>
        <p:spPr>
          <a:xfrm>
            <a:off x="414650" y="1598925"/>
            <a:ext cx="5273100" cy="2916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n</a:t>
            </a:r>
            <a:r>
              <a:rPr lang="en" sz="2400">
                <a:solidFill>
                  <a:schemeClr val="lt1"/>
                </a:solidFill>
                <a:latin typeface="Barlow SemiBold"/>
                <a:ea typeface="Barlow SemiBold"/>
                <a:cs typeface="Barlow SemiBold"/>
                <a:sym typeface="Barlow SemiBold"/>
              </a:rPr>
              <a:t>etwork security</a:t>
            </a:r>
            <a:endParaRPr sz="24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c</a:t>
            </a:r>
            <a:r>
              <a:rPr lang="en" sz="1800">
                <a:solidFill>
                  <a:schemeClr val="lt1"/>
                </a:solidFill>
                <a:latin typeface="Barlow SemiBold"/>
                <a:ea typeface="Barlow SemiBold"/>
                <a:cs typeface="Barlow SemiBold"/>
                <a:sym typeface="Barlow SemiBold"/>
              </a:rPr>
              <a:t>ontrols in and out connections</a:t>
            </a:r>
            <a:endParaRPr sz="18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c</a:t>
            </a:r>
            <a:r>
              <a:rPr lang="en" sz="2400">
                <a:solidFill>
                  <a:schemeClr val="lt1"/>
                </a:solidFill>
                <a:latin typeface="Barlow SemiBold"/>
                <a:ea typeface="Barlow SemiBold"/>
                <a:cs typeface="Barlow SemiBold"/>
                <a:sym typeface="Barlow SemiBold"/>
              </a:rPr>
              <a:t>loud security</a:t>
            </a:r>
            <a:endParaRPr sz="24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p</a:t>
            </a:r>
            <a:r>
              <a:rPr lang="en" sz="1800">
                <a:solidFill>
                  <a:schemeClr val="lt1"/>
                </a:solidFill>
                <a:latin typeface="Barlow SemiBold"/>
                <a:ea typeface="Barlow SemiBold"/>
                <a:cs typeface="Barlow SemiBold"/>
                <a:sym typeface="Barlow SemiBold"/>
              </a:rPr>
              <a:t>rotects cloud data</a:t>
            </a:r>
            <a:endParaRPr sz="18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i</a:t>
            </a:r>
            <a:r>
              <a:rPr lang="en" sz="2400">
                <a:solidFill>
                  <a:schemeClr val="lt1"/>
                </a:solidFill>
                <a:latin typeface="Barlow SemiBold"/>
                <a:ea typeface="Barlow SemiBold"/>
                <a:cs typeface="Barlow SemiBold"/>
                <a:sym typeface="Barlow SemiBold"/>
              </a:rPr>
              <a:t>dentity and access </a:t>
            </a:r>
            <a:r>
              <a:rPr lang="en" sz="2400">
                <a:solidFill>
                  <a:schemeClr val="lt1"/>
                </a:solidFill>
                <a:latin typeface="Barlow SemiBold"/>
                <a:ea typeface="Barlow SemiBold"/>
                <a:cs typeface="Barlow SemiBold"/>
                <a:sym typeface="Barlow SemiBold"/>
              </a:rPr>
              <a:t>management</a:t>
            </a:r>
            <a:endParaRPr sz="24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authentication and encryption</a:t>
            </a:r>
            <a:endParaRPr sz="18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anti-virus/anti-malware</a:t>
            </a:r>
            <a:endParaRPr sz="2400">
              <a:solidFill>
                <a:schemeClr val="lt1"/>
              </a:solidFill>
              <a:latin typeface="Barlow SemiBold"/>
              <a:ea typeface="Barlow SemiBold"/>
              <a:cs typeface="Barlow SemiBold"/>
              <a:sym typeface="Barlow SemiBold"/>
            </a:endParaRPr>
          </a:p>
          <a:p>
            <a:pPr indent="-342900" lvl="1" marL="914400" rtl="0" algn="l">
              <a:spcBef>
                <a:spcPts val="0"/>
              </a:spcBef>
              <a:spcAft>
                <a:spcPts val="0"/>
              </a:spcAft>
              <a:buClr>
                <a:schemeClr val="lt1"/>
              </a:buClr>
              <a:buSzPts val="1800"/>
              <a:buFont typeface="Barlow SemiBold"/>
              <a:buChar char="○"/>
            </a:pPr>
            <a:r>
              <a:rPr lang="en" sz="1800">
                <a:solidFill>
                  <a:schemeClr val="lt1"/>
                </a:solidFill>
                <a:latin typeface="Barlow SemiBold"/>
                <a:ea typeface="Barlow SemiBold"/>
                <a:cs typeface="Barlow SemiBold"/>
                <a:sym typeface="Barlow SemiBold"/>
              </a:rPr>
              <a:t>s</a:t>
            </a:r>
            <a:r>
              <a:rPr lang="en" sz="1800">
                <a:solidFill>
                  <a:schemeClr val="lt1"/>
                </a:solidFill>
                <a:latin typeface="Barlow SemiBold"/>
                <a:ea typeface="Barlow SemiBold"/>
                <a:cs typeface="Barlow SemiBold"/>
                <a:sym typeface="Barlow SemiBold"/>
              </a:rPr>
              <a:t>cans used to mitigate</a:t>
            </a:r>
            <a:endParaRPr sz="1800">
              <a:solidFill>
                <a:schemeClr val="lt1"/>
              </a:solidFill>
              <a:latin typeface="Barlow SemiBold"/>
              <a:ea typeface="Barlow SemiBold"/>
              <a:cs typeface="Barlow SemiBold"/>
              <a:sym typeface="Barlow SemiBold"/>
            </a:endParaRPr>
          </a:p>
        </p:txBody>
      </p:sp>
      <p:pic>
        <p:nvPicPr>
          <p:cNvPr id="140" name="Google Shape;140;p26"/>
          <p:cNvPicPr preferRelativeResize="0"/>
          <p:nvPr/>
        </p:nvPicPr>
        <p:blipFill rotWithShape="1">
          <a:blip r:embed="rId3">
            <a:alphaModFix/>
          </a:blip>
          <a:srcRect b="2037" l="0" r="1176" t="0"/>
          <a:stretch/>
        </p:blipFill>
        <p:spPr>
          <a:xfrm>
            <a:off x="5776375" y="2023100"/>
            <a:ext cx="3114325" cy="2025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7"/>
          <p:cNvSpPr txBox="1"/>
          <p:nvPr/>
        </p:nvSpPr>
        <p:spPr>
          <a:xfrm>
            <a:off x="0" y="75150"/>
            <a:ext cx="9144000" cy="117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000">
                <a:solidFill>
                  <a:srgbClr val="FFFFFF"/>
                </a:solidFill>
                <a:latin typeface="Quicksand"/>
                <a:ea typeface="Quicksand"/>
                <a:cs typeface="Quicksand"/>
                <a:sym typeface="Quicksand"/>
              </a:rPr>
              <a:t>threats </a:t>
            </a:r>
            <a:endParaRPr b="1" sz="4000">
              <a:solidFill>
                <a:srgbClr val="FFFFFF"/>
              </a:solidFill>
              <a:latin typeface="Quicksand"/>
              <a:ea typeface="Quicksand"/>
              <a:cs typeface="Quicksand"/>
              <a:sym typeface="Quicksand"/>
            </a:endParaRPr>
          </a:p>
        </p:txBody>
      </p:sp>
      <p:sp>
        <p:nvSpPr>
          <p:cNvPr id="146" name="Google Shape;146;p27"/>
          <p:cNvSpPr txBox="1"/>
          <p:nvPr/>
        </p:nvSpPr>
        <p:spPr>
          <a:xfrm>
            <a:off x="414650" y="1598925"/>
            <a:ext cx="5055300" cy="2916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p</a:t>
            </a:r>
            <a:r>
              <a:rPr lang="en" sz="2400">
                <a:solidFill>
                  <a:schemeClr val="lt1"/>
                </a:solidFill>
                <a:latin typeface="Barlow SemiBold"/>
                <a:ea typeface="Barlow SemiBold"/>
                <a:cs typeface="Barlow SemiBold"/>
                <a:sym typeface="Barlow SemiBold"/>
              </a:rPr>
              <a:t>hishing </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i</a:t>
            </a:r>
            <a:r>
              <a:rPr lang="en" sz="2400">
                <a:solidFill>
                  <a:schemeClr val="lt1"/>
                </a:solidFill>
                <a:latin typeface="Barlow SemiBold"/>
                <a:ea typeface="Barlow SemiBold"/>
                <a:cs typeface="Barlow SemiBold"/>
                <a:sym typeface="Barlow SemiBold"/>
              </a:rPr>
              <a:t>nterception </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DDoS</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d</a:t>
            </a:r>
            <a:r>
              <a:rPr lang="en" sz="2400">
                <a:solidFill>
                  <a:schemeClr val="lt1"/>
                </a:solidFill>
                <a:latin typeface="Barlow SemiBold"/>
                <a:ea typeface="Barlow SemiBold"/>
                <a:cs typeface="Barlow SemiBold"/>
                <a:sym typeface="Barlow SemiBold"/>
              </a:rPr>
              <a:t>ata breach</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m</a:t>
            </a:r>
            <a:r>
              <a:rPr lang="en" sz="2400">
                <a:solidFill>
                  <a:schemeClr val="lt1"/>
                </a:solidFill>
                <a:latin typeface="Barlow SemiBold"/>
                <a:ea typeface="Barlow SemiBold"/>
                <a:cs typeface="Barlow SemiBold"/>
                <a:sym typeface="Barlow SemiBold"/>
              </a:rPr>
              <a:t>alware </a:t>
            </a:r>
            <a:endParaRPr sz="2400">
              <a:solidFill>
                <a:schemeClr val="lt1"/>
              </a:solidFill>
              <a:latin typeface="Barlow SemiBold"/>
              <a:ea typeface="Barlow SemiBold"/>
              <a:cs typeface="Barlow SemiBold"/>
              <a:sym typeface="Barlow SemiBold"/>
            </a:endParaRPr>
          </a:p>
          <a:p>
            <a:pPr indent="-381000" lvl="0" marL="457200" rtl="0" algn="l">
              <a:spcBef>
                <a:spcPts val="0"/>
              </a:spcBef>
              <a:spcAft>
                <a:spcPts val="0"/>
              </a:spcAft>
              <a:buClr>
                <a:schemeClr val="lt1"/>
              </a:buClr>
              <a:buSzPts val="2400"/>
              <a:buFont typeface="Barlow SemiBold"/>
              <a:buChar char="●"/>
            </a:pPr>
            <a:r>
              <a:rPr lang="en" sz="2400">
                <a:solidFill>
                  <a:schemeClr val="lt1"/>
                </a:solidFill>
                <a:latin typeface="Barlow SemiBold"/>
                <a:ea typeface="Barlow SemiBold"/>
                <a:cs typeface="Barlow SemiBold"/>
                <a:sym typeface="Barlow SemiBold"/>
              </a:rPr>
              <a:t>s</a:t>
            </a:r>
            <a:r>
              <a:rPr lang="en" sz="2400">
                <a:solidFill>
                  <a:schemeClr val="lt1"/>
                </a:solidFill>
                <a:latin typeface="Barlow SemiBold"/>
                <a:ea typeface="Barlow SemiBold"/>
                <a:cs typeface="Barlow SemiBold"/>
                <a:sym typeface="Barlow SemiBold"/>
              </a:rPr>
              <a:t>ocial engineering</a:t>
            </a:r>
            <a:endParaRPr sz="2400">
              <a:solidFill>
                <a:schemeClr val="lt1"/>
              </a:solidFill>
              <a:latin typeface="Barlow SemiBold"/>
              <a:ea typeface="Barlow SemiBold"/>
              <a:cs typeface="Barlow SemiBold"/>
              <a:sym typeface="Barlow SemiBold"/>
            </a:endParaRPr>
          </a:p>
        </p:txBody>
      </p:sp>
      <p:pic>
        <p:nvPicPr>
          <p:cNvPr id="147" name="Google Shape;147;p27"/>
          <p:cNvPicPr preferRelativeResize="0"/>
          <p:nvPr/>
        </p:nvPicPr>
        <p:blipFill rotWithShape="1">
          <a:blip r:embed="rId3">
            <a:alphaModFix/>
          </a:blip>
          <a:srcRect b="539" l="2248" r="2495" t="3112"/>
          <a:stretch/>
        </p:blipFill>
        <p:spPr>
          <a:xfrm>
            <a:off x="5358175" y="1674825"/>
            <a:ext cx="3209374" cy="2840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Gatortech 2019-2020">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