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Proxima Nova"/>
      <p:regular r:id="rId24"/>
      <p:bold r:id="rId25"/>
      <p:italic r:id="rId26"/>
      <p:boldItalic r:id="rId27"/>
    </p:embeddedFont>
    <p:embeddedFont>
      <p:font typeface="Quicksand"/>
      <p:bold r:id="rId28"/>
    </p:embeddedFont>
    <p:embeddedFont>
      <p:font typeface="Barlow"/>
      <p:regular r:id="rId29"/>
      <p:bold r:id="rId30"/>
      <p:italic r:id="rId31"/>
      <p:boldItalic r:id="rId32"/>
    </p:embeddedFont>
    <p:embeddedFont>
      <p:font typeface="Alfa Slab One"/>
      <p:regular r:id="rId33"/>
    </p:embeddedFont>
    <p:embeddedFont>
      <p:font typeface="Comfortaa"/>
      <p:regular r:id="rId34"/>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2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728"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ProximaNova-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roximaNova-italic.fntdata"/><Relationship Id="rId25" Type="http://schemas.openxmlformats.org/officeDocument/2006/relationships/font" Target="fonts/ProximaNova-bold.fntdata"/><Relationship Id="rId28" Type="http://schemas.openxmlformats.org/officeDocument/2006/relationships/font" Target="fonts/Quicksand-bold.fntdata"/><Relationship Id="rId27" Type="http://schemas.openxmlformats.org/officeDocument/2006/relationships/font" Target="fonts/ProximaNova-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Barlow-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Barlow-italic.fntdata"/><Relationship Id="rId30" Type="http://schemas.openxmlformats.org/officeDocument/2006/relationships/font" Target="fonts/Barlow-bold.fntdata"/><Relationship Id="rId11" Type="http://schemas.openxmlformats.org/officeDocument/2006/relationships/slide" Target="slides/slide6.xml"/><Relationship Id="rId33" Type="http://schemas.openxmlformats.org/officeDocument/2006/relationships/font" Target="fonts/AlfaSlabOne-regular.fntdata"/><Relationship Id="rId10" Type="http://schemas.openxmlformats.org/officeDocument/2006/relationships/slide" Target="slides/slide5.xml"/><Relationship Id="rId32" Type="http://schemas.openxmlformats.org/officeDocument/2006/relationships/font" Target="fonts/Barlow-boldItalic.fntdata"/><Relationship Id="rId13" Type="http://schemas.openxmlformats.org/officeDocument/2006/relationships/slide" Target="slides/slide8.xml"/><Relationship Id="rId35" Type="http://schemas.openxmlformats.org/officeDocument/2006/relationships/font" Target="fonts/Comfortaa-bold.fntdata"/><Relationship Id="rId12" Type="http://schemas.openxmlformats.org/officeDocument/2006/relationships/slide" Target="slides/slide7.xml"/><Relationship Id="rId34" Type="http://schemas.openxmlformats.org/officeDocument/2006/relationships/font" Target="fonts/Comfortaa-regular.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ableau.com/learn/articles/best-beautiful-data-visualization-example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umansofdata.atlan.com/2019/02/dos-donts-data-visualization/"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lh.io/seasons/na-2019/events" TargetMode="External"/><Relationship Id="rId3" Type="http://schemas.openxmlformats.org/officeDocument/2006/relationships/hyperlink" Target="https://shellhacks.net/" TargetMode="External"/><Relationship Id="rId4" Type="http://schemas.openxmlformats.org/officeDocument/2006/relationships/hyperlink" Target="http://hackgsu.com/" TargetMode="External"/><Relationship Id="rId9" Type="http://schemas.openxmlformats.org/officeDocument/2006/relationships/hyperlink" Target="https://knighthacks.org/" TargetMode="External"/><Relationship Id="rId5" Type="http://schemas.openxmlformats.org/officeDocument/2006/relationships/hyperlink" Target="https://2018.hack.gt/" TargetMode="External"/><Relationship Id="rId6" Type="http://schemas.openxmlformats.org/officeDocument/2006/relationships/hyperlink" Target="https://hackfsu.com/" TargetMode="External"/><Relationship Id="rId7" Type="http://schemas.openxmlformats.org/officeDocument/2006/relationships/hyperlink" Target="https://2019.swamphacks.com/" TargetMode="External"/><Relationship Id="rId8" Type="http://schemas.openxmlformats.org/officeDocument/2006/relationships/hyperlink" Target="https://mangohacks.com/"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ableau.com/learn/articles/data-visualization"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6093874b9d_6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6093874b9d_6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 what gatortech is.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6533cfe22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6533cfe22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6533cfe22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6533cfe22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https://www.tableau.com/learn/articles/best-beautiful-data-visualization-examples</a:t>
            </a:r>
            <a:r>
              <a:rPr lang="en"/>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6533cfe22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6533cfe22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https://humansofdata.atlan.com/2019/02/dos-donts-data-visualization/</a:t>
            </a:r>
            <a:r>
              <a:rPr lang="en"/>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63ac748455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63ac748455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6f569ea26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6f569ea26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60b50fcd27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60b50fcd2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60b50fcd2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60b50fcd2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63d48c4e94_6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63d48c4e94_6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6093874b9d_6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6093874b9d_6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47844021b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47844021b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 to mentimeter for the polls.</a:t>
            </a:r>
            <a:endParaRPr/>
          </a:p>
          <a:p>
            <a:pPr indent="0" lvl="0" marL="0" rtl="0" algn="l">
              <a:spcBef>
                <a:spcPts val="0"/>
              </a:spcBef>
              <a:spcAft>
                <a:spcPts val="0"/>
              </a:spcAft>
              <a:buNone/>
            </a:pPr>
            <a:r>
              <a:rPr lang="en"/>
              <a:t>Hackathons: </a:t>
            </a:r>
            <a:r>
              <a:rPr lang="en" u="sng">
                <a:solidFill>
                  <a:schemeClr val="hlink"/>
                </a:solidFill>
                <a:hlinkClick r:id="rId2"/>
              </a:rPr>
              <a:t>https://mlh.io/seasons/na-2019/events</a:t>
            </a:r>
            <a:endParaRPr/>
          </a:p>
          <a:p>
            <a:pPr indent="-298450" lvl="0" marL="457200" rtl="0" algn="l">
              <a:spcBef>
                <a:spcPts val="0"/>
              </a:spcBef>
              <a:spcAft>
                <a:spcPts val="0"/>
              </a:spcAft>
              <a:buSzPts val="1100"/>
              <a:buChar char="-"/>
            </a:pPr>
            <a:r>
              <a:rPr lang="en"/>
              <a:t>ShellHacks: </a:t>
            </a:r>
            <a:r>
              <a:rPr lang="en" u="sng">
                <a:solidFill>
                  <a:schemeClr val="hlink"/>
                </a:solidFill>
                <a:hlinkClick r:id="rId3"/>
              </a:rPr>
              <a:t>https://shellhacks.net/</a:t>
            </a:r>
            <a:endParaRPr/>
          </a:p>
          <a:p>
            <a:pPr indent="-298450" lvl="0" marL="457200" rtl="0" algn="l">
              <a:spcBef>
                <a:spcPts val="0"/>
              </a:spcBef>
              <a:spcAft>
                <a:spcPts val="0"/>
              </a:spcAft>
              <a:buSzPts val="1100"/>
              <a:buChar char="-"/>
            </a:pPr>
            <a:r>
              <a:rPr lang="en"/>
              <a:t>HackGSU: </a:t>
            </a:r>
            <a:r>
              <a:rPr lang="en" u="sng">
                <a:solidFill>
                  <a:schemeClr val="hlink"/>
                </a:solidFill>
                <a:hlinkClick r:id="rId4"/>
              </a:rPr>
              <a:t>http://hackgsu.com/</a:t>
            </a:r>
            <a:endParaRPr/>
          </a:p>
          <a:p>
            <a:pPr indent="-298450" lvl="0" marL="457200" rtl="0" algn="l">
              <a:spcBef>
                <a:spcPts val="0"/>
              </a:spcBef>
              <a:spcAft>
                <a:spcPts val="0"/>
              </a:spcAft>
              <a:buSzPts val="1100"/>
              <a:buChar char="-"/>
            </a:pPr>
            <a:r>
              <a:rPr lang="en"/>
              <a:t>HackGT: </a:t>
            </a:r>
            <a:r>
              <a:rPr lang="en" u="sng">
                <a:solidFill>
                  <a:schemeClr val="hlink"/>
                </a:solidFill>
                <a:hlinkClick r:id="rId5"/>
              </a:rPr>
              <a:t>https://2018.hack.gt/</a:t>
            </a:r>
            <a:endParaRPr/>
          </a:p>
          <a:p>
            <a:pPr indent="-298450" lvl="0" marL="457200" rtl="0" algn="l">
              <a:spcBef>
                <a:spcPts val="0"/>
              </a:spcBef>
              <a:spcAft>
                <a:spcPts val="0"/>
              </a:spcAft>
              <a:buSzPts val="1100"/>
              <a:buChar char="-"/>
            </a:pPr>
            <a:r>
              <a:rPr lang="en"/>
              <a:t>HackFSU: </a:t>
            </a:r>
            <a:r>
              <a:rPr lang="en" u="sng">
                <a:solidFill>
                  <a:schemeClr val="hlink"/>
                </a:solidFill>
                <a:hlinkClick r:id="rId6"/>
              </a:rPr>
              <a:t>https://hackfsu.com/</a:t>
            </a:r>
            <a:endParaRPr/>
          </a:p>
          <a:p>
            <a:pPr indent="-298450" lvl="0" marL="457200" rtl="0" algn="l">
              <a:spcBef>
                <a:spcPts val="0"/>
              </a:spcBef>
              <a:spcAft>
                <a:spcPts val="0"/>
              </a:spcAft>
              <a:buSzPts val="1100"/>
              <a:buChar char="-"/>
            </a:pPr>
            <a:r>
              <a:rPr lang="en"/>
              <a:t>SwampHacks: </a:t>
            </a:r>
            <a:r>
              <a:rPr lang="en" u="sng">
                <a:solidFill>
                  <a:schemeClr val="hlink"/>
                </a:solidFill>
                <a:hlinkClick r:id="rId7"/>
              </a:rPr>
              <a:t>https://2019.swamphacks.com/</a:t>
            </a:r>
            <a:endParaRPr/>
          </a:p>
          <a:p>
            <a:pPr indent="-298450" lvl="0" marL="457200" rtl="0" algn="l">
              <a:spcBef>
                <a:spcPts val="0"/>
              </a:spcBef>
              <a:spcAft>
                <a:spcPts val="0"/>
              </a:spcAft>
              <a:buSzPts val="1100"/>
              <a:buChar char="-"/>
            </a:pPr>
            <a:r>
              <a:rPr lang="en"/>
              <a:t>MangoHacks: </a:t>
            </a:r>
            <a:r>
              <a:rPr lang="en" u="sng">
                <a:solidFill>
                  <a:schemeClr val="hlink"/>
                </a:solidFill>
                <a:hlinkClick r:id="rId8"/>
              </a:rPr>
              <a:t>https://mangohacks.com/</a:t>
            </a:r>
            <a:endParaRPr/>
          </a:p>
          <a:p>
            <a:pPr indent="-298450" lvl="0" marL="457200" rtl="0" algn="l">
              <a:spcBef>
                <a:spcPts val="0"/>
              </a:spcBef>
              <a:spcAft>
                <a:spcPts val="0"/>
              </a:spcAft>
              <a:buSzPts val="1100"/>
              <a:buChar char="-"/>
            </a:pPr>
            <a:r>
              <a:rPr lang="en"/>
              <a:t>KnightHacks: </a:t>
            </a:r>
            <a:r>
              <a:rPr lang="en" u="sng">
                <a:solidFill>
                  <a:schemeClr val="hlink"/>
                </a:solidFill>
                <a:hlinkClick r:id="rId9"/>
              </a:rPr>
              <a:t>https://knighthacks.org/</a:t>
            </a:r>
            <a:r>
              <a:rPr lang="en"/>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6093874b9d_6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6093874b9d_6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647822ca6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647822ca6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highlight>
                <a:srgbClr val="FFFFFF"/>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647822ca6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647822ca6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6093874b9d_6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6093874b9d_6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63d48c4e94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63d48c4e9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https://www.tableau.com/learn/articles/data-visualization</a:t>
            </a:r>
            <a:endParaRPr/>
          </a:p>
          <a:p>
            <a:pPr indent="0" lvl="0" marL="0" rtl="0" algn="l">
              <a:spcBef>
                <a:spcPts val="0"/>
              </a:spcBef>
              <a:spcAft>
                <a:spcPts val="0"/>
              </a:spcAft>
              <a:buNone/>
            </a:pPr>
            <a:r>
              <a:rPr lang="en"/>
              <a:t>Why is it important? It is a lot easier to identify the difference between colors, shapes, and other visual techniques</a:t>
            </a:r>
            <a:endParaRPr/>
          </a:p>
          <a:p>
            <a:pPr indent="0" lvl="0" marL="0" rtl="0" algn="l">
              <a:spcBef>
                <a:spcPts val="0"/>
              </a:spcBef>
              <a:spcAft>
                <a:spcPts val="0"/>
              </a:spcAft>
              <a:buNone/>
            </a:pPr>
            <a:r>
              <a:rPr lang="en"/>
              <a:t>Makes data readable and easier to understand at a glance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640731f5a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640731f5a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Discovery is a user-driven search for patterns and trends in data sets.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63d48c4e94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63d48c4e94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1.png"/><Relationship Id="rId4" Type="http://schemas.openxmlformats.org/officeDocument/2006/relationships/image" Target="../media/image2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4.png"/><Relationship Id="rId4" Type="http://schemas.openxmlformats.org/officeDocument/2006/relationships/image" Target="../media/image2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3.png"/><Relationship Id="rId4" Type="http://schemas.openxmlformats.org/officeDocument/2006/relationships/image" Target="../media/image3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grpSp>
        <p:nvGrpSpPr>
          <p:cNvPr id="10" name="Google Shape;10;p2"/>
          <p:cNvGrpSpPr/>
          <p:nvPr/>
        </p:nvGrpSpPr>
        <p:grpSpPr>
          <a:xfrm>
            <a:off x="431996" y="-254926"/>
            <a:ext cx="8280000" cy="4772749"/>
            <a:chOff x="431996" y="42474"/>
            <a:chExt cx="8280000" cy="4772749"/>
          </a:xfrm>
        </p:grpSpPr>
        <p:sp>
          <p:nvSpPr>
            <p:cNvPr id="11" name="Google Shape;11;p2"/>
            <p:cNvSpPr txBox="1"/>
            <p:nvPr/>
          </p:nvSpPr>
          <p:spPr>
            <a:xfrm>
              <a:off x="431996" y="494260"/>
              <a:ext cx="8280000" cy="4155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5000" u="none" cap="none" strike="noStrike">
                  <a:solidFill>
                    <a:srgbClr val="FFFFFF"/>
                  </a:solidFill>
                  <a:latin typeface="Quicksand"/>
                  <a:ea typeface="Quicksand"/>
                  <a:cs typeface="Quicksand"/>
                  <a:sym typeface="Quicksand"/>
                </a:rPr>
                <a:t>welcome to</a:t>
              </a:r>
              <a:endParaRPr sz="5000">
                <a:solidFill>
                  <a:srgbClr val="FFFFFF"/>
                </a:solidFill>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p:txBody>
        </p:sp>
        <p:pic>
          <p:nvPicPr>
            <p:cNvPr id="12" name="Google Shape;12;p2"/>
            <p:cNvPicPr preferRelativeResize="0"/>
            <p:nvPr/>
          </p:nvPicPr>
          <p:blipFill rotWithShape="1">
            <a:blip r:embed="rId3">
              <a:alphaModFix/>
            </a:blip>
            <a:srcRect b="0" l="0" r="0" t="0"/>
            <a:stretch/>
          </p:blipFill>
          <p:spPr>
            <a:xfrm>
              <a:off x="2185624" y="42474"/>
              <a:ext cx="4772749" cy="4772749"/>
            </a:xfrm>
            <a:prstGeom prst="rect">
              <a:avLst/>
            </a:prstGeom>
            <a:noFill/>
            <a:ln>
              <a:noFill/>
            </a:ln>
          </p:spPr>
        </p:pic>
        <p:sp>
          <p:nvSpPr>
            <p:cNvPr id="13" name="Google Shape;13;p2"/>
            <p:cNvSpPr/>
            <p:nvPr/>
          </p:nvSpPr>
          <p:spPr>
            <a:xfrm>
              <a:off x="1523994" y="3537091"/>
              <a:ext cx="60960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3600" u="none" cap="none" strike="noStrike">
                  <a:solidFill>
                    <a:srgbClr val="FFFFFF"/>
                  </a:solidFill>
                  <a:latin typeface="Quicksand"/>
                  <a:ea typeface="Quicksand"/>
                  <a:cs typeface="Quicksand"/>
                  <a:sym typeface="Quicksand"/>
                </a:rPr>
                <a:t>please check-in at</a:t>
              </a:r>
              <a:r>
                <a:rPr b="1" lang="en" sz="3600">
                  <a:solidFill>
                    <a:srgbClr val="FFFFFF"/>
                  </a:solidFill>
                  <a:latin typeface="Quicksand"/>
                  <a:ea typeface="Quicksand"/>
                  <a:cs typeface="Quicksand"/>
                  <a:sym typeface="Quicksand"/>
                </a:rPr>
                <a:t> gatortechuf.com</a:t>
              </a:r>
              <a:endParaRPr b="1" sz="3600">
                <a:solidFill>
                  <a:srgbClr val="FFFFFF"/>
                </a:solidFill>
                <a:latin typeface="Quicksand"/>
                <a:ea typeface="Quicksand"/>
                <a:cs typeface="Quicksand"/>
                <a:sym typeface="Quicksand"/>
              </a:endParaRPr>
            </a:p>
          </p:txBody>
        </p:sp>
      </p:gr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ch Corner Content">
  <p:cSld name="MAIN_POINT_1">
    <p:bg>
      <p:bgPr>
        <a:solidFill>
          <a:srgbClr val="17E7C3"/>
        </a:solidFill>
      </p:bgPr>
    </p:bg>
    <p:spTree>
      <p:nvGrpSpPr>
        <p:cNvPr id="39" name="Shape 39"/>
        <p:cNvGrpSpPr/>
        <p:nvPr/>
      </p:nvGrpSpPr>
      <p:grpSpPr>
        <a:xfrm>
          <a:off x="0" y="0"/>
          <a:ext cx="0" cy="0"/>
          <a:chOff x="0" y="0"/>
          <a:chExt cx="0" cy="0"/>
        </a:xfrm>
      </p:grpSpPr>
      <p:sp>
        <p:nvSpPr>
          <p:cNvPr id="40" name="Google Shape;40;p11"/>
          <p:cNvSpPr/>
          <p:nvPr/>
        </p:nvSpPr>
        <p:spPr>
          <a:xfrm>
            <a:off x="1074775" y="1607648"/>
            <a:ext cx="2712900" cy="3192000"/>
          </a:xfrm>
          <a:prstGeom prst="roundRect">
            <a:avLst>
              <a:gd fmla="val 16667" name="adj"/>
            </a:avLst>
          </a:prstGeom>
          <a:solidFill>
            <a:srgbClr val="FFAB40"/>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1" name="Google Shape;41;p11"/>
          <p:cNvSpPr txBox="1"/>
          <p:nvPr/>
        </p:nvSpPr>
        <p:spPr>
          <a:xfrm>
            <a:off x="1526797" y="256619"/>
            <a:ext cx="7281300" cy="382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5500">
                <a:solidFill>
                  <a:srgbClr val="FFFFFF"/>
                </a:solidFill>
                <a:latin typeface="Quicksand"/>
                <a:ea typeface="Quicksand"/>
                <a:cs typeface="Quicksand"/>
                <a:sym typeface="Quicksand"/>
              </a:rPr>
              <a:t>this week in tech…</a:t>
            </a:r>
            <a:endParaRPr sz="5500"/>
          </a:p>
        </p:txBody>
      </p:sp>
      <p:sp>
        <p:nvSpPr>
          <p:cNvPr id="42" name="Google Shape;42;p11"/>
          <p:cNvSpPr/>
          <p:nvPr/>
        </p:nvSpPr>
        <p:spPr>
          <a:xfrm>
            <a:off x="5158400" y="1607648"/>
            <a:ext cx="2712900" cy="3192000"/>
          </a:xfrm>
          <a:prstGeom prst="roundRect">
            <a:avLst>
              <a:gd fmla="val 16667" name="adj"/>
            </a:avLst>
          </a:prstGeom>
          <a:solidFill>
            <a:srgbClr val="FFAB40"/>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nect with us">
  <p:cSld name="CAPTION_ONLY_1">
    <p:bg>
      <p:bgPr>
        <a:solidFill>
          <a:srgbClr val="FF9F1A"/>
        </a:solidFill>
      </p:bgPr>
    </p:bg>
    <p:spTree>
      <p:nvGrpSpPr>
        <p:cNvPr id="43" name="Shape 43"/>
        <p:cNvGrpSpPr/>
        <p:nvPr/>
      </p:nvGrpSpPr>
      <p:grpSpPr>
        <a:xfrm>
          <a:off x="0" y="0"/>
          <a:ext cx="0" cy="0"/>
          <a:chOff x="0" y="0"/>
          <a:chExt cx="0" cy="0"/>
        </a:xfrm>
      </p:grpSpPr>
      <p:sp>
        <p:nvSpPr>
          <p:cNvPr id="44" name="Google Shape;44;p12"/>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45" name="Google Shape;45;p12"/>
          <p:cNvSpPr txBox="1"/>
          <p:nvPr/>
        </p:nvSpPr>
        <p:spPr>
          <a:xfrm>
            <a:off x="434350" y="1489450"/>
            <a:ext cx="4196700" cy="1545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2400"/>
              <a:buFont typeface="Arial"/>
              <a:buNone/>
            </a:pPr>
            <a:r>
              <a:rPr b="1" lang="en" sz="3000">
                <a:solidFill>
                  <a:schemeClr val="lt1"/>
                </a:solidFill>
                <a:latin typeface="Quicksand"/>
                <a:ea typeface="Quicksand"/>
                <a:cs typeface="Quicksand"/>
                <a:sym typeface="Quicksand"/>
              </a:rPr>
              <a:t>We meet in Heavener 220 every Tuesday 6:30-7:30</a:t>
            </a:r>
            <a:endParaRPr b="1" sz="2800">
              <a:solidFill>
                <a:schemeClr val="lt1"/>
              </a:solidFill>
              <a:latin typeface="Quicksand"/>
              <a:ea typeface="Quicksand"/>
              <a:cs typeface="Quicksand"/>
              <a:sym typeface="Quicksand"/>
            </a:endParaRPr>
          </a:p>
        </p:txBody>
      </p:sp>
      <p:cxnSp>
        <p:nvCxnSpPr>
          <p:cNvPr id="46" name="Google Shape;46;p12"/>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47" name="Google Shape;47;p12"/>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48" name="Google Shape;48;p12"/>
          <p:cNvPicPr preferRelativeResize="0"/>
          <p:nvPr/>
        </p:nvPicPr>
        <p:blipFill rotWithShape="1">
          <a:blip r:embed="rId3">
            <a:alphaModFix/>
          </a:blip>
          <a:srcRect b="0" l="0" r="0" t="0"/>
          <a:stretch/>
        </p:blipFill>
        <p:spPr>
          <a:xfrm>
            <a:off x="755911" y="3034743"/>
            <a:ext cx="1335038" cy="1335038"/>
          </a:xfrm>
          <a:prstGeom prst="rect">
            <a:avLst/>
          </a:prstGeom>
          <a:noFill/>
          <a:ln>
            <a:noFill/>
          </a:ln>
        </p:spPr>
      </p:pic>
      <p:pic>
        <p:nvPicPr>
          <p:cNvPr id="49" name="Google Shape;49;p12"/>
          <p:cNvPicPr preferRelativeResize="0"/>
          <p:nvPr/>
        </p:nvPicPr>
        <p:blipFill rotWithShape="1">
          <a:blip r:embed="rId4">
            <a:alphaModFix/>
          </a:blip>
          <a:srcRect b="0" l="0" r="0" t="0"/>
          <a:stretch/>
        </p:blipFill>
        <p:spPr>
          <a:xfrm>
            <a:off x="2759800" y="2855743"/>
            <a:ext cx="1763700" cy="1763684"/>
          </a:xfrm>
          <a:prstGeom prst="rect">
            <a:avLst/>
          </a:prstGeom>
          <a:noFill/>
          <a:ln>
            <a:noFill/>
          </a:ln>
        </p:spPr>
      </p:pic>
      <p:sp>
        <p:nvSpPr>
          <p:cNvPr id="50" name="Google Shape;50;p12"/>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51" name="Google Shape;51;p12"/>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52" name="Google Shape;52;p12"/>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53" name="Google Shape;53;p12"/>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 name="Shape 54"/>
        <p:cNvGrpSpPr/>
        <p:nvPr/>
      </p:nvGrpSpPr>
      <p:grpSpPr>
        <a:xfrm>
          <a:off x="0" y="0"/>
          <a:ext cx="0" cy="0"/>
          <a:chOff x="0" y="0"/>
          <a:chExt cx="0" cy="0"/>
        </a:xfrm>
      </p:grpSpPr>
      <p:sp>
        <p:nvSpPr>
          <p:cNvPr id="55" name="Google Shape;55;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ansition">
  <p:cSld name="BLANK_2">
    <p:bg>
      <p:bgPr>
        <a:solidFill>
          <a:schemeClr val="accent5"/>
        </a:solidFill>
      </p:bgPr>
    </p:bg>
    <p:spTree>
      <p:nvGrpSpPr>
        <p:cNvPr id="56" name="Shape 56"/>
        <p:cNvGrpSpPr/>
        <p:nvPr/>
      </p:nvGrpSpPr>
      <p:grpSpPr>
        <a:xfrm>
          <a:off x="0" y="0"/>
          <a:ext cx="0" cy="0"/>
          <a:chOff x="0" y="0"/>
          <a:chExt cx="0" cy="0"/>
        </a:xfrm>
      </p:grpSpPr>
      <p:pic>
        <p:nvPicPr>
          <p:cNvPr id="57" name="Google Shape;57;p14"/>
          <p:cNvPicPr preferRelativeResize="0"/>
          <p:nvPr/>
        </p:nvPicPr>
        <p:blipFill rotWithShape="1">
          <a:blip r:embed="rId2">
            <a:alphaModFix amt="30000"/>
          </a:blip>
          <a:srcRect b="0" l="0" r="-5674" t="0"/>
          <a:stretch/>
        </p:blipFill>
        <p:spPr>
          <a:xfrm>
            <a:off x="-271067" y="242486"/>
            <a:ext cx="10141829" cy="4443815"/>
          </a:xfrm>
          <a:prstGeom prst="rect">
            <a:avLst/>
          </a:prstGeom>
          <a:noFill/>
          <a:ln>
            <a:noFill/>
          </a:ln>
        </p:spPr>
      </p:pic>
      <p:sp>
        <p:nvSpPr>
          <p:cNvPr id="58" name="Google Shape;58;p14"/>
          <p:cNvSpPr/>
          <p:nvPr/>
        </p:nvSpPr>
        <p:spPr>
          <a:xfrm>
            <a:off x="1593073" y="1359188"/>
            <a:ext cx="5990400" cy="2403600"/>
          </a:xfrm>
          <a:prstGeom prst="roundRect">
            <a:avLst>
              <a:gd fmla="val 16667" name="adj"/>
            </a:avLst>
          </a:prstGeom>
          <a:solidFill>
            <a:schemeClr val="accent5"/>
          </a:solidFill>
          <a:ln cap="flat" cmpd="sng" w="12700">
            <a:solidFill>
              <a:srgbClr val="1022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_ONLY_2">
  <p:cSld name="CAPTION_ONLY_2">
    <p:bg>
      <p:bgPr>
        <a:solidFill>
          <a:srgbClr val="EE6D2F"/>
        </a:solidFill>
      </p:bgPr>
    </p:bg>
    <p:spTree>
      <p:nvGrpSpPr>
        <p:cNvPr id="59" name="Shape 59"/>
        <p:cNvGrpSpPr/>
        <p:nvPr/>
      </p:nvGrpSpPr>
      <p:grpSpPr>
        <a:xfrm>
          <a:off x="0" y="0"/>
          <a:ext cx="0" cy="0"/>
          <a:chOff x="0" y="0"/>
          <a:chExt cx="0" cy="0"/>
        </a:xfrm>
      </p:grpSpPr>
      <p:sp>
        <p:nvSpPr>
          <p:cNvPr id="60" name="Google Shape;60;p15"/>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lang="en" sz="5400">
                <a:solidFill>
                  <a:schemeClr val="lt1"/>
                </a:solidFill>
                <a:latin typeface="Quicksand"/>
                <a:ea typeface="Quicksand"/>
                <a:cs typeface="Quicksand"/>
                <a:sym typeface="Quicksand"/>
              </a:rPr>
              <a:t>thank you!</a:t>
            </a:r>
            <a:endParaRPr/>
          </a:p>
        </p:txBody>
      </p:sp>
      <p:sp>
        <p:nvSpPr>
          <p:cNvPr id="61" name="Google Shape;61;p15"/>
          <p:cNvSpPr txBox="1"/>
          <p:nvPr/>
        </p:nvSpPr>
        <p:spPr>
          <a:xfrm>
            <a:off x="151625" y="1503900"/>
            <a:ext cx="5049000" cy="1396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lang="en" sz="3000">
                <a:solidFill>
                  <a:schemeClr val="lt1"/>
                </a:solidFill>
                <a:latin typeface="Quicksand"/>
                <a:ea typeface="Quicksand"/>
                <a:cs typeface="Quicksand"/>
                <a:sym typeface="Quicksand"/>
              </a:rPr>
              <a:t>We meet in Heavener 150 on Tuesdays 6:30-7:30</a:t>
            </a:r>
            <a:endParaRPr b="1" sz="3000">
              <a:solidFill>
                <a:schemeClr val="lt1"/>
              </a:solidFill>
              <a:latin typeface="Quicksand"/>
              <a:ea typeface="Quicksand"/>
              <a:cs typeface="Quicksand"/>
              <a:sym typeface="Quicksand"/>
            </a:endParaRPr>
          </a:p>
          <a:p>
            <a:pPr indent="0" lvl="0" marL="0" marR="0" rtl="0" algn="ctr">
              <a:lnSpc>
                <a:spcPct val="90000"/>
              </a:lnSpc>
              <a:spcBef>
                <a:spcPts val="0"/>
              </a:spcBef>
              <a:spcAft>
                <a:spcPts val="0"/>
              </a:spcAft>
              <a:buClr>
                <a:schemeClr val="lt1"/>
              </a:buClr>
              <a:buSzPts val="2400"/>
              <a:buFont typeface="Arial"/>
              <a:buNone/>
            </a:pPr>
            <a:r>
              <a:t/>
            </a:r>
            <a:endParaRPr b="1" sz="1000" u="sng">
              <a:solidFill>
                <a:schemeClr val="lt1"/>
              </a:solidFill>
              <a:latin typeface="Quicksand"/>
              <a:ea typeface="Quicksand"/>
              <a:cs typeface="Quicksand"/>
              <a:sym typeface="Quicksand"/>
            </a:endParaRPr>
          </a:p>
          <a:p>
            <a:pPr indent="0" lvl="0" marL="0" marR="0" rtl="0" algn="ctr">
              <a:lnSpc>
                <a:spcPct val="90000"/>
              </a:lnSpc>
              <a:spcBef>
                <a:spcPts val="0"/>
              </a:spcBef>
              <a:spcAft>
                <a:spcPts val="0"/>
              </a:spcAft>
              <a:buClr>
                <a:schemeClr val="lt1"/>
              </a:buClr>
              <a:buSzPts val="2400"/>
              <a:buFont typeface="Arial"/>
              <a:buNone/>
            </a:pPr>
            <a:r>
              <a:rPr b="1" lang="en" sz="1800">
                <a:solidFill>
                  <a:schemeClr val="lt1"/>
                </a:solidFill>
                <a:latin typeface="Quicksand"/>
                <a:ea typeface="Quicksand"/>
                <a:cs typeface="Quicksand"/>
                <a:sym typeface="Quicksand"/>
              </a:rPr>
              <a:t>Or visit </a:t>
            </a:r>
            <a:r>
              <a:rPr b="1" lang="en" sz="1800" u="sng">
                <a:solidFill>
                  <a:schemeClr val="lt1"/>
                </a:solidFill>
                <a:latin typeface="Quicksand"/>
                <a:ea typeface="Quicksand"/>
                <a:cs typeface="Quicksand"/>
                <a:sym typeface="Quicksand"/>
              </a:rPr>
              <a:t>gatortechuf.com </a:t>
            </a:r>
            <a:r>
              <a:rPr b="1" lang="en" sz="1800">
                <a:solidFill>
                  <a:schemeClr val="lt1"/>
                </a:solidFill>
                <a:latin typeface="Quicksand"/>
                <a:ea typeface="Quicksand"/>
                <a:cs typeface="Quicksand"/>
                <a:sym typeface="Quicksand"/>
              </a:rPr>
              <a:t>for more info!</a:t>
            </a:r>
            <a:endParaRPr b="1" sz="1800">
              <a:solidFill>
                <a:schemeClr val="lt1"/>
              </a:solidFill>
              <a:latin typeface="Quicksand"/>
              <a:ea typeface="Quicksand"/>
              <a:cs typeface="Quicksand"/>
              <a:sym typeface="Quicksand"/>
            </a:endParaRPr>
          </a:p>
        </p:txBody>
      </p:sp>
      <p:cxnSp>
        <p:nvCxnSpPr>
          <p:cNvPr id="62" name="Google Shape;62;p15"/>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63" name="Google Shape;63;p15"/>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64" name="Google Shape;64;p15"/>
          <p:cNvPicPr preferRelativeResize="0"/>
          <p:nvPr/>
        </p:nvPicPr>
        <p:blipFill rotWithShape="1">
          <a:blip r:embed="rId3">
            <a:alphaModFix/>
          </a:blip>
          <a:srcRect b="0" l="0" r="0" t="0"/>
          <a:stretch/>
        </p:blipFill>
        <p:spPr>
          <a:xfrm>
            <a:off x="755911" y="3034743"/>
            <a:ext cx="1335038" cy="1335038"/>
          </a:xfrm>
          <a:prstGeom prst="rect">
            <a:avLst/>
          </a:prstGeom>
          <a:noFill/>
          <a:ln>
            <a:noFill/>
          </a:ln>
        </p:spPr>
      </p:pic>
      <p:pic>
        <p:nvPicPr>
          <p:cNvPr id="65" name="Google Shape;65;p15"/>
          <p:cNvPicPr preferRelativeResize="0"/>
          <p:nvPr/>
        </p:nvPicPr>
        <p:blipFill rotWithShape="1">
          <a:blip r:embed="rId4">
            <a:alphaModFix/>
          </a:blip>
          <a:srcRect b="0" l="0" r="0" t="0"/>
          <a:stretch/>
        </p:blipFill>
        <p:spPr>
          <a:xfrm>
            <a:off x="2759800" y="2855743"/>
            <a:ext cx="1763700" cy="1763684"/>
          </a:xfrm>
          <a:prstGeom prst="rect">
            <a:avLst/>
          </a:prstGeom>
          <a:noFill/>
          <a:ln>
            <a:noFill/>
          </a:ln>
        </p:spPr>
      </p:pic>
      <p:sp>
        <p:nvSpPr>
          <p:cNvPr id="66" name="Google Shape;66;p15"/>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67" name="Google Shape;67;p15"/>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68" name="Google Shape;68;p15"/>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69" name="Google Shape;69;p15"/>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rgbClr val="EE6D2F"/>
        </a:solidFill>
      </p:bgPr>
    </p:bg>
    <p:spTree>
      <p:nvGrpSpPr>
        <p:cNvPr id="70" name="Shape 70"/>
        <p:cNvGrpSpPr/>
        <p:nvPr/>
      </p:nvGrpSpPr>
      <p:grpSpPr>
        <a:xfrm>
          <a:off x="0" y="0"/>
          <a:ext cx="0" cy="0"/>
          <a:chOff x="0" y="0"/>
          <a:chExt cx="0" cy="0"/>
        </a:xfrm>
      </p:grpSpPr>
      <p:sp>
        <p:nvSpPr>
          <p:cNvPr id="71" name="Google Shape;71;p16"/>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content</a:t>
            </a:r>
            <a:endParaRPr sz="11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_ONLY_3">
  <p:cSld name="CAPTION_ONLY_3">
    <p:bg>
      <p:bgPr>
        <a:solidFill>
          <a:srgbClr val="EE6D2F"/>
        </a:solidFill>
      </p:bgPr>
    </p:bg>
    <p:spTree>
      <p:nvGrpSpPr>
        <p:cNvPr id="72" name="Shape 72"/>
        <p:cNvGrpSpPr/>
        <p:nvPr/>
      </p:nvGrpSpPr>
      <p:grpSpPr>
        <a:xfrm>
          <a:off x="0" y="0"/>
          <a:ext cx="0" cy="0"/>
          <a:chOff x="0" y="0"/>
          <a:chExt cx="0" cy="0"/>
        </a:xfrm>
      </p:grpSpPr>
      <p:sp>
        <p:nvSpPr>
          <p:cNvPr id="73" name="Google Shape;73;p17"/>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74" name="Google Shape;74;p17"/>
          <p:cNvSpPr txBox="1"/>
          <p:nvPr/>
        </p:nvSpPr>
        <p:spPr>
          <a:xfrm>
            <a:off x="434350" y="1489450"/>
            <a:ext cx="4196700" cy="15453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lang="en" sz="2800">
                <a:solidFill>
                  <a:schemeClr val="lt1"/>
                </a:solidFill>
                <a:latin typeface="Quicksand"/>
                <a:ea typeface="Quicksand"/>
                <a:cs typeface="Quicksand"/>
                <a:sym typeface="Quicksand"/>
              </a:rPr>
              <a:t>What’s the tech meme of the week?</a:t>
            </a:r>
            <a:endParaRPr sz="2800"/>
          </a:p>
        </p:txBody>
      </p:sp>
      <p:cxnSp>
        <p:nvCxnSpPr>
          <p:cNvPr id="75" name="Google Shape;75;p17"/>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76" name="Google Shape;76;p17"/>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77" name="Google Shape;77;p17"/>
          <p:cNvPicPr preferRelativeResize="0"/>
          <p:nvPr/>
        </p:nvPicPr>
        <p:blipFill rotWithShape="1">
          <a:blip r:embed="rId3">
            <a:alphaModFix/>
          </a:blip>
          <a:srcRect b="0" l="0" r="0" t="0"/>
          <a:stretch/>
        </p:blipFill>
        <p:spPr>
          <a:xfrm>
            <a:off x="755911" y="3034743"/>
            <a:ext cx="1335038" cy="1335038"/>
          </a:xfrm>
          <a:prstGeom prst="rect">
            <a:avLst/>
          </a:prstGeom>
          <a:noFill/>
          <a:ln>
            <a:noFill/>
          </a:ln>
        </p:spPr>
      </p:pic>
      <p:pic>
        <p:nvPicPr>
          <p:cNvPr id="78" name="Google Shape;78;p17"/>
          <p:cNvPicPr preferRelativeResize="0"/>
          <p:nvPr/>
        </p:nvPicPr>
        <p:blipFill rotWithShape="1">
          <a:blip r:embed="rId4">
            <a:alphaModFix/>
          </a:blip>
          <a:srcRect b="0" l="0" r="0" t="0"/>
          <a:stretch/>
        </p:blipFill>
        <p:spPr>
          <a:xfrm>
            <a:off x="2759800" y="2855743"/>
            <a:ext cx="1763700" cy="1763684"/>
          </a:xfrm>
          <a:prstGeom prst="rect">
            <a:avLst/>
          </a:prstGeom>
          <a:noFill/>
          <a:ln>
            <a:noFill/>
          </a:ln>
        </p:spPr>
      </p:pic>
      <p:sp>
        <p:nvSpPr>
          <p:cNvPr id="79" name="Google Shape;79;p17"/>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80" name="Google Shape;80;p17"/>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81" name="Google Shape;81;p17"/>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82" name="Google Shape;82;p17"/>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nnouncements" type="secHead">
  <p:cSld name="SECTION_HEADER">
    <p:bg>
      <p:bgPr>
        <a:solidFill>
          <a:srgbClr val="05F2D0"/>
        </a:solidFill>
      </p:bgPr>
    </p:bg>
    <p:spTree>
      <p:nvGrpSpPr>
        <p:cNvPr id="15" name="Shape 15"/>
        <p:cNvGrpSpPr/>
        <p:nvPr/>
      </p:nvGrpSpPr>
      <p:grpSpPr>
        <a:xfrm>
          <a:off x="0" y="0"/>
          <a:ext cx="0" cy="0"/>
          <a:chOff x="0" y="0"/>
          <a:chExt cx="0" cy="0"/>
        </a:xfrm>
      </p:grpSpPr>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cxnSp>
        <p:nvCxnSpPr>
          <p:cNvPr id="17" name="Google Shape;17;p3"/>
          <p:cNvCxnSpPr/>
          <p:nvPr/>
        </p:nvCxnSpPr>
        <p:spPr>
          <a:xfrm flipH="1" rot="10800000">
            <a:off x="417000" y="1246350"/>
            <a:ext cx="8310000" cy="27600"/>
          </a:xfrm>
          <a:prstGeom prst="straightConnector1">
            <a:avLst/>
          </a:prstGeom>
          <a:noFill/>
          <a:ln cap="flat" cmpd="sng" w="76200">
            <a:solidFill>
              <a:srgbClr val="FFAB40"/>
            </a:solidFill>
            <a:prstDash val="solid"/>
            <a:miter lim="800000"/>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nnouncements 1">
  <p:cSld name="SECTION_HEADER_1">
    <p:bg>
      <p:bgPr>
        <a:solidFill>
          <a:srgbClr val="05F2D0"/>
        </a:solidFill>
      </p:bgPr>
    </p:bg>
    <p:spTree>
      <p:nvGrpSpPr>
        <p:cNvPr id="18" name="Shape 18"/>
        <p:cNvGrpSpPr/>
        <p:nvPr/>
      </p:nvGrpSpPr>
      <p:grpSpPr>
        <a:xfrm>
          <a:off x="0" y="0"/>
          <a:ext cx="0" cy="0"/>
          <a:chOff x="0" y="0"/>
          <a:chExt cx="0" cy="0"/>
        </a:xfrm>
      </p:grpSpPr>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0" name="Google Shape;20;p4"/>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500">
                <a:solidFill>
                  <a:srgbClr val="FFFFFF"/>
                </a:solidFill>
                <a:latin typeface="Quicksand"/>
                <a:ea typeface="Quicksand"/>
                <a:cs typeface="Quicksand"/>
                <a:sym typeface="Quicksand"/>
              </a:rPr>
              <a:t>announcements</a:t>
            </a:r>
            <a:endParaRPr b="1" sz="7500">
              <a:solidFill>
                <a:srgbClr val="FFFFFF"/>
              </a:solidFill>
              <a:latin typeface="Quicksand"/>
              <a:ea typeface="Quicksand"/>
              <a:cs typeface="Quicksand"/>
              <a:sym typeface="Quicksand"/>
            </a:endParaRPr>
          </a:p>
        </p:txBody>
      </p:sp>
      <p:cxnSp>
        <p:nvCxnSpPr>
          <p:cNvPr id="21" name="Google Shape;21;p4"/>
          <p:cNvCxnSpPr/>
          <p:nvPr/>
        </p:nvCxnSpPr>
        <p:spPr>
          <a:xfrm flipH="1" rot="10800000">
            <a:off x="417000" y="1246350"/>
            <a:ext cx="8310000" cy="27600"/>
          </a:xfrm>
          <a:prstGeom prst="straightConnector1">
            <a:avLst/>
          </a:prstGeom>
          <a:noFill/>
          <a:ln cap="flat" cmpd="sng" w="76200">
            <a:solidFill>
              <a:srgbClr val="FFAB40"/>
            </a:solidFill>
            <a:prstDash val="solid"/>
            <a:miter lim="800000"/>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OTM">
  <p:cSld name="TITLE_AND_BODY_1">
    <p:bg>
      <p:bgPr>
        <a:solidFill>
          <a:srgbClr val="FF9F1A"/>
        </a:solidFill>
      </p:bgPr>
    </p:bg>
    <p:spTree>
      <p:nvGrpSpPr>
        <p:cNvPr id="22" name="Shape 22"/>
        <p:cNvGrpSpPr/>
        <p:nvPr/>
      </p:nvGrpSpPr>
      <p:grpSpPr>
        <a:xfrm>
          <a:off x="0" y="0"/>
          <a:ext cx="0" cy="0"/>
          <a:chOff x="0" y="0"/>
          <a:chExt cx="0" cy="0"/>
        </a:xfrm>
      </p:grpSpPr>
      <p:pic>
        <p:nvPicPr>
          <p:cNvPr id="23" name="Google Shape;23;p5"/>
          <p:cNvPicPr preferRelativeResize="0"/>
          <p:nvPr/>
        </p:nvPicPr>
        <p:blipFill>
          <a:blip r:embed="rId2">
            <a:alphaModFix/>
          </a:blip>
          <a:stretch>
            <a:fillRect/>
          </a:stretch>
        </p:blipFill>
        <p:spPr>
          <a:xfrm>
            <a:off x="20075" y="-40187"/>
            <a:ext cx="9221700" cy="50714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cebreaker" type="tx">
  <p:cSld name="TITLE_AND_BODY">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6" name="Google Shape;26;p6"/>
          <p:cNvPicPr preferRelativeResize="0"/>
          <p:nvPr/>
        </p:nvPicPr>
        <p:blipFill>
          <a:blip r:embed="rId3">
            <a:alphaModFix/>
          </a:blip>
          <a:stretch>
            <a:fillRect/>
          </a:stretch>
        </p:blipFill>
        <p:spPr>
          <a:xfrm>
            <a:off x="-87151" y="-250525"/>
            <a:ext cx="9144000" cy="5143496"/>
          </a:xfrm>
          <a:prstGeom prst="rect">
            <a:avLst/>
          </a:prstGeom>
          <a:noFill/>
          <a:ln>
            <a:noFill/>
          </a:ln>
        </p:spPr>
      </p:pic>
      <p:sp>
        <p:nvSpPr>
          <p:cNvPr id="27" name="Google Shape;27;p6"/>
          <p:cNvSpPr/>
          <p:nvPr/>
        </p:nvSpPr>
        <p:spPr>
          <a:xfrm>
            <a:off x="216750" y="4056700"/>
            <a:ext cx="8710500" cy="9591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600">
              <a:solidFill>
                <a:srgbClr val="FFFFFF"/>
              </a:solidFill>
              <a:latin typeface="Quicksand"/>
              <a:ea typeface="Quicksand"/>
              <a:cs typeface="Quicksand"/>
              <a:sym typeface="Quicksan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type="twoColTx">
  <p:cSld name="TITLE_AND_TWO_COLUMNS">
    <p:bg>
      <p:bgPr>
        <a:solidFill>
          <a:srgbClr val="FF9F1A"/>
        </a:solidFill>
      </p:bgPr>
    </p:bg>
    <p:spTree>
      <p:nvGrpSpPr>
        <p:cNvPr id="28" name="Shape 28"/>
        <p:cNvGrpSpPr/>
        <p:nvPr/>
      </p:nvGrpSpPr>
      <p:grpSpPr>
        <a:xfrm>
          <a:off x="0" y="0"/>
          <a:ext cx="0" cy="0"/>
          <a:chOff x="0" y="0"/>
          <a:chExt cx="0" cy="0"/>
        </a:xfrm>
      </p:grpSpPr>
      <p:sp>
        <p:nvSpPr>
          <p:cNvPr id="29" name="Google Shape;29;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0" name="Google Shape;30;p7"/>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1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1">
  <p:cSld name="TITLE_AND_TWO_COLUMNS_1">
    <p:bg>
      <p:bgPr>
        <a:solidFill>
          <a:srgbClr val="FF9F1A"/>
        </a:solidFill>
      </p:bgPr>
    </p:bg>
    <p:spTree>
      <p:nvGrpSpPr>
        <p:cNvPr id="31" name="Shape 31"/>
        <p:cNvGrpSpPr/>
        <p:nvPr/>
      </p:nvGrpSpPr>
      <p:grpSpPr>
        <a:xfrm>
          <a:off x="0" y="0"/>
          <a:ext cx="0" cy="0"/>
          <a:chOff x="0" y="0"/>
          <a:chExt cx="0" cy="0"/>
        </a:xfrm>
      </p:grpSpPr>
      <p:sp>
        <p:nvSpPr>
          <p:cNvPr id="32" name="Google Shape;32;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33" name="Google Shape;33;p8"/>
          <p:cNvCxnSpPr/>
          <p:nvPr/>
        </p:nvCxnSpPr>
        <p:spPr>
          <a:xfrm flipH="1" rot="10800000">
            <a:off x="417000" y="1246350"/>
            <a:ext cx="8310000" cy="27600"/>
          </a:xfrm>
          <a:prstGeom prst="straightConnector1">
            <a:avLst/>
          </a:prstGeom>
          <a:noFill/>
          <a:ln cap="flat" cmpd="sng" w="76200">
            <a:solidFill>
              <a:srgbClr val="05F2D0"/>
            </a:solidFill>
            <a:prstDash val="solid"/>
            <a:miter lim="800000"/>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ch Corner Title">
  <p:cSld name="ONE_COLUMN_TEXT_1">
    <p:bg>
      <p:bgPr>
        <a:blipFill>
          <a:blip r:embed="rId2">
            <a:alphaModFix/>
          </a:blip>
          <a:stretch>
            <a:fillRect/>
          </a:stretch>
        </a:blipFill>
      </p:bgPr>
    </p:bg>
    <p:spTree>
      <p:nvGrpSpPr>
        <p:cNvPr id="34" name="Shape 34"/>
        <p:cNvGrpSpPr/>
        <p:nvPr/>
      </p:nvGrpSpPr>
      <p:grpSpPr>
        <a:xfrm>
          <a:off x="0" y="0"/>
          <a:ext cx="0" cy="0"/>
          <a:chOff x="0" y="0"/>
          <a:chExt cx="0" cy="0"/>
        </a:xfrm>
      </p:grpSpPr>
      <p:cxnSp>
        <p:nvCxnSpPr>
          <p:cNvPr id="35" name="Google Shape;35;p9"/>
          <p:cNvCxnSpPr/>
          <p:nvPr/>
        </p:nvCxnSpPr>
        <p:spPr>
          <a:xfrm flipH="1" rot="10800000">
            <a:off x="417000" y="1246350"/>
            <a:ext cx="8310000" cy="27600"/>
          </a:xfrm>
          <a:prstGeom prst="straightConnector1">
            <a:avLst/>
          </a:prstGeom>
          <a:noFill/>
          <a:ln cap="flat" cmpd="sng" w="76200">
            <a:solidFill>
              <a:srgbClr val="FFAB40"/>
            </a:solidFill>
            <a:prstDash val="solid"/>
            <a:miter lim="800000"/>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ch Corner Title 1">
  <p:cSld name="ONE_COLUMN_TEXT_1_1">
    <p:bg>
      <p:bgPr>
        <a:blipFill>
          <a:blip r:embed="rId2">
            <a:alphaModFix/>
          </a:blip>
          <a:stretch>
            <a:fillRect/>
          </a:stretch>
        </a:blipFill>
      </p:bgPr>
    </p:bg>
    <p:spTree>
      <p:nvGrpSpPr>
        <p:cNvPr id="36" name="Shape 36"/>
        <p:cNvGrpSpPr/>
        <p:nvPr/>
      </p:nvGrpSpPr>
      <p:grpSpPr>
        <a:xfrm>
          <a:off x="0" y="0"/>
          <a:ext cx="0" cy="0"/>
          <a:chOff x="0" y="0"/>
          <a:chExt cx="0" cy="0"/>
        </a:xfrm>
      </p:grpSpPr>
      <p:pic>
        <p:nvPicPr>
          <p:cNvPr id="37" name="Google Shape;37;p10"/>
          <p:cNvPicPr preferRelativeResize="0"/>
          <p:nvPr/>
        </p:nvPicPr>
        <p:blipFill rotWithShape="1">
          <a:blip r:embed="rId3">
            <a:alphaModFix/>
          </a:blip>
          <a:srcRect b="0" l="0" r="0" t="0"/>
          <a:stretch/>
        </p:blipFill>
        <p:spPr>
          <a:xfrm>
            <a:off x="88925" y="185575"/>
            <a:ext cx="8938253" cy="4678600"/>
          </a:xfrm>
          <a:prstGeom prst="rect">
            <a:avLst/>
          </a:prstGeom>
          <a:noFill/>
          <a:ln>
            <a:noFill/>
          </a:ln>
        </p:spPr>
      </p:pic>
      <p:sp>
        <p:nvSpPr>
          <p:cNvPr id="38" name="Google Shape;38;p10"/>
          <p:cNvSpPr/>
          <p:nvPr/>
        </p:nvSpPr>
        <p:spPr>
          <a:xfrm>
            <a:off x="1441275" y="3920750"/>
            <a:ext cx="6406200" cy="518400"/>
          </a:xfrm>
          <a:prstGeom prst="rect">
            <a:avLst/>
          </a:prstGeom>
          <a:solidFill>
            <a:srgbClr val="05F2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hyperlink" Target="https://techcrunch.com/2019/10/10/porsche-and-boeing-are-partnering-to-develop-premium-electric-flying-cars/" TargetMode="External"/><Relationship Id="rId4" Type="http://schemas.openxmlformats.org/officeDocument/2006/relationships/hyperlink" Target="https://www.opb.org/news/article/portland-manufacturing-company-vigor-wave-energy-device/" TargetMode="External"/><Relationship Id="rId5" Type="http://schemas.openxmlformats.org/officeDocument/2006/relationships/image" Target="../media/image20.png"/><Relationship Id="rId6"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hyperlink" Target="https://techcrunch.com/2019/10/20/facebook-isnt-free-speech-its-algorithmic-amplification-optimized-for-outrage/" TargetMode="External"/><Relationship Id="rId5" Type="http://schemas.openxmlformats.org/officeDocument/2006/relationships/hyperlink" Target="https://www.theguardian.com/technology/2019/oct/10/tim-cook-apple-hong-kong-mapping-app-removal" TargetMode="External"/><Relationship Id="rId6" Type="http://schemas.openxmlformats.org/officeDocument/2006/relationships/image" Target="../media/image17.png"/><Relationship Id="rId7"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hyperlink" Target="https://www.tableau.com/academic/student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7"/>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do’s and don’ts</a:t>
            </a:r>
            <a:endParaRPr b="1" sz="4800">
              <a:solidFill>
                <a:srgbClr val="FFFFFF"/>
              </a:solidFill>
              <a:latin typeface="Quicksand"/>
              <a:ea typeface="Quicksand"/>
              <a:cs typeface="Quicksand"/>
              <a:sym typeface="Quicksand"/>
            </a:endParaRPr>
          </a:p>
        </p:txBody>
      </p:sp>
      <p:sp>
        <p:nvSpPr>
          <p:cNvPr id="147" name="Google Shape;147;p27"/>
          <p:cNvSpPr txBox="1"/>
          <p:nvPr/>
        </p:nvSpPr>
        <p:spPr>
          <a:xfrm>
            <a:off x="4412450" y="1457500"/>
            <a:ext cx="4495200" cy="340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Quicksand"/>
                <a:ea typeface="Quicksand"/>
                <a:cs typeface="Quicksand"/>
                <a:sym typeface="Quicksand"/>
              </a:rPr>
              <a:t>don’t</a:t>
            </a:r>
            <a:endParaRPr b="1" sz="1600">
              <a:solidFill>
                <a:srgbClr val="FFFFFF"/>
              </a:solidFill>
              <a:latin typeface="Quicksand"/>
              <a:ea typeface="Quicksand"/>
              <a:cs typeface="Quicksand"/>
              <a:sym typeface="Quicksand"/>
            </a:endParaRPr>
          </a:p>
          <a:p>
            <a:pPr indent="-330200" lvl="0" marL="457200" rtl="0" algn="l">
              <a:spcBef>
                <a:spcPts val="0"/>
              </a:spcBef>
              <a:spcAft>
                <a:spcPts val="0"/>
              </a:spcAft>
              <a:buClr>
                <a:srgbClr val="FFFFFF"/>
              </a:buClr>
              <a:buSzPts val="1600"/>
              <a:buFont typeface="Quicksand"/>
              <a:buChar char="●"/>
            </a:pPr>
            <a:r>
              <a:rPr b="1" lang="en" sz="1600">
                <a:solidFill>
                  <a:srgbClr val="FFFFFF"/>
                </a:solidFill>
                <a:latin typeface="Quicksand"/>
                <a:ea typeface="Quicksand"/>
                <a:cs typeface="Quicksand"/>
                <a:sym typeface="Quicksand"/>
              </a:rPr>
              <a:t>o</a:t>
            </a:r>
            <a:r>
              <a:rPr b="1" lang="en" sz="1600">
                <a:solidFill>
                  <a:srgbClr val="FFFFFF"/>
                </a:solidFill>
                <a:latin typeface="Quicksand"/>
                <a:ea typeface="Quicksand"/>
                <a:cs typeface="Quicksand"/>
                <a:sym typeface="Quicksand"/>
              </a:rPr>
              <a:t>verload your visual with data</a:t>
            </a:r>
            <a:endParaRPr b="1" sz="1600">
              <a:solidFill>
                <a:srgbClr val="FFFFFF"/>
              </a:solidFill>
              <a:latin typeface="Quicksand"/>
              <a:ea typeface="Quicksand"/>
              <a:cs typeface="Quicksand"/>
              <a:sym typeface="Quicksand"/>
            </a:endParaRPr>
          </a:p>
          <a:p>
            <a:pPr indent="-330200" lvl="0" marL="457200" rtl="0" algn="l">
              <a:spcBef>
                <a:spcPts val="0"/>
              </a:spcBef>
              <a:spcAft>
                <a:spcPts val="0"/>
              </a:spcAft>
              <a:buClr>
                <a:srgbClr val="FFFFFF"/>
              </a:buClr>
              <a:buSzPts val="1600"/>
              <a:buFont typeface="Quicksand"/>
              <a:buChar char="●"/>
            </a:pPr>
            <a:r>
              <a:rPr b="1" lang="en" sz="1600">
                <a:solidFill>
                  <a:srgbClr val="FFFFFF"/>
                </a:solidFill>
                <a:latin typeface="Quicksand"/>
                <a:ea typeface="Quicksand"/>
                <a:cs typeface="Quicksand"/>
                <a:sym typeface="Quicksand"/>
              </a:rPr>
              <a:t>i</a:t>
            </a:r>
            <a:r>
              <a:rPr b="1" lang="en" sz="1600">
                <a:solidFill>
                  <a:srgbClr val="FFFFFF"/>
                </a:solidFill>
                <a:latin typeface="Quicksand"/>
                <a:ea typeface="Quicksand"/>
                <a:cs typeface="Quicksand"/>
                <a:sym typeface="Quicksand"/>
              </a:rPr>
              <a:t>ntentionally misrepresent data</a:t>
            </a:r>
            <a:endParaRPr b="1" sz="1600">
              <a:solidFill>
                <a:srgbClr val="FFFFFF"/>
              </a:solidFill>
              <a:latin typeface="Quicksand"/>
              <a:ea typeface="Quicksand"/>
              <a:cs typeface="Quicksand"/>
              <a:sym typeface="Quicksand"/>
            </a:endParaRPr>
          </a:p>
          <a:p>
            <a:pPr indent="-330200" lvl="0" marL="457200" rtl="0" algn="l">
              <a:spcBef>
                <a:spcPts val="0"/>
              </a:spcBef>
              <a:spcAft>
                <a:spcPts val="0"/>
              </a:spcAft>
              <a:buClr>
                <a:srgbClr val="FFFFFF"/>
              </a:buClr>
              <a:buSzPts val="1600"/>
              <a:buFont typeface="Quicksand"/>
              <a:buChar char="●"/>
            </a:pPr>
            <a:r>
              <a:rPr b="1" lang="en" sz="1600">
                <a:solidFill>
                  <a:srgbClr val="FFFFFF"/>
                </a:solidFill>
                <a:latin typeface="Quicksand"/>
                <a:ea typeface="Quicksand"/>
                <a:cs typeface="Quicksand"/>
                <a:sym typeface="Quicksand"/>
              </a:rPr>
              <a:t>u</a:t>
            </a:r>
            <a:r>
              <a:rPr b="1" lang="en" sz="1600">
                <a:solidFill>
                  <a:srgbClr val="FFFFFF"/>
                </a:solidFill>
                <a:latin typeface="Quicksand"/>
                <a:ea typeface="Quicksand"/>
                <a:cs typeface="Quicksand"/>
                <a:sym typeface="Quicksand"/>
              </a:rPr>
              <a:t>se bad data</a:t>
            </a:r>
            <a:endParaRPr b="1" sz="1600">
              <a:solidFill>
                <a:srgbClr val="FFFFFF"/>
              </a:solidFill>
              <a:latin typeface="Quicksand"/>
              <a:ea typeface="Quicksand"/>
              <a:cs typeface="Quicksand"/>
              <a:sym typeface="Quicksand"/>
            </a:endParaRPr>
          </a:p>
          <a:p>
            <a:pPr indent="-330200" lvl="0" marL="457200" rtl="0" algn="l">
              <a:spcBef>
                <a:spcPts val="0"/>
              </a:spcBef>
              <a:spcAft>
                <a:spcPts val="0"/>
              </a:spcAft>
              <a:buClr>
                <a:srgbClr val="FFFFFF"/>
              </a:buClr>
              <a:buSzPts val="1600"/>
              <a:buFont typeface="Quicksand"/>
              <a:buChar char="●"/>
            </a:pPr>
            <a:r>
              <a:rPr b="1" lang="en" sz="1600">
                <a:solidFill>
                  <a:srgbClr val="FFFFFF"/>
                </a:solidFill>
                <a:latin typeface="Quicksand"/>
                <a:ea typeface="Quicksand"/>
                <a:cs typeface="Quicksand"/>
                <a:sym typeface="Quicksand"/>
              </a:rPr>
              <a:t>c</a:t>
            </a:r>
            <a:r>
              <a:rPr b="1" lang="en" sz="1600">
                <a:solidFill>
                  <a:srgbClr val="FFFFFF"/>
                </a:solidFill>
                <a:latin typeface="Quicksand"/>
                <a:ea typeface="Quicksand"/>
                <a:cs typeface="Quicksand"/>
                <a:sym typeface="Quicksand"/>
              </a:rPr>
              <a:t>hoose the wrong type of visualization model</a:t>
            </a:r>
            <a:endParaRPr b="1" sz="1600">
              <a:solidFill>
                <a:srgbClr val="FFFFFF"/>
              </a:solidFill>
              <a:latin typeface="Quicksand"/>
              <a:ea typeface="Quicksand"/>
              <a:cs typeface="Quicksand"/>
              <a:sym typeface="Quicksand"/>
            </a:endParaRPr>
          </a:p>
        </p:txBody>
      </p:sp>
      <p:sp>
        <p:nvSpPr>
          <p:cNvPr id="148" name="Google Shape;148;p27"/>
          <p:cNvSpPr txBox="1"/>
          <p:nvPr/>
        </p:nvSpPr>
        <p:spPr>
          <a:xfrm>
            <a:off x="441950" y="1457500"/>
            <a:ext cx="3970500" cy="340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Quicksand"/>
                <a:ea typeface="Quicksand"/>
                <a:cs typeface="Quicksand"/>
                <a:sym typeface="Quicksand"/>
              </a:rPr>
              <a:t>do</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m</a:t>
            </a:r>
            <a:r>
              <a:rPr b="1" lang="en" sz="1800">
                <a:solidFill>
                  <a:srgbClr val="FFFFFF"/>
                </a:solidFill>
                <a:latin typeface="Quicksand"/>
                <a:ea typeface="Quicksand"/>
                <a:cs typeface="Quicksand"/>
                <a:sym typeface="Quicksand"/>
              </a:rPr>
              <a:t>ake smart use of color</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m</a:t>
            </a:r>
            <a:r>
              <a:rPr b="1" lang="en" sz="1800">
                <a:solidFill>
                  <a:srgbClr val="FFFFFF"/>
                </a:solidFill>
                <a:latin typeface="Quicksand"/>
                <a:ea typeface="Quicksand"/>
                <a:cs typeface="Quicksand"/>
                <a:sym typeface="Quicksand"/>
              </a:rPr>
              <a:t>ake sure your visualization conveys the message you want</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c</a:t>
            </a:r>
            <a:r>
              <a:rPr b="1" lang="en" sz="1800">
                <a:solidFill>
                  <a:srgbClr val="FFFFFF"/>
                </a:solidFill>
                <a:latin typeface="Quicksand"/>
                <a:ea typeface="Quicksand"/>
                <a:cs typeface="Quicksand"/>
                <a:sym typeface="Quicksand"/>
              </a:rPr>
              <a:t>heck your labels and numbers</a:t>
            </a:r>
            <a:endParaRPr b="1" sz="1800">
              <a:solidFill>
                <a:srgbClr val="FFFFFF"/>
              </a:solidFill>
              <a:latin typeface="Quicksand"/>
              <a:ea typeface="Quicksand"/>
              <a:cs typeface="Quicksand"/>
              <a:sym typeface="Quicksan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8"/>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e</a:t>
            </a:r>
            <a:r>
              <a:rPr b="1" lang="en" sz="4800">
                <a:solidFill>
                  <a:srgbClr val="FFFFFF"/>
                </a:solidFill>
                <a:latin typeface="Quicksand"/>
                <a:ea typeface="Quicksand"/>
                <a:cs typeface="Quicksand"/>
                <a:sym typeface="Quicksand"/>
              </a:rPr>
              <a:t>xamples </a:t>
            </a:r>
            <a:endParaRPr b="1" sz="4800">
              <a:solidFill>
                <a:srgbClr val="FFFFFF"/>
              </a:solidFill>
              <a:latin typeface="Quicksand"/>
              <a:ea typeface="Quicksand"/>
              <a:cs typeface="Quicksand"/>
              <a:sym typeface="Quicksand"/>
            </a:endParaRPr>
          </a:p>
        </p:txBody>
      </p:sp>
      <p:sp>
        <p:nvSpPr>
          <p:cNvPr id="154" name="Google Shape;154;p28"/>
          <p:cNvSpPr txBox="1"/>
          <p:nvPr/>
        </p:nvSpPr>
        <p:spPr>
          <a:xfrm>
            <a:off x="3809475" y="1398750"/>
            <a:ext cx="49434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600">
              <a:solidFill>
                <a:srgbClr val="FFFFFF"/>
              </a:solidFill>
              <a:latin typeface="Quicksand"/>
              <a:ea typeface="Quicksand"/>
              <a:cs typeface="Quicksand"/>
              <a:sym typeface="Quicksand"/>
            </a:endParaRPr>
          </a:p>
        </p:txBody>
      </p:sp>
      <p:sp>
        <p:nvSpPr>
          <p:cNvPr id="155" name="Google Shape;155;p28"/>
          <p:cNvSpPr txBox="1"/>
          <p:nvPr/>
        </p:nvSpPr>
        <p:spPr>
          <a:xfrm>
            <a:off x="413750" y="1500350"/>
            <a:ext cx="5660700" cy="33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rgbClr val="FFFFFF"/>
              </a:solidFill>
              <a:latin typeface="Quicksand"/>
              <a:ea typeface="Quicksand"/>
              <a:cs typeface="Quicksand"/>
              <a:sym typeface="Quicksand"/>
            </a:endParaRPr>
          </a:p>
        </p:txBody>
      </p:sp>
      <p:pic>
        <p:nvPicPr>
          <p:cNvPr id="156" name="Google Shape;156;p28"/>
          <p:cNvPicPr preferRelativeResize="0"/>
          <p:nvPr/>
        </p:nvPicPr>
        <p:blipFill rotWithShape="1">
          <a:blip r:embed="rId3">
            <a:alphaModFix/>
          </a:blip>
          <a:srcRect b="15759" l="2855" r="1652" t="6261"/>
          <a:stretch/>
        </p:blipFill>
        <p:spPr>
          <a:xfrm>
            <a:off x="0" y="1335124"/>
            <a:ext cx="6074451" cy="2480331"/>
          </a:xfrm>
          <a:prstGeom prst="rect">
            <a:avLst/>
          </a:prstGeom>
          <a:noFill/>
          <a:ln>
            <a:noFill/>
          </a:ln>
        </p:spPr>
      </p:pic>
      <p:pic>
        <p:nvPicPr>
          <p:cNvPr id="157" name="Google Shape;157;p28"/>
          <p:cNvPicPr preferRelativeResize="0"/>
          <p:nvPr/>
        </p:nvPicPr>
        <p:blipFill rotWithShape="1">
          <a:blip r:embed="rId4">
            <a:alphaModFix/>
          </a:blip>
          <a:srcRect b="2213" l="1174" r="1795" t="2394"/>
          <a:stretch/>
        </p:blipFill>
        <p:spPr>
          <a:xfrm>
            <a:off x="3809475" y="2663175"/>
            <a:ext cx="5324151" cy="24803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9"/>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examples</a:t>
            </a:r>
            <a:endParaRPr b="1" sz="4800">
              <a:solidFill>
                <a:srgbClr val="FFFFFF"/>
              </a:solidFill>
              <a:latin typeface="Quicksand"/>
              <a:ea typeface="Quicksand"/>
              <a:cs typeface="Quicksand"/>
              <a:sym typeface="Quicksand"/>
            </a:endParaRPr>
          </a:p>
        </p:txBody>
      </p:sp>
      <p:sp>
        <p:nvSpPr>
          <p:cNvPr id="163" name="Google Shape;163;p29"/>
          <p:cNvSpPr txBox="1"/>
          <p:nvPr/>
        </p:nvSpPr>
        <p:spPr>
          <a:xfrm>
            <a:off x="3809475" y="1398750"/>
            <a:ext cx="49434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600">
              <a:solidFill>
                <a:srgbClr val="FFFFFF"/>
              </a:solidFill>
              <a:latin typeface="Quicksand"/>
              <a:ea typeface="Quicksand"/>
              <a:cs typeface="Quicksand"/>
              <a:sym typeface="Quicksand"/>
            </a:endParaRPr>
          </a:p>
        </p:txBody>
      </p:sp>
      <p:sp>
        <p:nvSpPr>
          <p:cNvPr id="164" name="Google Shape;164;p29"/>
          <p:cNvSpPr txBox="1"/>
          <p:nvPr/>
        </p:nvSpPr>
        <p:spPr>
          <a:xfrm>
            <a:off x="413750" y="1500350"/>
            <a:ext cx="4880700" cy="33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rgbClr val="FFFFFF"/>
              </a:solidFill>
              <a:latin typeface="Quicksand"/>
              <a:ea typeface="Quicksand"/>
              <a:cs typeface="Quicksand"/>
              <a:sym typeface="Quicksand"/>
            </a:endParaRPr>
          </a:p>
        </p:txBody>
      </p:sp>
      <p:pic>
        <p:nvPicPr>
          <p:cNvPr id="165" name="Google Shape;165;p29"/>
          <p:cNvPicPr preferRelativeResize="0"/>
          <p:nvPr/>
        </p:nvPicPr>
        <p:blipFill>
          <a:blip r:embed="rId3">
            <a:alphaModFix/>
          </a:blip>
          <a:stretch>
            <a:fillRect/>
          </a:stretch>
        </p:blipFill>
        <p:spPr>
          <a:xfrm>
            <a:off x="0" y="1642375"/>
            <a:ext cx="4256412" cy="3501124"/>
          </a:xfrm>
          <a:prstGeom prst="rect">
            <a:avLst/>
          </a:prstGeom>
          <a:noFill/>
          <a:ln>
            <a:noFill/>
          </a:ln>
        </p:spPr>
      </p:pic>
      <p:pic>
        <p:nvPicPr>
          <p:cNvPr id="166" name="Google Shape;166;p29"/>
          <p:cNvPicPr preferRelativeResize="0"/>
          <p:nvPr/>
        </p:nvPicPr>
        <p:blipFill rotWithShape="1">
          <a:blip r:embed="rId4">
            <a:alphaModFix/>
          </a:blip>
          <a:srcRect b="3745" l="1967" r="2975" t="3773"/>
          <a:stretch/>
        </p:blipFill>
        <p:spPr>
          <a:xfrm>
            <a:off x="4308675" y="1817450"/>
            <a:ext cx="4835325" cy="3326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70" name="Shape 170"/>
        <p:cNvGrpSpPr/>
        <p:nvPr/>
      </p:nvGrpSpPr>
      <p:grpSpPr>
        <a:xfrm>
          <a:off x="0" y="0"/>
          <a:ext cx="0" cy="0"/>
          <a:chOff x="0" y="0"/>
          <a:chExt cx="0" cy="0"/>
        </a:xfrm>
      </p:grpSpPr>
      <p:sp>
        <p:nvSpPr>
          <p:cNvPr id="171" name="Google Shape;171;p30"/>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Quicksand"/>
                <a:ea typeface="Quicksand"/>
                <a:cs typeface="Quicksand"/>
                <a:sym typeface="Quicksand"/>
              </a:rPr>
              <a:t>activity</a:t>
            </a:r>
            <a:endParaRPr b="1" sz="6000">
              <a:solidFill>
                <a:srgbClr val="FFFFFF"/>
              </a:solidFill>
              <a:latin typeface="Quicksand"/>
              <a:ea typeface="Quicksand"/>
              <a:cs typeface="Quicksand"/>
              <a:sym typeface="Quicksand"/>
            </a:endParaRPr>
          </a:p>
        </p:txBody>
      </p:sp>
      <p:sp>
        <p:nvSpPr>
          <p:cNvPr id="172" name="Google Shape;172;p30"/>
          <p:cNvSpPr txBox="1"/>
          <p:nvPr/>
        </p:nvSpPr>
        <p:spPr>
          <a:xfrm>
            <a:off x="3243150" y="1296350"/>
            <a:ext cx="2447100" cy="4359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b="1" lang="en" sz="1800">
                <a:solidFill>
                  <a:srgbClr val="FFFFFF"/>
                </a:solidFill>
                <a:latin typeface="Quicksand"/>
                <a:ea typeface="Quicksand"/>
                <a:cs typeface="Quicksand"/>
                <a:sym typeface="Quicksand"/>
              </a:rPr>
              <a:t>Where’s That From?!</a:t>
            </a:r>
            <a:endParaRPr b="1" sz="1800">
              <a:solidFill>
                <a:srgbClr val="FFFFFF"/>
              </a:solidFill>
              <a:latin typeface="Quicksand"/>
              <a:ea typeface="Quicksand"/>
              <a:cs typeface="Quicksand"/>
              <a:sym typeface="Quicksand"/>
            </a:endParaRPr>
          </a:p>
        </p:txBody>
      </p:sp>
      <p:sp>
        <p:nvSpPr>
          <p:cNvPr id="173" name="Google Shape;173;p30"/>
          <p:cNvSpPr txBox="1"/>
          <p:nvPr/>
        </p:nvSpPr>
        <p:spPr>
          <a:xfrm>
            <a:off x="44625" y="4494600"/>
            <a:ext cx="1657800" cy="4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Website</a:t>
            </a:r>
            <a:endParaRPr>
              <a:latin typeface="Proxima Nova"/>
              <a:ea typeface="Proxima Nova"/>
              <a:cs typeface="Proxima Nova"/>
              <a:sym typeface="Proxima Nova"/>
            </a:endParaRPr>
          </a:p>
        </p:txBody>
      </p:sp>
      <p:sp>
        <p:nvSpPr>
          <p:cNvPr id="174" name="Google Shape;174;p30"/>
          <p:cNvSpPr txBox="1"/>
          <p:nvPr/>
        </p:nvSpPr>
        <p:spPr>
          <a:xfrm>
            <a:off x="2829875" y="4494600"/>
            <a:ext cx="1137000" cy="4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Picture</a:t>
            </a:r>
            <a:endParaRPr>
              <a:latin typeface="Proxima Nova"/>
              <a:ea typeface="Proxima Nova"/>
              <a:cs typeface="Proxima Nova"/>
              <a:sym typeface="Proxima Nova"/>
            </a:endParaRPr>
          </a:p>
        </p:txBody>
      </p:sp>
      <p:sp>
        <p:nvSpPr>
          <p:cNvPr id="175" name="Google Shape;175;p30"/>
          <p:cNvSpPr txBox="1"/>
          <p:nvPr/>
        </p:nvSpPr>
        <p:spPr>
          <a:xfrm>
            <a:off x="4201675" y="4494600"/>
            <a:ext cx="2508000" cy="4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Point of Sale System</a:t>
            </a:r>
            <a:endParaRPr>
              <a:latin typeface="Proxima Nova"/>
              <a:ea typeface="Proxima Nova"/>
              <a:cs typeface="Proxima Nova"/>
              <a:sym typeface="Proxima Nova"/>
            </a:endParaRPr>
          </a:p>
        </p:txBody>
      </p:sp>
      <p:sp>
        <p:nvSpPr>
          <p:cNvPr id="176" name="Google Shape;176;p30"/>
          <p:cNvSpPr txBox="1"/>
          <p:nvPr/>
        </p:nvSpPr>
        <p:spPr>
          <a:xfrm>
            <a:off x="7420075" y="4494600"/>
            <a:ext cx="1353000" cy="4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Cellphone</a:t>
            </a:r>
            <a:endParaRPr b="1" sz="1800">
              <a:solidFill>
                <a:schemeClr val="lt1"/>
              </a:solidFill>
              <a:latin typeface="Quicksand"/>
              <a:ea typeface="Quicksand"/>
              <a:cs typeface="Quicksand"/>
              <a:sym typeface="Quicksand"/>
            </a:endParaRPr>
          </a:p>
        </p:txBody>
      </p:sp>
      <p:sp>
        <p:nvSpPr>
          <p:cNvPr id="177" name="Google Shape;177;p30"/>
          <p:cNvSpPr txBox="1"/>
          <p:nvPr/>
        </p:nvSpPr>
        <p:spPr>
          <a:xfrm>
            <a:off x="355200" y="1766500"/>
            <a:ext cx="1845600" cy="150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Date</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Time</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Location</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Device Name</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Size </a:t>
            </a:r>
            <a:endParaRPr b="1" sz="1800">
              <a:solidFill>
                <a:schemeClr val="lt1"/>
              </a:solidFill>
              <a:latin typeface="Quicksand"/>
              <a:ea typeface="Quicksand"/>
              <a:cs typeface="Quicksand"/>
              <a:sym typeface="Quicksand"/>
            </a:endParaRPr>
          </a:p>
        </p:txBody>
      </p:sp>
      <p:sp>
        <p:nvSpPr>
          <p:cNvPr id="178" name="Google Shape;178;p30"/>
          <p:cNvSpPr txBox="1"/>
          <p:nvPr/>
        </p:nvSpPr>
        <p:spPr>
          <a:xfrm>
            <a:off x="2356075" y="1782250"/>
            <a:ext cx="1845600" cy="123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Location</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Device Name</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Battery Status</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OS</a:t>
            </a:r>
            <a:endParaRPr b="1" sz="1800">
              <a:solidFill>
                <a:schemeClr val="lt1"/>
              </a:solidFill>
              <a:latin typeface="Quicksand"/>
              <a:ea typeface="Quicksand"/>
              <a:cs typeface="Quicksand"/>
              <a:sym typeface="Quicksand"/>
            </a:endParaRPr>
          </a:p>
        </p:txBody>
      </p:sp>
      <p:sp>
        <p:nvSpPr>
          <p:cNvPr id="179" name="Google Shape;179;p30"/>
          <p:cNvSpPr txBox="1"/>
          <p:nvPr/>
        </p:nvSpPr>
        <p:spPr>
          <a:xfrm>
            <a:off x="7173775" y="1424050"/>
            <a:ext cx="1845600" cy="204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Location</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Date </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Time</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Resolution</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OS</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Battery Status</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Cookies</a:t>
            </a:r>
            <a:endParaRPr b="1" sz="1800">
              <a:solidFill>
                <a:schemeClr val="lt1"/>
              </a:solidFill>
              <a:latin typeface="Quicksand"/>
              <a:ea typeface="Quicksand"/>
              <a:cs typeface="Quicksand"/>
              <a:sym typeface="Quicksand"/>
            </a:endParaRPr>
          </a:p>
        </p:txBody>
      </p:sp>
      <p:sp>
        <p:nvSpPr>
          <p:cNvPr id="180" name="Google Shape;180;p30"/>
          <p:cNvSpPr txBox="1"/>
          <p:nvPr/>
        </p:nvSpPr>
        <p:spPr>
          <a:xfrm>
            <a:off x="4572000" y="1827400"/>
            <a:ext cx="2103900" cy="138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Cust. Name</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Payment Method</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Tax Details</a:t>
            </a:r>
            <a:endParaRPr b="1" sz="1800">
              <a:solidFill>
                <a:schemeClr val="lt1"/>
              </a:solidFill>
              <a:latin typeface="Quicksand"/>
              <a:ea typeface="Quicksand"/>
              <a:cs typeface="Quicksand"/>
              <a:sym typeface="Quicksand"/>
            </a:endParaRPr>
          </a:p>
        </p:txBody>
      </p:sp>
      <p:sp>
        <p:nvSpPr>
          <p:cNvPr id="181" name="Google Shape;181;p30"/>
          <p:cNvSpPr txBox="1"/>
          <p:nvPr/>
        </p:nvSpPr>
        <p:spPr>
          <a:xfrm>
            <a:off x="1389125" y="4494600"/>
            <a:ext cx="1137000" cy="4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Pager</a:t>
            </a:r>
            <a:endParaRPr>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85" name="Shape 185"/>
        <p:cNvGrpSpPr/>
        <p:nvPr/>
      </p:nvGrpSpPr>
      <p:grpSpPr>
        <a:xfrm>
          <a:off x="0" y="0"/>
          <a:ext cx="0" cy="0"/>
          <a:chOff x="0" y="0"/>
          <a:chExt cx="0" cy="0"/>
        </a:xfrm>
      </p:grpSpPr>
      <p:sp>
        <p:nvSpPr>
          <p:cNvPr id="186" name="Google Shape;186;p31"/>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Quicksand"/>
                <a:ea typeface="Quicksand"/>
                <a:cs typeface="Quicksand"/>
                <a:sym typeface="Quicksand"/>
              </a:rPr>
              <a:t>activity</a:t>
            </a:r>
            <a:endParaRPr b="1" sz="6000">
              <a:solidFill>
                <a:srgbClr val="FFFFFF"/>
              </a:solidFill>
              <a:latin typeface="Quicksand"/>
              <a:ea typeface="Quicksand"/>
              <a:cs typeface="Quicksand"/>
              <a:sym typeface="Quicksand"/>
            </a:endParaRPr>
          </a:p>
        </p:txBody>
      </p:sp>
      <p:sp>
        <p:nvSpPr>
          <p:cNvPr id="187" name="Google Shape;187;p31"/>
          <p:cNvSpPr txBox="1"/>
          <p:nvPr/>
        </p:nvSpPr>
        <p:spPr>
          <a:xfrm>
            <a:off x="3243150" y="1296350"/>
            <a:ext cx="2447100" cy="4359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b="1" lang="en" sz="1800">
                <a:solidFill>
                  <a:srgbClr val="FFFFFF"/>
                </a:solidFill>
                <a:latin typeface="Quicksand"/>
                <a:ea typeface="Quicksand"/>
                <a:cs typeface="Quicksand"/>
                <a:sym typeface="Quicksand"/>
              </a:rPr>
              <a:t>Where’s That From?!</a:t>
            </a:r>
            <a:endParaRPr b="1" sz="1800">
              <a:solidFill>
                <a:srgbClr val="FFFFFF"/>
              </a:solidFill>
              <a:latin typeface="Quicksand"/>
              <a:ea typeface="Quicksand"/>
              <a:cs typeface="Quicksand"/>
              <a:sym typeface="Quicksand"/>
            </a:endParaRPr>
          </a:p>
        </p:txBody>
      </p:sp>
      <p:sp>
        <p:nvSpPr>
          <p:cNvPr id="188" name="Google Shape;188;p31"/>
          <p:cNvSpPr txBox="1"/>
          <p:nvPr/>
        </p:nvSpPr>
        <p:spPr>
          <a:xfrm>
            <a:off x="44625" y="4494600"/>
            <a:ext cx="1657800" cy="4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Website</a:t>
            </a:r>
            <a:endParaRPr>
              <a:latin typeface="Proxima Nova"/>
              <a:ea typeface="Proxima Nova"/>
              <a:cs typeface="Proxima Nova"/>
              <a:sym typeface="Proxima Nova"/>
            </a:endParaRPr>
          </a:p>
        </p:txBody>
      </p:sp>
      <p:sp>
        <p:nvSpPr>
          <p:cNvPr id="189" name="Google Shape;189;p31"/>
          <p:cNvSpPr txBox="1"/>
          <p:nvPr/>
        </p:nvSpPr>
        <p:spPr>
          <a:xfrm>
            <a:off x="2829875" y="4494600"/>
            <a:ext cx="1137000" cy="4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Picture</a:t>
            </a:r>
            <a:endParaRPr>
              <a:latin typeface="Proxima Nova"/>
              <a:ea typeface="Proxima Nova"/>
              <a:cs typeface="Proxima Nova"/>
              <a:sym typeface="Proxima Nova"/>
            </a:endParaRPr>
          </a:p>
        </p:txBody>
      </p:sp>
      <p:sp>
        <p:nvSpPr>
          <p:cNvPr id="190" name="Google Shape;190;p31"/>
          <p:cNvSpPr txBox="1"/>
          <p:nvPr/>
        </p:nvSpPr>
        <p:spPr>
          <a:xfrm>
            <a:off x="4201675" y="4494600"/>
            <a:ext cx="2508000" cy="4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Point of Sale System</a:t>
            </a:r>
            <a:endParaRPr>
              <a:latin typeface="Proxima Nova"/>
              <a:ea typeface="Proxima Nova"/>
              <a:cs typeface="Proxima Nova"/>
              <a:sym typeface="Proxima Nova"/>
            </a:endParaRPr>
          </a:p>
        </p:txBody>
      </p:sp>
      <p:sp>
        <p:nvSpPr>
          <p:cNvPr id="191" name="Google Shape;191;p31"/>
          <p:cNvSpPr txBox="1"/>
          <p:nvPr/>
        </p:nvSpPr>
        <p:spPr>
          <a:xfrm>
            <a:off x="7420075" y="4494600"/>
            <a:ext cx="1353000" cy="4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Cellphone</a:t>
            </a:r>
            <a:endParaRPr b="1" sz="1800">
              <a:solidFill>
                <a:schemeClr val="lt1"/>
              </a:solidFill>
              <a:latin typeface="Quicksand"/>
              <a:ea typeface="Quicksand"/>
              <a:cs typeface="Quicksand"/>
              <a:sym typeface="Quicksand"/>
            </a:endParaRPr>
          </a:p>
        </p:txBody>
      </p:sp>
      <p:sp>
        <p:nvSpPr>
          <p:cNvPr id="192" name="Google Shape;192;p31"/>
          <p:cNvSpPr txBox="1"/>
          <p:nvPr/>
        </p:nvSpPr>
        <p:spPr>
          <a:xfrm>
            <a:off x="355200" y="1766500"/>
            <a:ext cx="1845600" cy="150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Date</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Time</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Location</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Device Name</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Size </a:t>
            </a:r>
            <a:endParaRPr b="1" sz="1800">
              <a:solidFill>
                <a:schemeClr val="lt1"/>
              </a:solidFill>
              <a:latin typeface="Quicksand"/>
              <a:ea typeface="Quicksand"/>
              <a:cs typeface="Quicksand"/>
              <a:sym typeface="Quicksand"/>
            </a:endParaRPr>
          </a:p>
        </p:txBody>
      </p:sp>
      <p:sp>
        <p:nvSpPr>
          <p:cNvPr id="193" name="Google Shape;193;p31"/>
          <p:cNvSpPr txBox="1"/>
          <p:nvPr/>
        </p:nvSpPr>
        <p:spPr>
          <a:xfrm>
            <a:off x="2356075" y="1782250"/>
            <a:ext cx="1845600" cy="123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Location</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Device Name</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Battery Status</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OS</a:t>
            </a:r>
            <a:endParaRPr b="1" sz="1800">
              <a:solidFill>
                <a:schemeClr val="lt1"/>
              </a:solidFill>
              <a:latin typeface="Quicksand"/>
              <a:ea typeface="Quicksand"/>
              <a:cs typeface="Quicksand"/>
              <a:sym typeface="Quicksand"/>
            </a:endParaRPr>
          </a:p>
        </p:txBody>
      </p:sp>
      <p:sp>
        <p:nvSpPr>
          <p:cNvPr id="194" name="Google Shape;194;p31"/>
          <p:cNvSpPr txBox="1"/>
          <p:nvPr/>
        </p:nvSpPr>
        <p:spPr>
          <a:xfrm>
            <a:off x="7173775" y="1424050"/>
            <a:ext cx="1845600" cy="204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Location</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Date </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Time</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Resolution</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OS</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Battery Status</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Cookies</a:t>
            </a:r>
            <a:endParaRPr b="1" sz="1800">
              <a:solidFill>
                <a:schemeClr val="lt1"/>
              </a:solidFill>
              <a:latin typeface="Quicksand"/>
              <a:ea typeface="Quicksand"/>
              <a:cs typeface="Quicksand"/>
              <a:sym typeface="Quicksand"/>
            </a:endParaRPr>
          </a:p>
        </p:txBody>
      </p:sp>
      <p:sp>
        <p:nvSpPr>
          <p:cNvPr id="195" name="Google Shape;195;p31"/>
          <p:cNvSpPr txBox="1"/>
          <p:nvPr/>
        </p:nvSpPr>
        <p:spPr>
          <a:xfrm>
            <a:off x="4572000" y="1827400"/>
            <a:ext cx="2103900" cy="9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Cust. Name</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Payment Method</a:t>
            </a:r>
            <a:endParaRPr b="1" sz="1800">
              <a:solidFill>
                <a:schemeClr val="lt1"/>
              </a:solidFill>
              <a:latin typeface="Quicksand"/>
              <a:ea typeface="Quicksand"/>
              <a:cs typeface="Quicksand"/>
              <a:sym typeface="Quicksand"/>
            </a:endParaRPr>
          </a:p>
          <a:p>
            <a:pPr indent="0" lvl="0" marL="0" rtl="0" algn="l">
              <a:spcBef>
                <a:spcPts val="0"/>
              </a:spcBef>
              <a:spcAft>
                <a:spcPts val="0"/>
              </a:spcAft>
              <a:buNone/>
            </a:pPr>
            <a:r>
              <a:rPr b="1" lang="en" sz="1800">
                <a:solidFill>
                  <a:schemeClr val="lt1"/>
                </a:solidFill>
                <a:latin typeface="Quicksand"/>
                <a:ea typeface="Quicksand"/>
                <a:cs typeface="Quicksand"/>
                <a:sym typeface="Quicksand"/>
              </a:rPr>
              <a:t>Tax Details</a:t>
            </a:r>
            <a:endParaRPr b="1" sz="1800">
              <a:solidFill>
                <a:schemeClr val="lt1"/>
              </a:solidFill>
              <a:latin typeface="Quicksand"/>
              <a:ea typeface="Quicksand"/>
              <a:cs typeface="Quicksand"/>
              <a:sym typeface="Quicksand"/>
            </a:endParaRPr>
          </a:p>
        </p:txBody>
      </p:sp>
      <p:sp>
        <p:nvSpPr>
          <p:cNvPr id="196" name="Google Shape;196;p31"/>
          <p:cNvSpPr txBox="1"/>
          <p:nvPr/>
        </p:nvSpPr>
        <p:spPr>
          <a:xfrm>
            <a:off x="1389125" y="4494600"/>
            <a:ext cx="1137000" cy="4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Quicksand"/>
                <a:ea typeface="Quicksand"/>
                <a:cs typeface="Quicksand"/>
                <a:sym typeface="Quicksand"/>
              </a:rPr>
              <a:t>Pager</a:t>
            </a:r>
            <a:endParaRPr>
              <a:latin typeface="Proxima Nova"/>
              <a:ea typeface="Proxima Nova"/>
              <a:cs typeface="Proxima Nova"/>
              <a:sym typeface="Proxima Nova"/>
            </a:endParaRPr>
          </a:p>
        </p:txBody>
      </p:sp>
      <p:cxnSp>
        <p:nvCxnSpPr>
          <p:cNvPr id="197" name="Google Shape;197;p31"/>
          <p:cNvCxnSpPr>
            <a:stCxn id="192" idx="2"/>
            <a:endCxn id="189" idx="1"/>
          </p:cNvCxnSpPr>
          <p:nvPr/>
        </p:nvCxnSpPr>
        <p:spPr>
          <a:xfrm>
            <a:off x="1278000" y="3274900"/>
            <a:ext cx="1551900" cy="1437600"/>
          </a:xfrm>
          <a:prstGeom prst="straightConnector1">
            <a:avLst/>
          </a:prstGeom>
          <a:noFill/>
          <a:ln cap="flat" cmpd="sng" w="9525">
            <a:solidFill>
              <a:srgbClr val="FF0000"/>
            </a:solidFill>
            <a:prstDash val="solid"/>
            <a:round/>
            <a:headEnd len="med" w="med" type="none"/>
            <a:tailEnd len="med" w="med" type="triangle"/>
          </a:ln>
        </p:spPr>
      </p:cxnSp>
      <p:cxnSp>
        <p:nvCxnSpPr>
          <p:cNvPr id="198" name="Google Shape;198;p31"/>
          <p:cNvCxnSpPr>
            <a:stCxn id="193" idx="2"/>
            <a:endCxn id="191" idx="1"/>
          </p:cNvCxnSpPr>
          <p:nvPr/>
        </p:nvCxnSpPr>
        <p:spPr>
          <a:xfrm>
            <a:off x="3278875" y="3022150"/>
            <a:ext cx="4141200" cy="1690500"/>
          </a:xfrm>
          <a:prstGeom prst="straightConnector1">
            <a:avLst/>
          </a:prstGeom>
          <a:noFill/>
          <a:ln cap="flat" cmpd="sng" w="9525">
            <a:solidFill>
              <a:srgbClr val="FFFFFF"/>
            </a:solidFill>
            <a:prstDash val="solid"/>
            <a:round/>
            <a:headEnd len="med" w="med" type="none"/>
            <a:tailEnd len="med" w="med" type="triangle"/>
          </a:ln>
        </p:spPr>
      </p:cxnSp>
      <p:cxnSp>
        <p:nvCxnSpPr>
          <p:cNvPr id="199" name="Google Shape;199;p31"/>
          <p:cNvCxnSpPr>
            <a:stCxn id="195" idx="2"/>
            <a:endCxn id="190" idx="0"/>
          </p:cNvCxnSpPr>
          <p:nvPr/>
        </p:nvCxnSpPr>
        <p:spPr>
          <a:xfrm flipH="1">
            <a:off x="5455650" y="2801200"/>
            <a:ext cx="168300" cy="1693500"/>
          </a:xfrm>
          <a:prstGeom prst="straightConnector1">
            <a:avLst/>
          </a:prstGeom>
          <a:noFill/>
          <a:ln cap="flat" cmpd="sng" w="9525">
            <a:solidFill>
              <a:srgbClr val="00FF00"/>
            </a:solidFill>
            <a:prstDash val="solid"/>
            <a:round/>
            <a:headEnd len="med" w="med" type="none"/>
            <a:tailEnd len="med" w="med" type="triangle"/>
          </a:ln>
        </p:spPr>
      </p:cxnSp>
      <p:cxnSp>
        <p:nvCxnSpPr>
          <p:cNvPr id="200" name="Google Shape;200;p31"/>
          <p:cNvCxnSpPr>
            <a:stCxn id="194" idx="1"/>
            <a:endCxn id="188" idx="0"/>
          </p:cNvCxnSpPr>
          <p:nvPr/>
        </p:nvCxnSpPr>
        <p:spPr>
          <a:xfrm flipH="1">
            <a:off x="873475" y="2447350"/>
            <a:ext cx="6300300" cy="2047200"/>
          </a:xfrm>
          <a:prstGeom prst="straightConnector1">
            <a:avLst/>
          </a:prstGeom>
          <a:noFill/>
          <a:ln cap="flat" cmpd="sng" w="9525">
            <a:solidFill>
              <a:srgbClr val="00FFFF"/>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04" name="Shape 204"/>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08" name="Shape 208"/>
        <p:cNvGrpSpPr/>
        <p:nvPr/>
      </p:nvGrpSpPr>
      <p:grpSpPr>
        <a:xfrm>
          <a:off x="0" y="0"/>
          <a:ext cx="0" cy="0"/>
          <a:chOff x="0" y="0"/>
          <a:chExt cx="0" cy="0"/>
        </a:xfrm>
      </p:grpSpPr>
      <p:sp>
        <p:nvSpPr>
          <p:cNvPr id="209" name="Google Shape;209;p33"/>
          <p:cNvSpPr txBox="1"/>
          <p:nvPr/>
        </p:nvSpPr>
        <p:spPr>
          <a:xfrm>
            <a:off x="1078250" y="3666125"/>
            <a:ext cx="2681400" cy="657600"/>
          </a:xfrm>
          <a:prstGeom prst="rect">
            <a:avLst/>
          </a:prstGeom>
          <a:noFill/>
          <a:ln>
            <a:noFill/>
          </a:ln>
        </p:spPr>
        <p:txBody>
          <a:bodyPr anchorCtr="0" anchor="t" bIns="34275" lIns="68575" spcFirstLastPara="1" rIns="68575" wrap="square" tIns="34275">
            <a:noAutofit/>
          </a:bodyPr>
          <a:lstStyle/>
          <a:p>
            <a:pPr indent="0" lvl="0" marL="177800" rtl="0" algn="ctr">
              <a:lnSpc>
                <a:spcPct val="100000"/>
              </a:lnSpc>
              <a:spcBef>
                <a:spcPts val="0"/>
              </a:spcBef>
              <a:spcAft>
                <a:spcPts val="0"/>
              </a:spcAft>
              <a:buNone/>
            </a:pPr>
            <a:r>
              <a:rPr b="1" lang="en" sz="1800" u="sng">
                <a:solidFill>
                  <a:schemeClr val="hlink"/>
                </a:solidFill>
                <a:latin typeface="Quicksand"/>
                <a:ea typeface="Quicksand"/>
                <a:cs typeface="Quicksand"/>
                <a:sym typeface="Quicksand"/>
                <a:hlinkClick r:id="rId3"/>
              </a:rPr>
              <a:t>Porsche and Boeing’s ambitious partnership.</a:t>
            </a:r>
            <a:endParaRPr b="1" sz="1800" u="sng">
              <a:solidFill>
                <a:srgbClr val="FFFFFF"/>
              </a:solidFill>
              <a:latin typeface="Quicksand"/>
              <a:ea typeface="Quicksand"/>
              <a:cs typeface="Quicksand"/>
              <a:sym typeface="Quicksand"/>
            </a:endParaRPr>
          </a:p>
        </p:txBody>
      </p:sp>
      <p:sp>
        <p:nvSpPr>
          <p:cNvPr id="210" name="Google Shape;210;p33"/>
          <p:cNvSpPr txBox="1"/>
          <p:nvPr/>
        </p:nvSpPr>
        <p:spPr>
          <a:xfrm>
            <a:off x="5163425" y="3666125"/>
            <a:ext cx="2681400" cy="657600"/>
          </a:xfrm>
          <a:prstGeom prst="rect">
            <a:avLst/>
          </a:prstGeom>
          <a:noFill/>
          <a:ln>
            <a:noFill/>
          </a:ln>
        </p:spPr>
        <p:txBody>
          <a:bodyPr anchorCtr="0" anchor="t" bIns="34275" lIns="68575" spcFirstLastPara="1" rIns="68575" wrap="square" tIns="34275">
            <a:noAutofit/>
          </a:bodyPr>
          <a:lstStyle/>
          <a:p>
            <a:pPr indent="0" lvl="0" marL="177800" rtl="0" algn="ctr">
              <a:lnSpc>
                <a:spcPct val="100000"/>
              </a:lnSpc>
              <a:spcBef>
                <a:spcPts val="0"/>
              </a:spcBef>
              <a:spcAft>
                <a:spcPts val="0"/>
              </a:spcAft>
              <a:buNone/>
            </a:pPr>
            <a:r>
              <a:rPr b="1" lang="en" sz="1800" u="sng">
                <a:solidFill>
                  <a:schemeClr val="hlink"/>
                </a:solidFill>
                <a:latin typeface="Quicksand"/>
                <a:ea typeface="Quicksand"/>
                <a:cs typeface="Quicksand"/>
                <a:sym typeface="Quicksand"/>
                <a:hlinkClick r:id="rId4"/>
              </a:rPr>
              <a:t>Portland’s Renewable Wave Machine</a:t>
            </a:r>
            <a:endParaRPr b="1" sz="1800">
              <a:solidFill>
                <a:srgbClr val="FFFFFF"/>
              </a:solidFill>
              <a:latin typeface="Quicksand"/>
              <a:ea typeface="Quicksand"/>
              <a:cs typeface="Quicksand"/>
              <a:sym typeface="Quicksand"/>
            </a:endParaRPr>
          </a:p>
        </p:txBody>
      </p:sp>
      <p:pic>
        <p:nvPicPr>
          <p:cNvPr id="211" name="Google Shape;211;p33"/>
          <p:cNvPicPr preferRelativeResize="0"/>
          <p:nvPr/>
        </p:nvPicPr>
        <p:blipFill>
          <a:blip r:embed="rId5">
            <a:alphaModFix/>
          </a:blip>
          <a:stretch>
            <a:fillRect/>
          </a:stretch>
        </p:blipFill>
        <p:spPr>
          <a:xfrm>
            <a:off x="1102463" y="2365848"/>
            <a:ext cx="2632975" cy="1053175"/>
          </a:xfrm>
          <a:prstGeom prst="rect">
            <a:avLst/>
          </a:prstGeom>
          <a:noFill/>
          <a:ln>
            <a:noFill/>
          </a:ln>
        </p:spPr>
      </p:pic>
      <p:pic>
        <p:nvPicPr>
          <p:cNvPr id="212" name="Google Shape;212;p33"/>
          <p:cNvPicPr preferRelativeResize="0"/>
          <p:nvPr/>
        </p:nvPicPr>
        <p:blipFill>
          <a:blip r:embed="rId6">
            <a:alphaModFix/>
          </a:blip>
          <a:stretch>
            <a:fillRect/>
          </a:stretch>
        </p:blipFill>
        <p:spPr>
          <a:xfrm>
            <a:off x="5455241" y="1909788"/>
            <a:ext cx="2097759" cy="16668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bg>
      <p:bgPr>
        <a:blipFill>
          <a:blip r:embed="rId3">
            <a:alphaModFix/>
          </a:blip>
          <a:stretch>
            <a:fillRect/>
          </a:stretch>
        </a:blipFill>
      </p:bgPr>
    </p:bg>
    <p:spTree>
      <p:nvGrpSpPr>
        <p:cNvPr id="216" name="Shape 216"/>
        <p:cNvGrpSpPr/>
        <p:nvPr/>
      </p:nvGrpSpPr>
      <p:grpSpPr>
        <a:xfrm>
          <a:off x="0" y="0"/>
          <a:ext cx="0" cy="0"/>
          <a:chOff x="0" y="0"/>
          <a:chExt cx="0" cy="0"/>
        </a:xfrm>
      </p:grpSpPr>
      <p:sp>
        <p:nvSpPr>
          <p:cNvPr id="217" name="Google Shape;217;p34"/>
          <p:cNvSpPr txBox="1"/>
          <p:nvPr/>
        </p:nvSpPr>
        <p:spPr>
          <a:xfrm>
            <a:off x="1870650" y="518325"/>
            <a:ext cx="5402700" cy="74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500">
                <a:solidFill>
                  <a:srgbClr val="FFFFFF"/>
                </a:solidFill>
                <a:latin typeface="Quicksand"/>
                <a:ea typeface="Quicksand"/>
                <a:cs typeface="Quicksand"/>
                <a:sym typeface="Quicksand"/>
              </a:rPr>
              <a:t>this week in tech:</a:t>
            </a:r>
            <a:endParaRPr b="1" sz="4500">
              <a:solidFill>
                <a:srgbClr val="FFFFFF"/>
              </a:solidFill>
              <a:latin typeface="Quicksand"/>
              <a:ea typeface="Quicksand"/>
              <a:cs typeface="Quicksand"/>
              <a:sym typeface="Quicksand"/>
            </a:endParaRPr>
          </a:p>
        </p:txBody>
      </p:sp>
      <p:sp>
        <p:nvSpPr>
          <p:cNvPr id="218" name="Google Shape;218;p34"/>
          <p:cNvSpPr/>
          <p:nvPr/>
        </p:nvSpPr>
        <p:spPr>
          <a:xfrm>
            <a:off x="1679863" y="1643250"/>
            <a:ext cx="2382300" cy="2910600"/>
          </a:xfrm>
          <a:prstGeom prst="roundRect">
            <a:avLst>
              <a:gd fmla="val 9041" name="adj"/>
            </a:avLst>
          </a:prstGeom>
          <a:solidFill>
            <a:srgbClr val="03CCA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4"/>
          <p:cNvSpPr/>
          <p:nvPr/>
        </p:nvSpPr>
        <p:spPr>
          <a:xfrm>
            <a:off x="5081838" y="1643250"/>
            <a:ext cx="2382300" cy="2910600"/>
          </a:xfrm>
          <a:prstGeom prst="roundRect">
            <a:avLst>
              <a:gd fmla="val 9041" name="adj"/>
            </a:avLst>
          </a:prstGeom>
          <a:solidFill>
            <a:srgbClr val="03CCA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4"/>
          <p:cNvSpPr txBox="1"/>
          <p:nvPr/>
        </p:nvSpPr>
        <p:spPr>
          <a:xfrm>
            <a:off x="1590038" y="3464574"/>
            <a:ext cx="2409600" cy="946500"/>
          </a:xfrm>
          <a:prstGeom prst="rect">
            <a:avLst/>
          </a:prstGeom>
          <a:noFill/>
          <a:ln>
            <a:noFill/>
          </a:ln>
        </p:spPr>
        <p:txBody>
          <a:bodyPr anchorCtr="0" anchor="t" bIns="34275" lIns="68575" spcFirstLastPara="1" rIns="68575" wrap="square" tIns="34275">
            <a:noAutofit/>
          </a:bodyPr>
          <a:lstStyle/>
          <a:p>
            <a:pPr indent="0" lvl="0" marL="177800" rtl="0" algn="ctr">
              <a:lnSpc>
                <a:spcPct val="100000"/>
              </a:lnSpc>
              <a:spcBef>
                <a:spcPts val="0"/>
              </a:spcBef>
              <a:spcAft>
                <a:spcPts val="0"/>
              </a:spcAft>
              <a:buNone/>
            </a:pPr>
            <a:r>
              <a:rPr b="1" lang="en" sz="1800">
                <a:solidFill>
                  <a:srgbClr val="FFFFFF"/>
                </a:solidFill>
                <a:latin typeface="Barlow"/>
                <a:ea typeface="Barlow"/>
                <a:cs typeface="Barlow"/>
                <a:sym typeface="Barlow"/>
              </a:rPr>
              <a:t>Is </a:t>
            </a:r>
            <a:r>
              <a:rPr b="1" lang="en" sz="1800" u="sng">
                <a:solidFill>
                  <a:srgbClr val="FFFFFF"/>
                </a:solidFill>
                <a:latin typeface="Barlow"/>
                <a:ea typeface="Barlow"/>
                <a:cs typeface="Barlow"/>
                <a:sym typeface="Barlow"/>
                <a:hlinkClick r:id="rId4"/>
              </a:rPr>
              <a:t>Facebook</a:t>
            </a:r>
            <a:r>
              <a:rPr b="1" lang="en" sz="1800" u="sng">
                <a:solidFill>
                  <a:srgbClr val="FFFFFF"/>
                </a:solidFill>
                <a:latin typeface="Barlow"/>
                <a:ea typeface="Barlow"/>
                <a:cs typeface="Barlow"/>
                <a:sym typeface="Barlow"/>
              </a:rPr>
              <a:t>: “optimized for outrage?”</a:t>
            </a:r>
            <a:endParaRPr b="1" sz="1800" u="sng">
              <a:solidFill>
                <a:srgbClr val="FFFFFF"/>
              </a:solidFill>
              <a:latin typeface="Barlow"/>
              <a:ea typeface="Barlow"/>
              <a:cs typeface="Barlow"/>
              <a:sym typeface="Barlow"/>
            </a:endParaRPr>
          </a:p>
        </p:txBody>
      </p:sp>
      <p:sp>
        <p:nvSpPr>
          <p:cNvPr id="221" name="Google Shape;221;p34"/>
          <p:cNvSpPr txBox="1"/>
          <p:nvPr/>
        </p:nvSpPr>
        <p:spPr>
          <a:xfrm>
            <a:off x="5068200" y="3313974"/>
            <a:ext cx="2409600" cy="1097100"/>
          </a:xfrm>
          <a:prstGeom prst="rect">
            <a:avLst/>
          </a:prstGeom>
          <a:noFill/>
          <a:ln>
            <a:noFill/>
          </a:ln>
        </p:spPr>
        <p:txBody>
          <a:bodyPr anchorCtr="0" anchor="t" bIns="34275" lIns="68575" spcFirstLastPara="1" rIns="68575" wrap="square" tIns="34275">
            <a:noAutofit/>
          </a:bodyPr>
          <a:lstStyle/>
          <a:p>
            <a:pPr indent="0" lvl="0" marL="0" rtl="0" algn="ctr">
              <a:lnSpc>
                <a:spcPct val="100000"/>
              </a:lnSpc>
              <a:spcBef>
                <a:spcPts val="0"/>
              </a:spcBef>
              <a:spcAft>
                <a:spcPts val="0"/>
              </a:spcAft>
              <a:buNone/>
            </a:pPr>
            <a:r>
              <a:rPr b="1" lang="en" sz="1800" u="sng">
                <a:solidFill>
                  <a:srgbClr val="FFFFFF"/>
                </a:solidFill>
                <a:latin typeface="Barlow"/>
                <a:ea typeface="Barlow"/>
                <a:cs typeface="Barlow"/>
                <a:sym typeface="Barlow"/>
                <a:hlinkClick r:id="rId5"/>
              </a:rPr>
              <a:t>Tim Cook defends Apple’s decision to remove HKMap app.</a:t>
            </a:r>
            <a:endParaRPr b="1" sz="1800" u="sng">
              <a:solidFill>
                <a:srgbClr val="FFFFFF"/>
              </a:solidFill>
              <a:latin typeface="Barlow"/>
              <a:ea typeface="Barlow"/>
              <a:cs typeface="Barlow"/>
              <a:sym typeface="Barlow"/>
            </a:endParaRPr>
          </a:p>
        </p:txBody>
      </p:sp>
      <p:pic>
        <p:nvPicPr>
          <p:cNvPr id="222" name="Google Shape;222;p34"/>
          <p:cNvPicPr preferRelativeResize="0"/>
          <p:nvPr/>
        </p:nvPicPr>
        <p:blipFill>
          <a:blip r:embed="rId6">
            <a:alphaModFix/>
          </a:blip>
          <a:stretch>
            <a:fillRect/>
          </a:stretch>
        </p:blipFill>
        <p:spPr>
          <a:xfrm>
            <a:off x="5200713" y="1890200"/>
            <a:ext cx="2144574" cy="1337701"/>
          </a:xfrm>
          <a:prstGeom prst="rect">
            <a:avLst/>
          </a:prstGeom>
          <a:noFill/>
          <a:ln>
            <a:noFill/>
          </a:ln>
        </p:spPr>
      </p:pic>
      <p:pic>
        <p:nvPicPr>
          <p:cNvPr id="223" name="Google Shape;223;p34"/>
          <p:cNvPicPr preferRelativeResize="0"/>
          <p:nvPr/>
        </p:nvPicPr>
        <p:blipFill>
          <a:blip r:embed="rId7">
            <a:alphaModFix/>
          </a:blip>
          <a:stretch>
            <a:fillRect/>
          </a:stretch>
        </p:blipFill>
        <p:spPr>
          <a:xfrm>
            <a:off x="1867750" y="1890200"/>
            <a:ext cx="2006550" cy="1337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0" name="Shape 90"/>
        <p:cNvGrpSpPr/>
        <p:nvPr/>
      </p:nvGrpSpPr>
      <p:grpSpPr>
        <a:xfrm>
          <a:off x="0" y="0"/>
          <a:ext cx="0" cy="0"/>
          <a:chOff x="0" y="0"/>
          <a:chExt cx="0" cy="0"/>
        </a:xfrm>
      </p:grpSpPr>
      <p:sp>
        <p:nvSpPr>
          <p:cNvPr id="91" name="Google Shape;91;p19"/>
          <p:cNvSpPr txBox="1"/>
          <p:nvPr/>
        </p:nvSpPr>
        <p:spPr>
          <a:xfrm>
            <a:off x="256075" y="1494125"/>
            <a:ext cx="8758500" cy="3433200"/>
          </a:xfrm>
          <a:prstGeom prst="rect">
            <a:avLst/>
          </a:prstGeom>
          <a:noFill/>
          <a:ln>
            <a:noFill/>
          </a:ln>
        </p:spPr>
        <p:txBody>
          <a:bodyPr anchorCtr="0" anchor="t" bIns="34275" lIns="68575" spcFirstLastPara="1" rIns="68575" wrap="square" tIns="34275">
            <a:noAutofit/>
          </a:bodyPr>
          <a:lstStyle/>
          <a:p>
            <a:pPr indent="0" lvl="0" marL="177800" rtl="0" algn="l">
              <a:lnSpc>
                <a:spcPct val="115000"/>
              </a:lnSpc>
              <a:spcBef>
                <a:spcPts val="0"/>
              </a:spcBef>
              <a:spcAft>
                <a:spcPts val="0"/>
              </a:spcAft>
              <a:buNone/>
            </a:pPr>
            <a:r>
              <a:rPr b="1" lang="en" sz="1800">
                <a:solidFill>
                  <a:schemeClr val="accent5"/>
                </a:solidFill>
                <a:latin typeface="Quicksand"/>
                <a:ea typeface="Quicksand"/>
                <a:cs typeface="Quicksand"/>
                <a:sym typeface="Quicksand"/>
              </a:rPr>
              <a:t>Check-in on </a:t>
            </a:r>
            <a:r>
              <a:rPr b="1" lang="en" sz="1800" u="sng">
                <a:solidFill>
                  <a:schemeClr val="accent5"/>
                </a:solidFill>
                <a:latin typeface="Quicksand"/>
                <a:ea typeface="Quicksand"/>
                <a:cs typeface="Quicksand"/>
                <a:sym typeface="Quicksand"/>
              </a:rPr>
              <a:t>gatortechuf.com</a:t>
            </a:r>
            <a:endParaRPr b="1" sz="1800">
              <a:solidFill>
                <a:schemeClr val="accent5"/>
              </a:solidFill>
              <a:latin typeface="Quicksand"/>
              <a:ea typeface="Quicksand"/>
              <a:cs typeface="Quicksand"/>
              <a:sym typeface="Quicksand"/>
            </a:endParaRPr>
          </a:p>
          <a:p>
            <a:pPr indent="0" lvl="0" marL="177800" rtl="0" algn="l">
              <a:lnSpc>
                <a:spcPct val="115000"/>
              </a:lnSpc>
              <a:spcBef>
                <a:spcPts val="0"/>
              </a:spcBef>
              <a:spcAft>
                <a:spcPts val="0"/>
              </a:spcAft>
              <a:buNone/>
            </a:pPr>
            <a:r>
              <a:t/>
            </a:r>
            <a:endParaRPr b="1" sz="1800">
              <a:solidFill>
                <a:schemeClr val="accent5"/>
              </a:solidFill>
              <a:latin typeface="Quicksand"/>
              <a:ea typeface="Quicksand"/>
              <a:cs typeface="Quicksand"/>
              <a:sym typeface="Quicksand"/>
            </a:endParaRPr>
          </a:p>
          <a:p>
            <a:pPr indent="0" lvl="0" marL="177800" rtl="0" algn="l">
              <a:lnSpc>
                <a:spcPct val="115000"/>
              </a:lnSpc>
              <a:spcBef>
                <a:spcPts val="0"/>
              </a:spcBef>
              <a:spcAft>
                <a:spcPts val="0"/>
              </a:spcAft>
              <a:buNone/>
            </a:pPr>
            <a:r>
              <a:rPr b="1" lang="en" sz="1800">
                <a:solidFill>
                  <a:schemeClr val="accent5"/>
                </a:solidFill>
                <a:latin typeface="Quicksand"/>
                <a:ea typeface="Quicksand"/>
                <a:cs typeface="Quicksand"/>
                <a:sym typeface="Quicksand"/>
              </a:rPr>
              <a:t>Get Tableau installed! </a:t>
            </a:r>
            <a:endParaRPr b="1" sz="1800">
              <a:solidFill>
                <a:schemeClr val="accent5"/>
              </a:solidFill>
              <a:latin typeface="Quicksand"/>
              <a:ea typeface="Quicksand"/>
              <a:cs typeface="Quicksand"/>
              <a:sym typeface="Quicksand"/>
            </a:endParaRPr>
          </a:p>
          <a:p>
            <a:pPr indent="0" lvl="0" marL="177800" rtl="0" algn="l">
              <a:lnSpc>
                <a:spcPct val="115000"/>
              </a:lnSpc>
              <a:spcBef>
                <a:spcPts val="0"/>
              </a:spcBef>
              <a:spcAft>
                <a:spcPts val="0"/>
              </a:spcAft>
              <a:buNone/>
            </a:pPr>
            <a:r>
              <a:rPr b="1" lang="en" sz="1800" u="sng">
                <a:solidFill>
                  <a:schemeClr val="hlink"/>
                </a:solidFill>
                <a:latin typeface="Quicksand"/>
                <a:ea typeface="Quicksand"/>
                <a:cs typeface="Quicksand"/>
                <a:sym typeface="Quicksand"/>
                <a:hlinkClick r:id="rId4"/>
              </a:rPr>
              <a:t>https://www.tableau.com/academic/students</a:t>
            </a:r>
            <a:endParaRPr b="1" sz="1800" u="sng">
              <a:solidFill>
                <a:schemeClr val="accent5"/>
              </a:solidFill>
              <a:latin typeface="Quicksand"/>
              <a:ea typeface="Quicksand"/>
              <a:cs typeface="Quicksand"/>
              <a:sym typeface="Quicksand"/>
            </a:endParaRPr>
          </a:p>
          <a:p>
            <a:pPr indent="0" lvl="0" marL="177800" rtl="0" algn="l">
              <a:lnSpc>
                <a:spcPct val="115000"/>
              </a:lnSpc>
              <a:spcBef>
                <a:spcPts val="0"/>
              </a:spcBef>
              <a:spcAft>
                <a:spcPts val="0"/>
              </a:spcAft>
              <a:buNone/>
            </a:pPr>
            <a:r>
              <a:rPr b="1" lang="en" sz="1800">
                <a:solidFill>
                  <a:schemeClr val="accent5"/>
                </a:solidFill>
                <a:latin typeface="Quicksand"/>
                <a:ea typeface="Quicksand"/>
                <a:cs typeface="Quicksand"/>
                <a:sym typeface="Quicksand"/>
              </a:rPr>
              <a:t>UF Apps</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rPr b="1" lang="en" sz="1800">
                <a:solidFill>
                  <a:schemeClr val="accent5"/>
                </a:solidFill>
                <a:latin typeface="Quicksand"/>
                <a:ea typeface="Quicksand"/>
                <a:cs typeface="Quicksand"/>
                <a:sym typeface="Quicksand"/>
              </a:rPr>
              <a:t>Felipe’s social - Nov 5 after GBM</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t/>
            </a:r>
            <a:endParaRPr b="1" sz="1800">
              <a:solidFill>
                <a:schemeClr val="accent5"/>
              </a:solidFill>
              <a:latin typeface="Quicksand"/>
              <a:ea typeface="Quicksand"/>
              <a:cs typeface="Quicksand"/>
              <a:sym typeface="Quicksand"/>
            </a:endParaRPr>
          </a:p>
          <a:p>
            <a:pPr indent="0" lvl="0" marL="0" rtl="0" algn="l">
              <a:lnSpc>
                <a:spcPct val="100000"/>
              </a:lnSpc>
              <a:spcBef>
                <a:spcPts val="0"/>
              </a:spcBef>
              <a:spcAft>
                <a:spcPts val="0"/>
              </a:spcAft>
              <a:buNone/>
            </a:pPr>
            <a:r>
              <a:t/>
            </a:r>
            <a:endParaRPr b="1" sz="1800">
              <a:solidFill>
                <a:schemeClr val="accent5"/>
              </a:solidFill>
              <a:latin typeface="Quicksand"/>
              <a:ea typeface="Quicksand"/>
              <a:cs typeface="Quicksand"/>
              <a:sym typeface="Quicksa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20"/>
          <p:cNvSpPr/>
          <p:nvPr/>
        </p:nvSpPr>
        <p:spPr>
          <a:xfrm>
            <a:off x="261425" y="3934500"/>
            <a:ext cx="8612400" cy="1018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4200">
                <a:solidFill>
                  <a:srgbClr val="FFFFFF"/>
                </a:solidFill>
                <a:latin typeface="Quicksand"/>
                <a:ea typeface="Quicksand"/>
                <a:cs typeface="Quicksand"/>
                <a:sym typeface="Quicksand"/>
              </a:rPr>
              <a:t>Improving Everyday Technology</a:t>
            </a:r>
            <a:endParaRPr sz="4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21"/>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500">
                <a:solidFill>
                  <a:srgbClr val="FFFFFF"/>
                </a:solidFill>
                <a:latin typeface="Quicksand"/>
                <a:ea typeface="Quicksand"/>
                <a:cs typeface="Quicksand"/>
                <a:sym typeface="Quicksand"/>
              </a:rPr>
              <a:t>Improving Everyday Technology</a:t>
            </a:r>
            <a:endParaRPr b="1" sz="4500">
              <a:solidFill>
                <a:srgbClr val="FFFFFF"/>
              </a:solidFill>
              <a:latin typeface="Quicksand"/>
              <a:ea typeface="Quicksand"/>
              <a:cs typeface="Quicksand"/>
              <a:sym typeface="Quicksand"/>
            </a:endParaRPr>
          </a:p>
        </p:txBody>
      </p:sp>
      <p:pic>
        <p:nvPicPr>
          <p:cNvPr id="102" name="Google Shape;102;p21"/>
          <p:cNvPicPr preferRelativeResize="0"/>
          <p:nvPr/>
        </p:nvPicPr>
        <p:blipFill rotWithShape="1">
          <a:blip r:embed="rId3">
            <a:alphaModFix/>
          </a:blip>
          <a:srcRect b="0" l="24943" r="25713" t="0"/>
          <a:stretch/>
        </p:blipFill>
        <p:spPr>
          <a:xfrm>
            <a:off x="600050" y="1572788"/>
            <a:ext cx="2453875" cy="2784874"/>
          </a:xfrm>
          <a:prstGeom prst="rect">
            <a:avLst/>
          </a:prstGeom>
          <a:noFill/>
          <a:ln>
            <a:noFill/>
          </a:ln>
        </p:spPr>
      </p:pic>
      <p:sp>
        <p:nvSpPr>
          <p:cNvPr id="103" name="Google Shape;103;p21"/>
          <p:cNvSpPr txBox="1"/>
          <p:nvPr/>
        </p:nvSpPr>
        <p:spPr>
          <a:xfrm>
            <a:off x="3382550" y="1643300"/>
            <a:ext cx="4961100" cy="2834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Quicksand"/>
              <a:buAutoNum type="arabicPeriod"/>
            </a:pPr>
            <a:r>
              <a:rPr b="1" lang="en" sz="1800">
                <a:solidFill>
                  <a:srgbClr val="FFFFFF"/>
                </a:solidFill>
                <a:latin typeface="Quicksand"/>
                <a:ea typeface="Quicksand"/>
                <a:cs typeface="Quicksand"/>
                <a:sym typeface="Quicksand"/>
              </a:rPr>
              <a:t>Get in a group of 3-5 </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AutoNum type="arabicPeriod"/>
            </a:pPr>
            <a:r>
              <a:rPr b="1" lang="en" sz="1800">
                <a:solidFill>
                  <a:srgbClr val="FFFFFF"/>
                </a:solidFill>
                <a:latin typeface="Quicksand"/>
                <a:ea typeface="Quicksand"/>
                <a:cs typeface="Quicksand"/>
                <a:sym typeface="Quicksand"/>
              </a:rPr>
              <a:t>Think of one local Gainesville business that you like to frequent (ex. Mi Apa, Beach Break, etc.)</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AutoNum type="arabicPeriod"/>
            </a:pPr>
            <a:r>
              <a:rPr b="1" lang="en" sz="1800">
                <a:solidFill>
                  <a:srgbClr val="FFFFFF"/>
                </a:solidFill>
                <a:latin typeface="Quicksand"/>
                <a:ea typeface="Quicksand"/>
                <a:cs typeface="Quicksand"/>
                <a:sym typeface="Quicksand"/>
              </a:rPr>
              <a:t>List different ways in how technology could improve sales</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AutoNum type="arabicPeriod"/>
            </a:pPr>
            <a:r>
              <a:rPr b="1" lang="en" sz="1800">
                <a:solidFill>
                  <a:srgbClr val="FFFFFF"/>
                </a:solidFill>
                <a:latin typeface="Quicksand"/>
                <a:ea typeface="Quicksand"/>
                <a:cs typeface="Quicksand"/>
                <a:sym typeface="Quicksand"/>
              </a:rPr>
              <a:t>Remember to use your unmatched creativity to come up with something unique!</a:t>
            </a:r>
            <a:endParaRPr b="1" sz="1800">
              <a:solidFill>
                <a:srgbClr val="FFFFFF"/>
              </a:solidFill>
              <a:latin typeface="Quicksand"/>
              <a:ea typeface="Quicksand"/>
              <a:cs typeface="Quicksand"/>
              <a:sym typeface="Quicksan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22"/>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Tech Meme(s) of the Week</a:t>
            </a:r>
            <a:endParaRPr b="1" sz="4800">
              <a:solidFill>
                <a:srgbClr val="FFFFFF"/>
              </a:solidFill>
              <a:latin typeface="Quicksand"/>
              <a:ea typeface="Quicksand"/>
              <a:cs typeface="Quicksand"/>
              <a:sym typeface="Quicksand"/>
            </a:endParaRPr>
          </a:p>
        </p:txBody>
      </p:sp>
      <p:sp>
        <p:nvSpPr>
          <p:cNvPr id="109" name="Google Shape;109;p22"/>
          <p:cNvSpPr txBox="1"/>
          <p:nvPr/>
        </p:nvSpPr>
        <p:spPr>
          <a:xfrm>
            <a:off x="3021825" y="1290600"/>
            <a:ext cx="5818200" cy="1452600"/>
          </a:xfrm>
          <a:prstGeom prst="rect">
            <a:avLst/>
          </a:prstGeom>
          <a:noFill/>
          <a:ln>
            <a:noFill/>
          </a:ln>
        </p:spPr>
        <p:txBody>
          <a:bodyPr anchorCtr="0" anchor="t" bIns="34275" lIns="68575" spcFirstLastPara="1" rIns="68575" wrap="square" tIns="34275">
            <a:noAutofit/>
          </a:bodyPr>
          <a:lstStyle/>
          <a:p>
            <a:pPr indent="0" lvl="0" marL="457200" rtl="0" algn="l">
              <a:lnSpc>
                <a:spcPct val="100000"/>
              </a:lnSpc>
              <a:spcBef>
                <a:spcPts val="0"/>
              </a:spcBef>
              <a:spcAft>
                <a:spcPts val="0"/>
              </a:spcAft>
              <a:buNone/>
            </a:pPr>
            <a:r>
              <a:t/>
            </a:r>
            <a:endParaRPr b="1" sz="2400">
              <a:solidFill>
                <a:srgbClr val="FFFFFF"/>
              </a:solidFill>
              <a:latin typeface="Quicksand"/>
              <a:ea typeface="Quicksand"/>
              <a:cs typeface="Quicksand"/>
              <a:sym typeface="Quicksand"/>
            </a:endParaRPr>
          </a:p>
        </p:txBody>
      </p:sp>
      <p:pic>
        <p:nvPicPr>
          <p:cNvPr id="110" name="Google Shape;110;p22"/>
          <p:cNvPicPr preferRelativeResize="0"/>
          <p:nvPr/>
        </p:nvPicPr>
        <p:blipFill>
          <a:blip r:embed="rId3">
            <a:alphaModFix/>
          </a:blip>
          <a:stretch>
            <a:fillRect/>
          </a:stretch>
        </p:blipFill>
        <p:spPr>
          <a:xfrm>
            <a:off x="2839263" y="1695450"/>
            <a:ext cx="3465470" cy="2095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3"/>
          <p:cNvSpPr txBox="1"/>
          <p:nvPr/>
        </p:nvSpPr>
        <p:spPr>
          <a:xfrm>
            <a:off x="2187150" y="1335800"/>
            <a:ext cx="4769700" cy="170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200">
                <a:solidFill>
                  <a:schemeClr val="lt1"/>
                </a:solidFill>
                <a:latin typeface="Quicksand"/>
                <a:ea typeface="Quicksand"/>
                <a:cs typeface="Quicksand"/>
                <a:sym typeface="Quicksand"/>
              </a:rPr>
              <a:t>data science</a:t>
            </a:r>
            <a:endParaRPr b="1" sz="7200">
              <a:solidFill>
                <a:schemeClr val="lt1"/>
              </a:solidFill>
              <a:latin typeface="Quicksand"/>
              <a:ea typeface="Quicksand"/>
              <a:cs typeface="Quicksand"/>
              <a:sym typeface="Quicksan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24"/>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data visualization</a:t>
            </a:r>
            <a:endParaRPr b="1" sz="4800">
              <a:solidFill>
                <a:srgbClr val="FFFFFF"/>
              </a:solidFill>
              <a:latin typeface="Quicksand"/>
              <a:ea typeface="Quicksand"/>
              <a:cs typeface="Quicksand"/>
              <a:sym typeface="Quicksand"/>
            </a:endParaRPr>
          </a:p>
        </p:txBody>
      </p:sp>
      <p:sp>
        <p:nvSpPr>
          <p:cNvPr id="121" name="Google Shape;121;p24"/>
          <p:cNvSpPr txBox="1"/>
          <p:nvPr/>
        </p:nvSpPr>
        <p:spPr>
          <a:xfrm>
            <a:off x="414650" y="1503275"/>
            <a:ext cx="83256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p:txBody>
      </p:sp>
      <p:sp>
        <p:nvSpPr>
          <p:cNvPr id="122" name="Google Shape;122;p24"/>
          <p:cNvSpPr txBox="1"/>
          <p:nvPr/>
        </p:nvSpPr>
        <p:spPr>
          <a:xfrm>
            <a:off x="476000" y="1503275"/>
            <a:ext cx="47652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p:txBody>
      </p:sp>
      <p:sp>
        <p:nvSpPr>
          <p:cNvPr id="123" name="Google Shape;123;p24"/>
          <p:cNvSpPr txBox="1"/>
          <p:nvPr/>
        </p:nvSpPr>
        <p:spPr>
          <a:xfrm>
            <a:off x="544025" y="1483700"/>
            <a:ext cx="8180100" cy="32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Quicksand"/>
                <a:ea typeface="Quicksand"/>
                <a:cs typeface="Quicksand"/>
                <a:sym typeface="Quicksand"/>
              </a:rPr>
              <a:t>Data visualization is graphical representation of information and data. By using visual elements like charts, graphs, and maps, data visualization tools provide an accessible way to see and understand trends, outliers, and patterns in data. </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5"/>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s</a:t>
            </a:r>
            <a:r>
              <a:rPr b="1" lang="en" sz="4800">
                <a:solidFill>
                  <a:srgbClr val="FFFFFF"/>
                </a:solidFill>
                <a:latin typeface="Quicksand"/>
                <a:ea typeface="Quicksand"/>
                <a:cs typeface="Quicksand"/>
                <a:sym typeface="Quicksand"/>
              </a:rPr>
              <a:t>oftware </a:t>
            </a:r>
            <a:endParaRPr b="1" sz="4800">
              <a:solidFill>
                <a:srgbClr val="FFFFFF"/>
              </a:solidFill>
              <a:latin typeface="Quicksand"/>
              <a:ea typeface="Quicksand"/>
              <a:cs typeface="Quicksand"/>
              <a:sym typeface="Quicksand"/>
            </a:endParaRPr>
          </a:p>
        </p:txBody>
      </p:sp>
      <p:sp>
        <p:nvSpPr>
          <p:cNvPr id="129" name="Google Shape;129;p25"/>
          <p:cNvSpPr txBox="1"/>
          <p:nvPr/>
        </p:nvSpPr>
        <p:spPr>
          <a:xfrm>
            <a:off x="476000" y="1503275"/>
            <a:ext cx="58449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800">
              <a:solidFill>
                <a:srgbClr val="FFFFFF"/>
              </a:solidFill>
              <a:latin typeface="Quicksand"/>
              <a:ea typeface="Quicksand"/>
              <a:cs typeface="Quicksand"/>
              <a:sym typeface="Quicksand"/>
            </a:endParaRPr>
          </a:p>
        </p:txBody>
      </p:sp>
      <p:sp>
        <p:nvSpPr>
          <p:cNvPr id="130" name="Google Shape;130;p25"/>
          <p:cNvSpPr txBox="1"/>
          <p:nvPr/>
        </p:nvSpPr>
        <p:spPr>
          <a:xfrm>
            <a:off x="346200" y="1394675"/>
            <a:ext cx="8447100" cy="3649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Tableau - allows for simple drag and drop</a:t>
            </a:r>
            <a:endParaRPr b="1" sz="1800">
              <a:solidFill>
                <a:srgbClr val="FFFFFF"/>
              </a:solidFill>
              <a:latin typeface="Quicksand"/>
              <a:ea typeface="Quicksand"/>
              <a:cs typeface="Quicksand"/>
              <a:sym typeface="Quicksand"/>
            </a:endParaRPr>
          </a:p>
          <a:p>
            <a:pPr indent="-342900" lvl="0" marL="457200" rtl="0" algn="l">
              <a:spcBef>
                <a:spcPts val="150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Microsoft Power BI - connectivity with microsoft apps</a:t>
            </a:r>
            <a:endParaRPr b="1" sz="1800">
              <a:solidFill>
                <a:srgbClr val="FFFFFF"/>
              </a:solidFill>
              <a:latin typeface="Quicksand"/>
              <a:ea typeface="Quicksand"/>
              <a:cs typeface="Quicksand"/>
              <a:sym typeface="Quicksand"/>
            </a:endParaRPr>
          </a:p>
          <a:p>
            <a:pPr indent="-342900" lvl="0" marL="457200" rtl="0" algn="l">
              <a:spcBef>
                <a:spcPts val="1500"/>
              </a:spcBef>
              <a:spcAft>
                <a:spcPts val="1500"/>
              </a:spcAft>
              <a:buClr>
                <a:srgbClr val="FFFFFF"/>
              </a:buClr>
              <a:buSzPts val="1800"/>
              <a:buFont typeface="Quicksand"/>
              <a:buChar char="●"/>
            </a:pPr>
            <a:r>
              <a:rPr b="1" lang="en" sz="1800">
                <a:solidFill>
                  <a:srgbClr val="FFFFFF"/>
                </a:solidFill>
                <a:latin typeface="Quicksand"/>
                <a:ea typeface="Quicksand"/>
                <a:cs typeface="Quicksand"/>
                <a:sym typeface="Quicksand"/>
              </a:rPr>
              <a:t>QlikView - data discovery and in-memory storage</a:t>
            </a:r>
            <a:endParaRPr b="1" sz="1800">
              <a:solidFill>
                <a:srgbClr val="FFFFFF"/>
              </a:solidFill>
              <a:latin typeface="Quicksand"/>
              <a:ea typeface="Quicksand"/>
              <a:cs typeface="Quicksand"/>
              <a:sym typeface="Quicksand"/>
            </a:endParaRPr>
          </a:p>
        </p:txBody>
      </p:sp>
      <p:pic>
        <p:nvPicPr>
          <p:cNvPr id="131" name="Google Shape;131;p25"/>
          <p:cNvPicPr preferRelativeResize="0"/>
          <p:nvPr/>
        </p:nvPicPr>
        <p:blipFill>
          <a:blip r:embed="rId3">
            <a:alphaModFix/>
          </a:blip>
          <a:stretch>
            <a:fillRect/>
          </a:stretch>
        </p:blipFill>
        <p:spPr>
          <a:xfrm>
            <a:off x="6484250" y="3600850"/>
            <a:ext cx="2659750" cy="1542650"/>
          </a:xfrm>
          <a:prstGeom prst="rect">
            <a:avLst/>
          </a:prstGeom>
          <a:noFill/>
          <a:ln>
            <a:noFill/>
          </a:ln>
        </p:spPr>
      </p:pic>
      <p:pic>
        <p:nvPicPr>
          <p:cNvPr id="132" name="Google Shape;132;p25"/>
          <p:cNvPicPr preferRelativeResize="0"/>
          <p:nvPr/>
        </p:nvPicPr>
        <p:blipFill>
          <a:blip r:embed="rId4">
            <a:alphaModFix/>
          </a:blip>
          <a:stretch>
            <a:fillRect/>
          </a:stretch>
        </p:blipFill>
        <p:spPr>
          <a:xfrm>
            <a:off x="1591569" y="3600850"/>
            <a:ext cx="2115932" cy="1542650"/>
          </a:xfrm>
          <a:prstGeom prst="rect">
            <a:avLst/>
          </a:prstGeom>
          <a:noFill/>
          <a:ln>
            <a:noFill/>
          </a:ln>
        </p:spPr>
      </p:pic>
      <p:pic>
        <p:nvPicPr>
          <p:cNvPr id="133" name="Google Shape;133;p25"/>
          <p:cNvPicPr preferRelativeResize="0"/>
          <p:nvPr/>
        </p:nvPicPr>
        <p:blipFill>
          <a:blip r:embed="rId5">
            <a:alphaModFix/>
          </a:blip>
          <a:stretch>
            <a:fillRect/>
          </a:stretch>
        </p:blipFill>
        <p:spPr>
          <a:xfrm>
            <a:off x="3707489" y="3600850"/>
            <a:ext cx="2776761" cy="1542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6"/>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application</a:t>
            </a:r>
            <a:endParaRPr b="1" sz="4800">
              <a:solidFill>
                <a:srgbClr val="FFFFFF"/>
              </a:solidFill>
              <a:latin typeface="Quicksand"/>
              <a:ea typeface="Quicksand"/>
              <a:cs typeface="Quicksand"/>
              <a:sym typeface="Quicksand"/>
            </a:endParaRPr>
          </a:p>
        </p:txBody>
      </p:sp>
      <p:sp>
        <p:nvSpPr>
          <p:cNvPr id="139" name="Google Shape;139;p26"/>
          <p:cNvSpPr txBox="1"/>
          <p:nvPr/>
        </p:nvSpPr>
        <p:spPr>
          <a:xfrm>
            <a:off x="3809475" y="1398750"/>
            <a:ext cx="49434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600">
              <a:solidFill>
                <a:srgbClr val="FFFFFF"/>
              </a:solidFill>
              <a:latin typeface="Quicksand"/>
              <a:ea typeface="Quicksand"/>
              <a:cs typeface="Quicksand"/>
              <a:sym typeface="Quicksand"/>
            </a:endParaRPr>
          </a:p>
        </p:txBody>
      </p:sp>
      <p:sp>
        <p:nvSpPr>
          <p:cNvPr id="140" name="Google Shape;140;p26"/>
          <p:cNvSpPr txBox="1"/>
          <p:nvPr/>
        </p:nvSpPr>
        <p:spPr>
          <a:xfrm>
            <a:off x="0" y="1626725"/>
            <a:ext cx="5152800" cy="2916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Helps visualize trends and </a:t>
            </a:r>
            <a:r>
              <a:rPr b="1" lang="en" sz="1800">
                <a:solidFill>
                  <a:srgbClr val="FFFFFF"/>
                </a:solidFill>
                <a:latin typeface="Quicksand"/>
                <a:ea typeface="Quicksand"/>
                <a:cs typeface="Quicksand"/>
                <a:sym typeface="Quicksand"/>
              </a:rPr>
              <a:t>insights</a:t>
            </a:r>
            <a:r>
              <a:rPr b="1" lang="en" sz="1800">
                <a:solidFill>
                  <a:srgbClr val="FFFFFF"/>
                </a:solidFill>
                <a:latin typeface="Quicksand"/>
                <a:ea typeface="Quicksand"/>
                <a:cs typeface="Quicksand"/>
                <a:sym typeface="Quicksand"/>
              </a:rPr>
              <a:t> related to data</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Allows for easier data curation</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Stores relevant data into easy to read/view formats</a:t>
            </a:r>
            <a:endParaRPr b="1" sz="1800">
              <a:solidFill>
                <a:srgbClr val="FFFFFF"/>
              </a:solidFill>
              <a:latin typeface="Quicksand"/>
              <a:ea typeface="Quicksand"/>
              <a:cs typeface="Quicksand"/>
              <a:sym typeface="Quicksand"/>
            </a:endParaRPr>
          </a:p>
          <a:p>
            <a:pPr indent="-342900" lvl="0" marL="457200" rtl="0" algn="l">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Removes noise from data </a:t>
            </a:r>
            <a:endParaRPr b="1" sz="1800">
              <a:solidFill>
                <a:srgbClr val="FFFFFF"/>
              </a:solidFill>
              <a:latin typeface="Quicksand"/>
              <a:ea typeface="Quicksand"/>
              <a:cs typeface="Quicksand"/>
              <a:sym typeface="Quicksand"/>
            </a:endParaRPr>
          </a:p>
        </p:txBody>
      </p:sp>
      <p:pic>
        <p:nvPicPr>
          <p:cNvPr id="141" name="Google Shape;141;p26"/>
          <p:cNvPicPr preferRelativeResize="0"/>
          <p:nvPr/>
        </p:nvPicPr>
        <p:blipFill>
          <a:blip r:embed="rId3">
            <a:alphaModFix/>
          </a:blip>
          <a:stretch>
            <a:fillRect/>
          </a:stretch>
        </p:blipFill>
        <p:spPr>
          <a:xfrm>
            <a:off x="4701774" y="1419613"/>
            <a:ext cx="4442224" cy="33305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atortech 2019-2020">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