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Proxima Nova"/>
      <p:regular r:id="rId29"/>
      <p:bold r:id="rId30"/>
      <p:italic r:id="rId31"/>
      <p:boldItalic r:id="rId32"/>
    </p:embeddedFont>
    <p:embeddedFont>
      <p:font typeface="Quicksand"/>
      <p:bold r:id="rId33"/>
    </p:embeddedFont>
    <p:embeddedFont>
      <p:font typeface="Barlow"/>
      <p:regular r:id="rId34"/>
      <p:bold r:id="rId35"/>
      <p:italic r:id="rId36"/>
      <p:boldItalic r:id="rId37"/>
    </p:embeddedFont>
    <p:embeddedFont>
      <p:font typeface="Alfa Slab One"/>
      <p:regular r:id="rId38"/>
    </p:embeddedFont>
    <p:embeddedFont>
      <p:font typeface="Comfortaa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2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roximaNov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11" Type="http://schemas.openxmlformats.org/officeDocument/2006/relationships/slide" Target="slides/slide6.xml"/><Relationship Id="rId33" Type="http://schemas.openxmlformats.org/officeDocument/2006/relationships/font" Target="fonts/Quicksand-bold.fntdata"/><Relationship Id="rId10" Type="http://schemas.openxmlformats.org/officeDocument/2006/relationships/slide" Target="slides/slide5.xml"/><Relationship Id="rId32" Type="http://schemas.openxmlformats.org/officeDocument/2006/relationships/font" Target="fonts/ProximaNova-boldItalic.fntdata"/><Relationship Id="rId13" Type="http://schemas.openxmlformats.org/officeDocument/2006/relationships/slide" Target="slides/slide8.xml"/><Relationship Id="rId35" Type="http://schemas.openxmlformats.org/officeDocument/2006/relationships/font" Target="fonts/Barlow-bold.fntdata"/><Relationship Id="rId12" Type="http://schemas.openxmlformats.org/officeDocument/2006/relationships/slide" Target="slides/slide7.xml"/><Relationship Id="rId34" Type="http://schemas.openxmlformats.org/officeDocument/2006/relationships/font" Target="fonts/Barlow-regular.fntdata"/><Relationship Id="rId15" Type="http://schemas.openxmlformats.org/officeDocument/2006/relationships/slide" Target="slides/slide10.xml"/><Relationship Id="rId37" Type="http://schemas.openxmlformats.org/officeDocument/2006/relationships/font" Target="fonts/Barlow-boldItalic.fntdata"/><Relationship Id="rId14" Type="http://schemas.openxmlformats.org/officeDocument/2006/relationships/slide" Target="slides/slide9.xml"/><Relationship Id="rId36" Type="http://schemas.openxmlformats.org/officeDocument/2006/relationships/font" Target="fonts/Barlow-italic.fntdata"/><Relationship Id="rId17" Type="http://schemas.openxmlformats.org/officeDocument/2006/relationships/slide" Target="slides/slide12.xml"/><Relationship Id="rId39" Type="http://schemas.openxmlformats.org/officeDocument/2006/relationships/font" Target="fonts/Comfortaa-regular.fntdata"/><Relationship Id="rId16" Type="http://schemas.openxmlformats.org/officeDocument/2006/relationships/slide" Target="slides/slide11.xml"/><Relationship Id="rId38" Type="http://schemas.openxmlformats.org/officeDocument/2006/relationships/font" Target="fonts/AlfaSlabOn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eveloper.mozilla.org/en-US/docs/Games/Techniques/3D_on_the_web/Basic_theory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eveloper.mozilla.org/en-US/docs/Games/Techniques/3D_on_the_web/Basic_theory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amedesigning.org/learn/3d-modeling/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balstudios.com/blog/3d-modeling-fundamentals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vectary.com/3d-modeling-how-to/how-to-start-3d-modeling-from-scratch-in-vectary/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vectary.com/3d-modeling-how-to/how-to-start-3d-modeling-from-scratch-in-vectary/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lh.io/seasons/na-2019/events" TargetMode="External"/><Relationship Id="rId3" Type="http://schemas.openxmlformats.org/officeDocument/2006/relationships/hyperlink" Target="https://shellhacks.net/" TargetMode="External"/><Relationship Id="rId4" Type="http://schemas.openxmlformats.org/officeDocument/2006/relationships/hyperlink" Target="http://hackgsu.com/" TargetMode="External"/><Relationship Id="rId9" Type="http://schemas.openxmlformats.org/officeDocument/2006/relationships/hyperlink" Target="https://knighthacks.org/" TargetMode="External"/><Relationship Id="rId5" Type="http://schemas.openxmlformats.org/officeDocument/2006/relationships/hyperlink" Target="https://2018.hack.gt/" TargetMode="External"/><Relationship Id="rId6" Type="http://schemas.openxmlformats.org/officeDocument/2006/relationships/hyperlink" Target="https://hackfsu.com/" TargetMode="External"/><Relationship Id="rId7" Type="http://schemas.openxmlformats.org/officeDocument/2006/relationships/hyperlink" Target="https://2019.swamphacks.com/" TargetMode="External"/><Relationship Id="rId8" Type="http://schemas.openxmlformats.org/officeDocument/2006/relationships/hyperlink" Target="https://mangohacks.com/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.materialise.com/blog/en/3d-modeling-terms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093874b9d_6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093874b9d_6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what gatortech is.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3d48c4e9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3d48c4e9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Modeling is much akin to drawing, in that the user needs creativity and attention to detail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Modelers need to know some sort of coding familiarity and possibly a sculpting language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0bfafcb1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0bfafcb1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b55d296f1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b55d296f1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https://developer.mozilla.org/en-US/docs/Games/Techniques/3D_on_the_web/Basic_theory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b55d296f1_4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6b55d296f1_4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graphics rendering pipeline takes the 3D objects built from primitives described using vertices, applies processing, calculates the fragments and renders them on the 2D screen as pixels.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Vertex processing is about combining the information about individual vertices into primitives and setting their coordinates in the 3D space for the viewer to see. It's like taking a photo of the given scenery you have prepared — you have to place the objects first, configure the camera, and then take the shot.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Rasterization converts primitives (which are connected vertices) to a set of fragments.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Fragment processing focuses on textures and lighting — it calculates final colors based on the given parameters.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the output manipulation stage all the fragments of the primitives from the 3D space are transformed into a 2D grid of pixels that are then printed out on the screen display. During output merging some processing is also applied to ignore information that is not needed — for example the parameters of objects that are outside of the screen or behind other objects, and thus not visible, are not calculated.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https://developer.mozilla.org/en-US/docs/Games/Techniques/3D_on_the_web/Basic_theory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b55d296f1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b55d296f1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https://www.gamedesigning.org/learn/3d-modeling/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3d48c4e94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3d48c4e94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https://www.ebalstudios.com/blog/3d-modeling-fundamentals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40731f5a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40731f5a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https://www.vectary.com/3d-modeling-how-to/how-to-start-3d-modeling-from-scratch-in-vectary/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9050525b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9050525b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https://www.vectary.com/3d-modeling-how-to/how-to-start-3d-modeling-from-scratch-in-vectary/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3ac748455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3ac748455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week design an area/character, and then basic modeling/hud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0b50fcd2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60b50fcd2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7844021b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7844021b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 mentimeter for the polls.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Hackathons: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https://mlh.io/seasons/na-2019/events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ShellHacks: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https://shellhacks.net/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HackGSU: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http://hackgsu.com/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HackGT: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https://2018.hack.gt/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HackFSU: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https://hackfsu.com/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SwampHacks: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https://2019.swamphacks.com/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MangoHacks: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https://mangohacks.com/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KnightHacks: </a:t>
            </a:r>
            <a:r>
              <a:rPr lang="en" u="sng">
                <a:solidFill>
                  <a:schemeClr val="hlink"/>
                </a:solidFill>
                <a:hlinkClick r:id="rId9"/>
              </a:rPr>
              <a:t>https://knighthacks.org/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0b50fcd2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0b50fcd2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3d48c4e94_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3d48c4e94_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47822ca6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47822ca6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093874b9d_6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093874b9d_6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b55d296f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b55d296f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b55d296f1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b55d296f1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b55d296f1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b55d296f1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b55d296f1_1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b55d296f1_1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b55d296f1_1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b55d296f1_1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093874b9d_6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093874b9d_6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b55d296f1_4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b55d296f1_4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https://i.materialise.com/blog/en/3d-modeling-terms/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1996" y="-254926"/>
            <a:ext cx="8280000" cy="4772749"/>
            <a:chOff x="431996" y="42474"/>
            <a:chExt cx="8280000" cy="4772749"/>
          </a:xfrm>
        </p:grpSpPr>
        <p:sp>
          <p:nvSpPr>
            <p:cNvPr id="11" name="Google Shape;11;p2"/>
            <p:cNvSpPr txBox="1"/>
            <p:nvPr/>
          </p:nvSpPr>
          <p:spPr>
            <a:xfrm>
              <a:off x="431996" y="494260"/>
              <a:ext cx="8280000" cy="415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50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welcome to</a:t>
              </a:r>
              <a:endParaRPr sz="5000">
                <a:solidFill>
                  <a:srgbClr val="FFFFFF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pic>
          <p:nvPicPr>
            <p:cNvPr id="12" name="Google Shape;12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85624" y="42474"/>
              <a:ext cx="4772749" cy="4772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3;p2"/>
            <p:cNvSpPr/>
            <p:nvPr/>
          </p:nvSpPr>
          <p:spPr>
            <a:xfrm>
              <a:off x="1523994" y="3537091"/>
              <a:ext cx="6096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6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please check-in at</a:t>
              </a:r>
              <a:r>
                <a:rPr b="1" lang="en" sz="3600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 gatortechuf.com</a:t>
              </a:r>
              <a:endParaRPr b="1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Content">
  <p:cSld name="MAIN_POINT_1">
    <p:bg>
      <p:bgPr>
        <a:solidFill>
          <a:srgbClr val="17E7C3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/>
          <p:nvPr/>
        </p:nvSpPr>
        <p:spPr>
          <a:xfrm>
            <a:off x="1074775" y="1607648"/>
            <a:ext cx="2712900" cy="31920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1"/>
          <p:cNvSpPr txBox="1"/>
          <p:nvPr/>
        </p:nvSpPr>
        <p:spPr>
          <a:xfrm>
            <a:off x="1526797" y="256619"/>
            <a:ext cx="72813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tech…</a:t>
            </a:r>
            <a:endParaRPr sz="5500"/>
          </a:p>
        </p:txBody>
      </p:sp>
      <p:sp>
        <p:nvSpPr>
          <p:cNvPr id="42" name="Google Shape;42;p11"/>
          <p:cNvSpPr/>
          <p:nvPr/>
        </p:nvSpPr>
        <p:spPr>
          <a:xfrm>
            <a:off x="5158400" y="1607648"/>
            <a:ext cx="2712900" cy="31920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nect with us">
  <p:cSld name="CAPTION_ONLY_1">
    <p:bg>
      <p:bgPr>
        <a:solidFill>
          <a:srgbClr val="FF9F1A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45" name="Google Shape;45;p12"/>
          <p:cNvSpPr txBox="1"/>
          <p:nvPr/>
        </p:nvSpPr>
        <p:spPr>
          <a:xfrm>
            <a:off x="434350" y="1489450"/>
            <a:ext cx="41967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 meet in Heavener 220 every Tuesday 6:30-7:30</a:t>
            </a:r>
            <a:endParaRPr b="1" sz="2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46" name="Google Shape;46;p12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" name="Google Shape;51;p12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2" name="Google Shape;52;p12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ansition">
  <p:cSld name="BLANK_2">
    <p:bg>
      <p:bgPr>
        <a:solidFill>
          <a:schemeClr val="accent5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 amt="30000"/>
          </a:blip>
          <a:srcRect b="0" l="0" r="-5674" t="0"/>
          <a:stretch/>
        </p:blipFill>
        <p:spPr>
          <a:xfrm>
            <a:off x="-271067" y="242486"/>
            <a:ext cx="10141829" cy="444381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1593073" y="1359188"/>
            <a:ext cx="5990400" cy="24036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rgbClr val="1022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_ONLY_2">
  <p:cSld name="CAPTION_ONLY_2">
    <p:bg>
      <p:bgPr>
        <a:solidFill>
          <a:srgbClr val="EE6D2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lang="en" sz="54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thank you!</a:t>
            </a:r>
            <a:endParaRPr/>
          </a:p>
        </p:txBody>
      </p:sp>
      <p:sp>
        <p:nvSpPr>
          <p:cNvPr id="61" name="Google Shape;61;p15"/>
          <p:cNvSpPr txBox="1"/>
          <p:nvPr/>
        </p:nvSpPr>
        <p:spPr>
          <a:xfrm>
            <a:off x="151625" y="1503900"/>
            <a:ext cx="5049000" cy="13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 meet in Heavener 150 on Tuesdays 6:30-7:30</a:t>
            </a:r>
            <a:endParaRPr b="1" sz="3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sz="1000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Or visit </a:t>
            </a:r>
            <a:r>
              <a:rPr b="1" lang="en" sz="1800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gatortechuf.com </a:t>
            </a: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for more info!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62" name="Google Shape;62;p15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rgbClr val="EE6D2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content</a:t>
            </a:r>
            <a:endParaRPr sz="11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_ONLY_3">
  <p:cSld name="CAPTION_ONLY_3">
    <p:bg>
      <p:bgPr>
        <a:solidFill>
          <a:srgbClr val="EE6D2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74" name="Google Shape;74;p17"/>
          <p:cNvSpPr txBox="1"/>
          <p:nvPr/>
        </p:nvSpPr>
        <p:spPr>
          <a:xfrm>
            <a:off x="434350" y="1489450"/>
            <a:ext cx="41967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2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What’s the tech meme of the week?</a:t>
            </a:r>
            <a:endParaRPr sz="2800"/>
          </a:p>
        </p:txBody>
      </p:sp>
      <p:cxnSp>
        <p:nvCxnSpPr>
          <p:cNvPr id="75" name="Google Shape;75;p17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nouncements" type="secHead">
  <p:cSld name="SECTION_HEADER">
    <p:bg>
      <p:bgPr>
        <a:solidFill>
          <a:srgbClr val="05F2D0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" name="Google Shape;17;p3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FFAB4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nouncements 1">
  <p:cSld name="SECTION_HEADER_1">
    <p:bg>
      <p:bgPr>
        <a:solidFill>
          <a:srgbClr val="05F2D0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206400" y="751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announcements</a:t>
            </a:r>
            <a:endParaRPr b="1" sz="7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1" name="Google Shape;21;p4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FFAB4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OTM">
  <p:cSld name="TITLE_AND_BODY_1">
    <p:bg>
      <p:bgPr>
        <a:solidFill>
          <a:srgbClr val="FF9F1A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75" y="-40187"/>
            <a:ext cx="9221700" cy="507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cebreaker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7151" y="-250525"/>
            <a:ext cx="91440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/>
          <p:nvPr/>
        </p:nvSpPr>
        <p:spPr>
          <a:xfrm>
            <a:off x="216750" y="4056700"/>
            <a:ext cx="8710500" cy="9591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" type="twoColTx">
  <p:cSld name="TITLE_AND_TWO_COLUMNS">
    <p:bg>
      <p:bgPr>
        <a:solidFill>
          <a:srgbClr val="FF9F1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7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1">
  <p:cSld name="TITLE_AND_TWO_COLUMNS_1">
    <p:bg>
      <p:bgPr>
        <a:solidFill>
          <a:srgbClr val="FF9F1A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" name="Google Shape;33;p8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05F2D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Title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9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FFAB4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Title 1">
  <p:cSld name="ONE_COLUMN_TEXT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25" y="185575"/>
            <a:ext cx="8938253" cy="46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0"/>
          <p:cNvSpPr/>
          <p:nvPr/>
        </p:nvSpPr>
        <p:spPr>
          <a:xfrm>
            <a:off x="1441275" y="3920750"/>
            <a:ext cx="6406200" cy="518400"/>
          </a:xfrm>
          <a:prstGeom prst="rect">
            <a:avLst/>
          </a:prstGeom>
          <a:solidFill>
            <a:srgbClr val="05F2D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jpg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techcrunch.com/2019/10/10/porsche-and-boeing-are-partnering-to-develop-premium-electric-flying-cars/" TargetMode="External"/><Relationship Id="rId4" Type="http://schemas.openxmlformats.org/officeDocument/2006/relationships/hyperlink" Target="https://www.opb.org/news/article/portland-manufacturing-company-vigor-wave-energy-device/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hyperlink" Target="https://www.zdnet.com/article/thousands-of-hacked-disney-accounts-are-already-for-sale-on-hacking-forums/" TargetMode="External"/><Relationship Id="rId9" Type="http://schemas.openxmlformats.org/officeDocument/2006/relationships/image" Target="../media/image38.png"/><Relationship Id="rId5" Type="http://schemas.openxmlformats.org/officeDocument/2006/relationships/hyperlink" Target="https://www.businessinsider.com/elon-musk-congratulates-ford-mustang-mach-e-tesla-rival-2019-11" TargetMode="External"/><Relationship Id="rId6" Type="http://schemas.openxmlformats.org/officeDocument/2006/relationships/hyperlink" Target="https://www.businessinsider.com/elon-musk-congratulates-ford-mustang-mach-e-tesla-rival-2019-11" TargetMode="External"/><Relationship Id="rId7" Type="http://schemas.openxmlformats.org/officeDocument/2006/relationships/hyperlink" Target="https://www.businessinsider.com/elon-musk-congratulates-ford-mustang-mach-e-tesla-rival-2019-11" TargetMode="External"/><Relationship Id="rId8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3D Modeling 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414650" y="1503275"/>
            <a:ext cx="83256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476000" y="1503275"/>
            <a:ext cx="47652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264400" y="1438500"/>
            <a:ext cx="5316600" cy="32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use of computers to create graphics that look to have three dimensions. They are not only limited to gaming but are also used for special effects, films, and architecture.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It uses programs such as Cinema4D, ZBrush, or Blender create connecting set of points, lines, and curved surfaces to create a wireframe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 b="10730" l="0" r="0" t="0"/>
          <a:stretch/>
        </p:blipFill>
        <p:spPr>
          <a:xfrm>
            <a:off x="6297150" y="1349850"/>
            <a:ext cx="2443101" cy="17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175" y="3191583"/>
            <a:ext cx="3039075" cy="180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Other </a:t>
            </a: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ypes of modeling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467825" y="1483700"/>
            <a:ext cx="4444500" cy="32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Surface: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Represents the skin of an object with no thickness or type of material. Mostly used shipbuilding, automotive, aircraft industry.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Solid:</a:t>
            </a: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Works with objects with a legitimate thickness (ex. 5mm), have holes, and surfaces for manufacturing purposes.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249" y="1394750"/>
            <a:ext cx="2767726" cy="15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325" y="3099450"/>
            <a:ext cx="3355821" cy="188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3D Theory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414650" y="1503275"/>
            <a:ext cx="83256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Coordinate System - representation of shapes in a 3D space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Objects - Built using vertices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Vertex - a point in space having its own 3D position in the coordinate system. Attributes of a vertex: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-"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Position (x, y, z coordinate)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-"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Color (RGBA value)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-"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Normal (direction of vertex)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-"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Texture (a 2D image the vertex can use) 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250" y="1358650"/>
            <a:ext cx="1680300" cy="9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1925" y="3080550"/>
            <a:ext cx="2945700" cy="130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Rendering pipeline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414650" y="1503275"/>
            <a:ext cx="83256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The process by which images are prepared and output onto the screen.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Primitive</a:t>
            </a: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: An input to the pipeline 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Fragment</a:t>
            </a: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: A 3D projection of a pixel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Pixel</a:t>
            </a: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: A point on the screen arranged in the 2D grid, which holds an RGBA color.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500" y="1958508"/>
            <a:ext cx="3676999" cy="137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3D Modeling Careers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467825" y="1483700"/>
            <a:ext cx="4233600" cy="32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Medical Industry - 3D Models of Organs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Architects and Engineers - Showcase proposed buildings, designs, etc.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Scientists - 3D geological models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Movies and motion pictures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Video Games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3825" y="1398750"/>
            <a:ext cx="1890225" cy="18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4050" y="3392275"/>
            <a:ext cx="2399952" cy="175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ips and tricks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414650" y="1503275"/>
            <a:ext cx="41574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Have object references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Proportions, can get better by drawing or using a photo as reference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-"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Use photogrammetry and 3D scanning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Simplify forms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800" y="3713800"/>
            <a:ext cx="2361624" cy="13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499" y="1658092"/>
            <a:ext cx="2361624" cy="149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1125" y="1658100"/>
            <a:ext cx="2137201" cy="149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</a:t>
            </a: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ectary tutorial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3" name="Google Shape;223;p33"/>
          <p:cNvSpPr txBox="1"/>
          <p:nvPr/>
        </p:nvSpPr>
        <p:spPr>
          <a:xfrm>
            <a:off x="4486750" y="1409300"/>
            <a:ext cx="4612200" cy="3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icksand"/>
              <a:buChar char="●"/>
            </a:pPr>
            <a:r>
              <a:rPr b="1" lang="en" sz="13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Select convert to geometry, press z to switch to shaded rendering</a:t>
            </a:r>
            <a:endParaRPr b="1" sz="13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icksand"/>
              <a:buChar char="●"/>
            </a:pPr>
            <a:r>
              <a:rPr b="1" lang="en" sz="13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Double click on any of the faces and press select all</a:t>
            </a:r>
            <a:endParaRPr b="1" sz="13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icksand"/>
              <a:buChar char="●"/>
            </a:pPr>
            <a:r>
              <a:rPr b="1" lang="en" sz="13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Select the extrude option and drag the arrow to desired thickness</a:t>
            </a:r>
            <a:endParaRPr b="1" sz="13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icksand"/>
              <a:buChar char="●"/>
            </a:pPr>
            <a:r>
              <a:rPr b="1" lang="en" sz="13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Select faces to create the mug handle, by using the bridge option (adjust segments for design)</a:t>
            </a:r>
            <a:endParaRPr b="1" sz="13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icksand"/>
              <a:buChar char="●"/>
            </a:pPr>
            <a:r>
              <a:rPr b="1" lang="en" sz="13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Click mesh tools and select smooth</a:t>
            </a:r>
            <a:endParaRPr b="1" sz="13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4" name="Google Shape;224;p33"/>
          <p:cNvSpPr txBox="1"/>
          <p:nvPr/>
        </p:nvSpPr>
        <p:spPr>
          <a:xfrm>
            <a:off x="0" y="1409300"/>
            <a:ext cx="4327500" cy="3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Go to Vectary.com, sign up, create a new project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Select the object tab, and under primitives select cylinder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●"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Set the following parameters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Radius: 80, height: 200, radial segments: 20, height segments: 8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icksand"/>
              <a:buChar char="○"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Make sure double sided material is on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inished product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875" y="1409375"/>
            <a:ext cx="5208239" cy="35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/>
        </p:nvSpPr>
        <p:spPr>
          <a:xfrm>
            <a:off x="206400" y="751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activity</a:t>
            </a:r>
            <a:endParaRPr b="1" sz="6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413750" y="1500350"/>
            <a:ext cx="8313300" cy="3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Using the your new vectary knowledge create a rough 3d model of your last week’s design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Try and include a light source, multiple objects and textures/materials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Feel free to use existing assets for help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256075" y="1494125"/>
            <a:ext cx="8758500" cy="3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Check-in on </a:t>
            </a:r>
            <a:r>
              <a:rPr b="1" lang="en" sz="1800" u="sng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gatortechuf.com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Coordinator meeting TODAY after GBM!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Video game social - 12/3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/>
        </p:nvSpPr>
        <p:spPr>
          <a:xfrm>
            <a:off x="1078250" y="3666125"/>
            <a:ext cx="26814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Porsche and Boeing’s ambitious partnership.</a:t>
            </a:r>
            <a:endParaRPr b="1" sz="1800" u="sng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5163425" y="3666125"/>
            <a:ext cx="26814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Portland’s Renewable Wave Machine</a:t>
            </a:r>
            <a:endParaRPr b="1"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463" y="2365848"/>
            <a:ext cx="2632975" cy="10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5241" y="1909788"/>
            <a:ext cx="2097759" cy="166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/>
        </p:nvSpPr>
        <p:spPr>
          <a:xfrm>
            <a:off x="1870650" y="518325"/>
            <a:ext cx="54027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tech:</a:t>
            </a:r>
            <a:endParaRPr b="1" sz="4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4" name="Google Shape;254;p38"/>
          <p:cNvSpPr/>
          <p:nvPr/>
        </p:nvSpPr>
        <p:spPr>
          <a:xfrm>
            <a:off x="1679863" y="1643250"/>
            <a:ext cx="2382300" cy="2910600"/>
          </a:xfrm>
          <a:prstGeom prst="roundRect">
            <a:avLst>
              <a:gd fmla="val 9041" name="adj"/>
            </a:avLst>
          </a:prstGeom>
          <a:solidFill>
            <a:srgbClr val="03CCA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8"/>
          <p:cNvSpPr/>
          <p:nvPr/>
        </p:nvSpPr>
        <p:spPr>
          <a:xfrm>
            <a:off x="5081838" y="1643250"/>
            <a:ext cx="2382300" cy="2910600"/>
          </a:xfrm>
          <a:prstGeom prst="roundRect">
            <a:avLst>
              <a:gd fmla="val 9041" name="adj"/>
            </a:avLst>
          </a:prstGeom>
          <a:solidFill>
            <a:srgbClr val="03CCA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8"/>
          <p:cNvSpPr txBox="1"/>
          <p:nvPr/>
        </p:nvSpPr>
        <p:spPr>
          <a:xfrm>
            <a:off x="1757525" y="3389275"/>
            <a:ext cx="21447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177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/>
              </a:rPr>
              <a:t>Disney+ accounts compromised</a:t>
            </a:r>
            <a:endParaRPr b="1" sz="18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7" name="Google Shape;257;p38"/>
          <p:cNvSpPr txBox="1"/>
          <p:nvPr/>
        </p:nvSpPr>
        <p:spPr>
          <a:xfrm>
            <a:off x="5068200" y="3534925"/>
            <a:ext cx="2409600" cy="8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/>
              </a:rPr>
              <a:t>Elon Musk </a:t>
            </a:r>
            <a:r>
              <a:rPr b="1" lang="en" sz="16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/>
              </a:rPr>
              <a:t>congratulates</a:t>
            </a:r>
            <a:r>
              <a:rPr b="1" lang="en" sz="16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7"/>
              </a:rPr>
              <a:t> new electric vehicle competition</a:t>
            </a:r>
            <a:endParaRPr b="1" sz="16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0600" y="1967923"/>
            <a:ext cx="1784800" cy="13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8674" y="2088875"/>
            <a:ext cx="2144701" cy="10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Tech Meme(s) of the Week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65" name="Google Shape;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4287" y="1648333"/>
            <a:ext cx="3515425" cy="308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261425" y="3934500"/>
            <a:ext cx="8612400" cy="10182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4 Corners</a:t>
            </a:r>
            <a:endParaRPr sz="7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-70450" y="-70475"/>
            <a:ext cx="9371100" cy="521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b="1"/>
          </a:p>
        </p:txBody>
      </p:sp>
      <p:sp>
        <p:nvSpPr>
          <p:cNvPr id="102" name="Google Shape;102;p21"/>
          <p:cNvSpPr txBox="1"/>
          <p:nvPr/>
        </p:nvSpPr>
        <p:spPr>
          <a:xfrm>
            <a:off x="469725" y="35230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Strongly agree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Google Shape;103;p21"/>
          <p:cNvSpPr txBox="1"/>
          <p:nvPr/>
        </p:nvSpPr>
        <p:spPr>
          <a:xfrm>
            <a:off x="469725" y="400220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Somewhat agree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4" name="Google Shape;104;p21"/>
          <p:cNvSpPr txBox="1"/>
          <p:nvPr/>
        </p:nvSpPr>
        <p:spPr>
          <a:xfrm>
            <a:off x="7656275" y="406065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Somewhat disagree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5" name="Google Shape;105;p21"/>
          <p:cNvSpPr txBox="1"/>
          <p:nvPr/>
        </p:nvSpPr>
        <p:spPr>
          <a:xfrm>
            <a:off x="7656275" y="35230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Strongly disagree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Google Shape;106;p21"/>
          <p:cNvSpPr txBox="1"/>
          <p:nvPr/>
        </p:nvSpPr>
        <p:spPr>
          <a:xfrm>
            <a:off x="3387700" y="305300"/>
            <a:ext cx="2454300" cy="78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Front of the Room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7" name="Google Shape;107;p21"/>
          <p:cNvSpPr txBox="1"/>
          <p:nvPr/>
        </p:nvSpPr>
        <p:spPr>
          <a:xfrm>
            <a:off x="3452475" y="4049200"/>
            <a:ext cx="2454300" cy="78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Back of the Room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8" name="Google Shape;108;p21"/>
          <p:cNvSpPr txBox="1"/>
          <p:nvPr/>
        </p:nvSpPr>
        <p:spPr>
          <a:xfrm>
            <a:off x="947450" y="2067763"/>
            <a:ext cx="7335300" cy="937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Do you think mobile gaming will surpass traditional gaming as an industry?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/>
          <p:nvPr/>
        </p:nvSpPr>
        <p:spPr>
          <a:xfrm>
            <a:off x="-70450" y="-70475"/>
            <a:ext cx="9371100" cy="521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b="1"/>
          </a:p>
        </p:txBody>
      </p:sp>
      <p:sp>
        <p:nvSpPr>
          <p:cNvPr id="114" name="Google Shape;114;p22"/>
          <p:cNvSpPr txBox="1"/>
          <p:nvPr/>
        </p:nvSpPr>
        <p:spPr>
          <a:xfrm>
            <a:off x="469725" y="35230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I don’t play Video Games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5" name="Google Shape;115;p22"/>
          <p:cNvSpPr txBox="1"/>
          <p:nvPr/>
        </p:nvSpPr>
        <p:spPr>
          <a:xfrm>
            <a:off x="469725" y="400220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4-6 Hours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7656275" y="406065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6+ Hours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7656275" y="51645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1-3 Hours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3387700" y="305300"/>
            <a:ext cx="2454300" cy="78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Front of the Room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9" name="Google Shape;119;p22"/>
          <p:cNvSpPr txBox="1"/>
          <p:nvPr/>
        </p:nvSpPr>
        <p:spPr>
          <a:xfrm>
            <a:off x="3452475" y="4049200"/>
            <a:ext cx="2454300" cy="78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Back of the Room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1540250" y="2064325"/>
            <a:ext cx="6149700" cy="9444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How much time do you spend playing video games per week?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/>
          <p:nvPr/>
        </p:nvSpPr>
        <p:spPr>
          <a:xfrm>
            <a:off x="-70450" y="-70475"/>
            <a:ext cx="9371100" cy="521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b="1"/>
          </a:p>
        </p:txBody>
      </p:sp>
      <p:sp>
        <p:nvSpPr>
          <p:cNvPr id="126" name="Google Shape;126;p23"/>
          <p:cNvSpPr txBox="1"/>
          <p:nvPr/>
        </p:nvSpPr>
        <p:spPr>
          <a:xfrm>
            <a:off x="902063" y="-70475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Shooter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7" name="Google Shape;127;p23"/>
          <p:cNvSpPr txBox="1"/>
          <p:nvPr/>
        </p:nvSpPr>
        <p:spPr>
          <a:xfrm>
            <a:off x="616975" y="3140900"/>
            <a:ext cx="13272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Role-Playing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8" name="Google Shape;128;p23"/>
          <p:cNvSpPr txBox="1"/>
          <p:nvPr/>
        </p:nvSpPr>
        <p:spPr>
          <a:xfrm>
            <a:off x="7594038" y="3034775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Other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7493575" y="-70475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Action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0" name="Google Shape;130;p23"/>
          <p:cNvSpPr txBox="1"/>
          <p:nvPr/>
        </p:nvSpPr>
        <p:spPr>
          <a:xfrm>
            <a:off x="3387700" y="305300"/>
            <a:ext cx="2454300" cy="78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Front of the Room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1" name="Google Shape;131;p23"/>
          <p:cNvSpPr txBox="1"/>
          <p:nvPr/>
        </p:nvSpPr>
        <p:spPr>
          <a:xfrm>
            <a:off x="3452475" y="4049200"/>
            <a:ext cx="2454300" cy="78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Back of the Room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1324600" y="2262325"/>
            <a:ext cx="6580500" cy="5484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is your genre of game to play?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00" y="229500"/>
            <a:ext cx="1903176" cy="10705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1900" y="229500"/>
            <a:ext cx="2040850" cy="114797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200" y="3514877"/>
            <a:ext cx="1768751" cy="139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4300" y="3395070"/>
            <a:ext cx="1903176" cy="107212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6950" y="3904589"/>
            <a:ext cx="1768750" cy="994061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>
            <a:off x="-70450" y="-70475"/>
            <a:ext cx="9371100" cy="521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b="1"/>
          </a:p>
        </p:txBody>
      </p:sp>
      <p:sp>
        <p:nvSpPr>
          <p:cNvPr id="143" name="Google Shape;143;p24"/>
          <p:cNvSpPr txBox="1"/>
          <p:nvPr/>
        </p:nvSpPr>
        <p:spPr>
          <a:xfrm>
            <a:off x="947200" y="6930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Mobile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851050" y="349280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Console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7475250" y="334695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Virtual Reality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6" name="Google Shape;146;p24"/>
          <p:cNvSpPr txBox="1"/>
          <p:nvPr/>
        </p:nvSpPr>
        <p:spPr>
          <a:xfrm>
            <a:off x="7475250" y="0"/>
            <a:ext cx="11037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Quicksand"/>
                <a:ea typeface="Quicksand"/>
                <a:cs typeface="Quicksand"/>
                <a:sym typeface="Quicksand"/>
              </a:rPr>
              <a:t>PC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3387700" y="305300"/>
            <a:ext cx="2454300" cy="78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Front of the Room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3452475" y="4049200"/>
            <a:ext cx="2454300" cy="78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Back of the Room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947200" y="2092537"/>
            <a:ext cx="7335300" cy="981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method do you prefer to use to play games?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75" y="363800"/>
            <a:ext cx="1641449" cy="1094299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1150" y="305296"/>
            <a:ext cx="1814449" cy="1016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475" y="3844950"/>
            <a:ext cx="1814450" cy="102062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8975" y="3844957"/>
            <a:ext cx="1814450" cy="1020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/>
        </p:nvSpPr>
        <p:spPr>
          <a:xfrm>
            <a:off x="1553675" y="1335800"/>
            <a:ext cx="6174300" cy="24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r>
              <a:rPr b="1" lang="en" sz="7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un w/</a:t>
            </a:r>
            <a:endParaRPr b="1" sz="7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modeling</a:t>
            </a:r>
            <a:endParaRPr b="1" sz="7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Modeling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414650" y="1503275"/>
            <a:ext cx="61197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NURBS Modeling (Non-Uniform Rational Basis Spline) - a mathematical modeling type commonly used to generate curves and surfaces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Polygon Modeling (also known as meshes) - a collection of vertices, edges and faces that define the model, which allows for easy and precise editing of parts of your object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Subdivision Surfaces/NURMS Modeling (Non-Uniform Rational Mesh Smooth) - a method used to smoothen out those pixelated meshes.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5" name="Google Shape;165;p26"/>
          <p:cNvPicPr preferRelativeResize="0"/>
          <p:nvPr/>
        </p:nvPicPr>
        <p:blipFill rotWithShape="1">
          <a:blip r:embed="rId3">
            <a:alphaModFix/>
          </a:blip>
          <a:srcRect b="15282" l="11237" r="20452" t="25203"/>
          <a:stretch/>
        </p:blipFill>
        <p:spPr>
          <a:xfrm>
            <a:off x="6534350" y="1427075"/>
            <a:ext cx="2396239" cy="11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 rotWithShape="1">
          <a:blip r:embed="rId4">
            <a:alphaModFix/>
          </a:blip>
          <a:srcRect b="10180" l="14670" r="20474" t="10473"/>
          <a:stretch/>
        </p:blipFill>
        <p:spPr>
          <a:xfrm>
            <a:off x="6675748" y="2674475"/>
            <a:ext cx="1706320" cy="11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5">
            <a:alphaModFix/>
          </a:blip>
          <a:srcRect b="11958" l="13877" r="28943" t="16902"/>
          <a:stretch/>
        </p:blipFill>
        <p:spPr>
          <a:xfrm>
            <a:off x="6731875" y="3952497"/>
            <a:ext cx="1706326" cy="1191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tortech 2019-2020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