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9" r:id="rId3"/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Quicksand"/>
      <p:regular r:id="rId20"/>
      <p:bold r:id="rId21"/>
    </p:embeddedFont>
    <p:embeddedFont>
      <p:font typeface="Alfa Slab One"/>
      <p:regular r:id="rId22"/>
    </p:embeddedFon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icksand-regular.fntdata"/><Relationship Id="rId11" Type="http://schemas.openxmlformats.org/officeDocument/2006/relationships/slide" Target="slides/slide5.xml"/><Relationship Id="rId22" Type="http://schemas.openxmlformats.org/officeDocument/2006/relationships/font" Target="fonts/AlfaSlabOne-regular.fntdata"/><Relationship Id="rId10" Type="http://schemas.openxmlformats.org/officeDocument/2006/relationships/slide" Target="slides/slide4.xml"/><Relationship Id="rId21" Type="http://schemas.openxmlformats.org/officeDocument/2006/relationships/font" Target="fonts/Quicksand-bold.fntdata"/><Relationship Id="rId13" Type="http://schemas.openxmlformats.org/officeDocument/2006/relationships/slide" Target="slides/slide7.xml"/><Relationship Id="rId24" Type="http://schemas.openxmlformats.org/officeDocument/2006/relationships/font" Target="fonts/Comfortaa-bold.fntdata"/><Relationship Id="rId12" Type="http://schemas.openxmlformats.org/officeDocument/2006/relationships/slide" Target="slides/slide6.xml"/><Relationship Id="rId23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ProximaNova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b8119b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9b8119b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9b8119b5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9b8119b5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b8119b5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9b8119b5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9b8119b5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9b8119b5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b8119b5a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9b8119b5a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9b8119b5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9b8119b5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9b8119b5a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9b8119b5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9b8119b5a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9b8119b5a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9b8119b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9b8119b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102269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 txBox="1"/>
          <p:nvPr/>
        </p:nvSpPr>
        <p:spPr>
          <a:xfrm>
            <a:off x="-1306779" y="577310"/>
            <a:ext cx="82800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welcome to</a:t>
            </a:r>
            <a:endParaRPr sz="5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000" u="none" cap="none" strike="noStrike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000" u="none" cap="none" strike="noStrike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000" u="none" cap="none" strike="noStrike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5249" y="32974"/>
            <a:ext cx="4772749" cy="47727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-135956" y="3351516"/>
            <a:ext cx="6096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please check-in</a:t>
            </a:r>
            <a:endParaRPr sz="5000"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650" y="805900"/>
            <a:ext cx="2479076" cy="24790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831900" y="3284976"/>
            <a:ext cx="48684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rgbClr val="FFFF00"/>
                </a:solidFill>
                <a:latin typeface="Quicksand"/>
                <a:ea typeface="Quicksand"/>
                <a:cs typeface="Quicksand"/>
                <a:sym typeface="Quicksand"/>
              </a:rPr>
              <a:t>gatortechuf.com</a:t>
            </a:r>
            <a:endParaRPr b="1" sz="3000">
              <a:solidFill>
                <a:srgbClr val="FFFF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05F2D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11700" y="1618550"/>
            <a:ext cx="8520600" cy="3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22569"/>
              </a:solidFill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191150" y="1637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announcements</a:t>
            </a:r>
            <a:endParaRPr b="1" sz="7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66" name="Google Shape;66;p15"/>
          <p:cNvCxnSpPr/>
          <p:nvPr/>
        </p:nvCxnSpPr>
        <p:spPr>
          <a:xfrm flipH="1" rot="10800000">
            <a:off x="431100" y="1334925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EE6D2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EE6D2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376" y="-255800"/>
            <a:ext cx="8435725" cy="441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/>
          <p:nvPr/>
        </p:nvSpPr>
        <p:spPr>
          <a:xfrm>
            <a:off x="296439" y="3916853"/>
            <a:ext cx="8556000" cy="9873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EE6D2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8800" y="70315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EE6D2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content</a:t>
            </a:r>
            <a:endParaRPr sz="11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rgbClr val="EE6D2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25" y="185575"/>
            <a:ext cx="8938253" cy="46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EE6D2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/>
          <p:nvPr/>
        </p:nvSpPr>
        <p:spPr>
          <a:xfrm>
            <a:off x="228600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0"/>
          <p:cNvSpPr/>
          <p:nvPr/>
        </p:nvSpPr>
        <p:spPr>
          <a:xfrm>
            <a:off x="32472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0"/>
          <p:cNvSpPr/>
          <p:nvPr/>
        </p:nvSpPr>
        <p:spPr>
          <a:xfrm>
            <a:off x="62658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0"/>
          <p:cNvSpPr txBox="1"/>
          <p:nvPr/>
        </p:nvSpPr>
        <p:spPr>
          <a:xfrm>
            <a:off x="1526797" y="256619"/>
            <a:ext cx="72813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this week in tech…</a:t>
            </a:r>
            <a:endParaRPr sz="55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4" name="Google Shape;84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rgbClr val="EE6D2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88" name="Google Shape;88;p22"/>
          <p:cNvSpPr txBox="1"/>
          <p:nvPr/>
        </p:nvSpPr>
        <p:spPr>
          <a:xfrm>
            <a:off x="434348" y="1417510"/>
            <a:ext cx="41499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visit gatortechuf.com to join</a:t>
            </a:r>
            <a:r>
              <a:rPr b="1" i="0" lang="en" sz="2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our slack workspace or the email list. </a:t>
            </a:r>
            <a:endParaRPr/>
          </a:p>
        </p:txBody>
      </p:sp>
      <p:cxnSp>
        <p:nvCxnSpPr>
          <p:cNvPr id="89" name="Google Shape;89;p22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" name="Google Shape;9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5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94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2"/>
          <p:cNvSpPr txBox="1"/>
          <p:nvPr/>
        </p:nvSpPr>
        <p:spPr>
          <a:xfrm>
            <a:off x="28084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4" name="Google Shape;94;p22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" name="Google Shape;95;p22"/>
          <p:cNvSpPr txBox="1"/>
          <p:nvPr/>
        </p:nvSpPr>
        <p:spPr>
          <a:xfrm>
            <a:off x="6712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" name="Google Shape;96;p22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rgbClr val="EE6D2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99" name="Google Shape;99;p23"/>
          <p:cNvSpPr txBox="1"/>
          <p:nvPr/>
        </p:nvSpPr>
        <p:spPr>
          <a:xfrm>
            <a:off x="422173" y="1568322"/>
            <a:ext cx="41499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See Jenny - VP of Membership -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for help getting on slack or the email list. </a:t>
            </a:r>
            <a:endParaRPr/>
          </a:p>
        </p:txBody>
      </p:sp>
      <p:cxnSp>
        <p:nvCxnSpPr>
          <p:cNvPr id="100" name="Google Shape;100;p23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" name="Google Shape;10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648" y="3367055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8838" y="3203418"/>
            <a:ext cx="1763700" cy="1763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102269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4"/>
          <p:cNvPicPr preferRelativeResize="0"/>
          <p:nvPr/>
        </p:nvPicPr>
        <p:blipFill rotWithShape="1">
          <a:blip r:embed="rId2">
            <a:alphaModFix amt="30000"/>
          </a:blip>
          <a:srcRect b="0" l="0" r="-5674" t="0"/>
          <a:stretch/>
        </p:blipFill>
        <p:spPr>
          <a:xfrm>
            <a:off x="-271067" y="242486"/>
            <a:ext cx="10141829" cy="4443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/>
          <p:nvPr/>
        </p:nvSpPr>
        <p:spPr>
          <a:xfrm>
            <a:off x="1593073" y="1359188"/>
            <a:ext cx="5990400" cy="2403600"/>
          </a:xfrm>
          <a:prstGeom prst="roundRect">
            <a:avLst>
              <a:gd fmla="val 16667" name="adj"/>
            </a:avLst>
          </a:prstGeom>
          <a:solidFill>
            <a:srgbClr val="102269"/>
          </a:solidFill>
          <a:ln cap="flat" cmpd="sng" w="12700">
            <a:solidFill>
              <a:srgbClr val="1022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10226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26"/>
          <p:cNvGrpSpPr/>
          <p:nvPr/>
        </p:nvGrpSpPr>
        <p:grpSpPr>
          <a:xfrm>
            <a:off x="508196" y="-152401"/>
            <a:ext cx="8280000" cy="4772749"/>
            <a:chOff x="431996" y="-1"/>
            <a:chExt cx="8280000" cy="4772749"/>
          </a:xfrm>
        </p:grpSpPr>
        <p:sp>
          <p:nvSpPr>
            <p:cNvPr id="113" name="Google Shape;113;p26"/>
            <p:cNvSpPr txBox="1"/>
            <p:nvPr/>
          </p:nvSpPr>
          <p:spPr>
            <a:xfrm>
              <a:off x="431996" y="494260"/>
              <a:ext cx="8280000" cy="41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5000" u="none" cap="none" strike="noStrike">
                  <a:solidFill>
                    <a:srgbClr val="EE6D2F"/>
                  </a:solidFill>
                  <a:latin typeface="Quicksand"/>
                  <a:ea typeface="Quicksand"/>
                  <a:cs typeface="Quicksand"/>
                  <a:sym typeface="Quicksand"/>
                </a:rPr>
                <a:t>welcome to</a:t>
              </a:r>
              <a:endParaRPr sz="50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114" name="Google Shape;114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185624" y="-1"/>
              <a:ext cx="4772749" cy="4772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6"/>
            <p:cNvSpPr/>
            <p:nvPr/>
          </p:nvSpPr>
          <p:spPr>
            <a:xfrm>
              <a:off x="1523994" y="3537091"/>
              <a:ext cx="60960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rgbClr val="EE6D2F"/>
                  </a:solidFill>
                  <a:latin typeface="Quicksand"/>
                  <a:ea typeface="Quicksand"/>
                  <a:cs typeface="Quicksand"/>
                  <a:sym typeface="Quicksand"/>
                </a:rPr>
                <a:t>if it’s your first time</a:t>
              </a:r>
              <a:endParaRPr b="1" sz="28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5000" u="none" cap="none" strike="noStrike">
                  <a:solidFill>
                    <a:srgbClr val="EE6D2F"/>
                  </a:solidFill>
                  <a:latin typeface="Quicksand"/>
                  <a:ea typeface="Quicksand"/>
                  <a:cs typeface="Quicksand"/>
                  <a:sym typeface="Quicksand"/>
                </a:rPr>
                <a:t>please check-in</a:t>
              </a:r>
              <a:endParaRPr sz="5000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05F2D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/>
        </p:nvSpPr>
        <p:spPr>
          <a:xfrm>
            <a:off x="311700" y="1618550"/>
            <a:ext cx="8520600" cy="3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22569"/>
              </a:solidFill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191150" y="1637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announcements</a:t>
            </a:r>
            <a:endParaRPr b="1" sz="7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19" name="Google Shape;119;p27"/>
          <p:cNvCxnSpPr/>
          <p:nvPr/>
        </p:nvCxnSpPr>
        <p:spPr>
          <a:xfrm flipH="1" rot="10800000">
            <a:off x="431100" y="1334925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EE6D2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EE6D2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376" y="-255800"/>
            <a:ext cx="8435725" cy="441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/>
          <p:nvPr/>
        </p:nvSpPr>
        <p:spPr>
          <a:xfrm>
            <a:off x="296439" y="3916853"/>
            <a:ext cx="8556000" cy="9873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EE6D2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-152400"/>
            <a:ext cx="860213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EE6D2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content</a:t>
            </a:r>
            <a:endParaRPr sz="11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rgbClr val="EE6D2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25" y="185575"/>
            <a:ext cx="8938253" cy="46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EE6D2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/>
          <p:nvPr/>
        </p:nvSpPr>
        <p:spPr>
          <a:xfrm>
            <a:off x="228600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2"/>
          <p:cNvSpPr/>
          <p:nvPr/>
        </p:nvSpPr>
        <p:spPr>
          <a:xfrm>
            <a:off x="32472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2"/>
          <p:cNvSpPr/>
          <p:nvPr/>
        </p:nvSpPr>
        <p:spPr>
          <a:xfrm>
            <a:off x="62658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2"/>
          <p:cNvSpPr txBox="1"/>
          <p:nvPr/>
        </p:nvSpPr>
        <p:spPr>
          <a:xfrm>
            <a:off x="1526797" y="256619"/>
            <a:ext cx="72813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this week in tech…</a:t>
            </a:r>
            <a:endParaRPr sz="55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rgbClr val="EE6D2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136" name="Google Shape;136;p33"/>
          <p:cNvSpPr txBox="1"/>
          <p:nvPr/>
        </p:nvSpPr>
        <p:spPr>
          <a:xfrm>
            <a:off x="434350" y="1489450"/>
            <a:ext cx="41967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Visit gatortechuf.com to get</a:t>
            </a:r>
            <a:r>
              <a:rPr b="1" i="0" lang="en" sz="2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on our slack workspace</a:t>
            </a:r>
            <a:r>
              <a:rPr b="1"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and newsletter</a:t>
            </a:r>
            <a:endParaRPr/>
          </a:p>
        </p:txBody>
      </p:sp>
      <p:cxnSp>
        <p:nvCxnSpPr>
          <p:cNvPr id="137" name="Google Shape;137;p33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" name="Google Shape;13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3"/>
          <p:cNvSpPr txBox="1"/>
          <p:nvPr/>
        </p:nvSpPr>
        <p:spPr>
          <a:xfrm>
            <a:off x="29388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2" name="Google Shape;142;p33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3" name="Google Shape;143;p33"/>
          <p:cNvSpPr txBox="1"/>
          <p:nvPr/>
        </p:nvSpPr>
        <p:spPr>
          <a:xfrm>
            <a:off x="8016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4" name="Google Shape;144;p33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102269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4"/>
          <p:cNvPicPr preferRelativeResize="0"/>
          <p:nvPr/>
        </p:nvPicPr>
        <p:blipFill rotWithShape="1">
          <a:blip r:embed="rId2">
            <a:alphaModFix amt="30000"/>
          </a:blip>
          <a:srcRect b="0" l="0" r="-5674" t="0"/>
          <a:stretch/>
        </p:blipFill>
        <p:spPr>
          <a:xfrm>
            <a:off x="-271067" y="242486"/>
            <a:ext cx="10141829" cy="444381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4"/>
          <p:cNvSpPr/>
          <p:nvPr/>
        </p:nvSpPr>
        <p:spPr>
          <a:xfrm>
            <a:off x="1593073" y="1359188"/>
            <a:ext cx="5990400" cy="2403600"/>
          </a:xfrm>
          <a:prstGeom prst="roundRect">
            <a:avLst>
              <a:gd fmla="val 16667" name="adj"/>
            </a:avLst>
          </a:prstGeom>
          <a:solidFill>
            <a:srgbClr val="102269"/>
          </a:solidFill>
          <a:ln cap="flat" cmpd="sng" w="12700">
            <a:solidFill>
              <a:srgbClr val="1022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A"/>
              </a:buClr>
              <a:buSzPts val="1800"/>
              <a:buFont typeface="Quicksand"/>
              <a:buChar char="●"/>
              <a:defRPr sz="1800"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A"/>
              </a:buClr>
              <a:buSzPts val="1800"/>
              <a:buFont typeface="Quicksand"/>
              <a:buChar char="●"/>
              <a:defRPr sz="1800"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/>
        </p:nvSpPr>
        <p:spPr>
          <a:xfrm>
            <a:off x="1690594" y="1391025"/>
            <a:ext cx="5778600" cy="21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artificial intelligence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</a:t>
            </a: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hat is AI?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8" name="Google Shape;158;p36"/>
          <p:cNvSpPr txBox="1"/>
          <p:nvPr/>
        </p:nvSpPr>
        <p:spPr>
          <a:xfrm>
            <a:off x="239250" y="1541700"/>
            <a:ext cx="56943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Artificial Intelligence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The goal is creating a computer that: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Thinks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Learns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Makes rational decisions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(AI)ce breaker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4" name="Google Shape;164;p37"/>
          <p:cNvSpPr txBox="1"/>
          <p:nvPr/>
        </p:nvSpPr>
        <p:spPr>
          <a:xfrm>
            <a:off x="239250" y="1541700"/>
            <a:ext cx="85284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What kind of chatbots would you use?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Would you use a financial chatbot?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Would you speak with a chatbot over a customer service rep?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How much information are you willing to give them?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</a:t>
            </a: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hat exactly is AI?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0" name="Google Shape;170;p38"/>
          <p:cNvSpPr txBox="1"/>
          <p:nvPr/>
        </p:nvSpPr>
        <p:spPr>
          <a:xfrm>
            <a:off x="239250" y="1541700"/>
            <a:ext cx="40272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AI right now: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Machine learning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Making predictions based on past data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" name="Google Shape;171;p38"/>
          <p:cNvSpPr txBox="1"/>
          <p:nvPr/>
        </p:nvSpPr>
        <p:spPr>
          <a:xfrm>
            <a:off x="4631375" y="1541700"/>
            <a:ext cx="4027200" cy="3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AI in the future: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tikz12.png" id="172" name="Google Shape;1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223" y="2687925"/>
            <a:ext cx="2498750" cy="207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-terminator-poster.jpg" id="173" name="Google Shape;17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6375" y="2093825"/>
            <a:ext cx="1791626" cy="267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achine learning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9" name="Google Shape;179;p39"/>
          <p:cNvSpPr txBox="1"/>
          <p:nvPr/>
        </p:nvSpPr>
        <p:spPr>
          <a:xfrm>
            <a:off x="239250" y="1541700"/>
            <a:ext cx="85284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Statistical methods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Learns based on data sets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Supervised learning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Like looking at a test with the answers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Figures out why a problem results in a specific answer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Unsupervised learning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Looking at a test with no answers or knowledge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Figure things about by trying everything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0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what is AI used for right now?</a:t>
            </a:r>
            <a:endParaRPr b="1" sz="4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5" name="Google Shape;185;p40"/>
          <p:cNvSpPr txBox="1"/>
          <p:nvPr/>
        </p:nvSpPr>
        <p:spPr>
          <a:xfrm>
            <a:off x="239250" y="1541700"/>
            <a:ext cx="85284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Tesla Autopilot and fleet learning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Google Search autotype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Amazon recommendations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Detecting credit card fraud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google-self-driving-car-road-works-speed-limit.jpg" id="186" name="Google Shape;1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374" y="2348694"/>
            <a:ext cx="4182027" cy="23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</a:t>
            </a:r>
            <a:r>
              <a:rPr b="1" lang="en" sz="37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ersonal assistants &amp; chatbots</a:t>
            </a:r>
            <a:endParaRPr b="1" sz="37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2" name="Google Shape;192;p41"/>
          <p:cNvSpPr txBox="1"/>
          <p:nvPr/>
        </p:nvSpPr>
        <p:spPr>
          <a:xfrm>
            <a:off x="239250" y="1541700"/>
            <a:ext cx="85284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Google Now/Google Assistant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Siri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Microsoft Cortana?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Amazon Alexa?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Chatbots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Meekan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Abe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Penny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Capture+_2016-10-17-23-31-06.png" id="193" name="Google Shape;19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234" y="1541700"/>
            <a:ext cx="3381164" cy="341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impact of AI</a:t>
            </a:r>
            <a:endParaRPr b="1" sz="4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9" name="Google Shape;199;p42"/>
          <p:cNvSpPr txBox="1"/>
          <p:nvPr/>
        </p:nvSpPr>
        <p:spPr>
          <a:xfrm>
            <a:off x="239250" y="1541700"/>
            <a:ext cx="85284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Jobs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Self driving cars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Customer service reps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Journalists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Quality of Life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Having a personal assistant in your pocket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AI becoming better than us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