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roxima Nova"/>
      <p:regular r:id="rId24"/>
      <p:bold r:id="rId25"/>
      <p:italic r:id="rId26"/>
      <p:boldItalic r:id="rId27"/>
    </p:embeddedFont>
    <p:embeddedFont>
      <p:font typeface="Quicksand"/>
      <p:bold r:id="rId28"/>
    </p:embeddedFont>
    <p:embeddedFont>
      <p:font typeface="Alfa Slab One"/>
      <p:regular r:id="rId29"/>
    </p:embeddedFont>
    <p:embeddedFont>
      <p:font typeface="Comfortaa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28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italic.fntdata"/><Relationship Id="rId25" Type="http://schemas.openxmlformats.org/officeDocument/2006/relationships/font" Target="fonts/ProximaNova-bold.fntdata"/><Relationship Id="rId28" Type="http://schemas.openxmlformats.org/officeDocument/2006/relationships/font" Target="fonts/Quicksand-bold.fntdata"/><Relationship Id="rId27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faSlab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fortaa-bold.fntdata"/><Relationship Id="rId30" Type="http://schemas.openxmlformats.org/officeDocument/2006/relationships/font" Target="fonts/Comforta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oneycrashers.com/best-credit-cards-college-student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pointsguy.com/rewards-cards-pm/?utm_source=google&amp;utm_medium=cpc&amp;utm_campaign=NBDrewE1-best%20rewards%20credit%20card-323282413917&amp;utm_term=best%20rewards%20credit%20card&amp;utm_cmpid=1643051953&amp;utm_adgid=61446148461&amp;utm_tgtid=kwd-154420017&amp;utm_mt=e&amp;utm_adid=323282413917&amp;utm_dvc=c&amp;utm_ntwk=g&amp;utm_adpos=1t2&amp;utm_plcmnt=&amp;utm_locphysid=1015033&amp;utm_locintid=&amp;utm_feeditemid=&amp;utm_devicemdl=&amp;utm_plcmnttgt=&amp;utm_misc=&amp;gclid=Cj0KCQjw_absBRD1ARIsAO4_D3t3vxhNg9vfAjQHvdcgDwvY3FXeLa61I-pTZHYcCeVP6nO4MppFgVMaAuAdEALw_wcB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lh.io/seasons/na-2019/events" TargetMode="External"/><Relationship Id="rId3" Type="http://schemas.openxmlformats.org/officeDocument/2006/relationships/hyperlink" Target="https://shellhacks.net/" TargetMode="External"/><Relationship Id="rId4" Type="http://schemas.openxmlformats.org/officeDocument/2006/relationships/hyperlink" Target="http://hackgsu.com/" TargetMode="External"/><Relationship Id="rId9" Type="http://schemas.openxmlformats.org/officeDocument/2006/relationships/hyperlink" Target="https://knighthacks.org/" TargetMode="External"/><Relationship Id="rId5" Type="http://schemas.openxmlformats.org/officeDocument/2006/relationships/hyperlink" Target="https://2018.hack.gt/" TargetMode="External"/><Relationship Id="rId6" Type="http://schemas.openxmlformats.org/officeDocument/2006/relationships/hyperlink" Target="https://hackfsu.com/" TargetMode="External"/><Relationship Id="rId7" Type="http://schemas.openxmlformats.org/officeDocument/2006/relationships/hyperlink" Target="https://2019.swamphacks.com/" TargetMode="External"/><Relationship Id="rId8" Type="http://schemas.openxmlformats.org/officeDocument/2006/relationships/hyperlink" Target="https://mangohacks.com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forbes.com/sites/nikolaikuznetsov/2017/04/21/fintech-gets-serious-about-personal-finance/#21c730254c25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moneyunder30.com/paypal-alternative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093874b9d_6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093874b9d_6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what gatortech is.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b50fcd2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b50fcd2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0b50fcd2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0b50fcd2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0b50fcd2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0b50fcd2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ac748455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ac748455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https://www.moneycrashers.com/best-credit-cards-college-students/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ac748455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3ac748455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hepointsguy.com/rewards-cards-pm/?utm_source=google&amp;utm_medium=cpc&amp;utm_campaign=NBDrewE1-best%20rewards%20credit%20card-323282413917&amp;utm_term=best%20rewards%20credit%20card&amp;utm_cmpid=1643051953&amp;utm_adgid=61446148461&amp;utm_tgtid=kwd-154420017&amp;utm_mt=e&amp;utm_adid=323282413917&amp;utm_dvc=c&amp;utm_ntwk=g&amp;utm_adpos=1t2&amp;utm_plcmnt=&amp;utm_locphysid=1015033&amp;utm_locintid=&amp;utm_feeditemid=&amp;utm_devicemdl=&amp;utm_plcmnttgt=&amp;utm_misc=&amp;gclid=Cj0KCQjw_absBRD1ARIsAO4_D3t3vxhNg9vfAjQHvdcgDwvY3FXeLa61I-pTZHYcCeVP6nO4MppFgVMaAuAdEALw_wcB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3ac748455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3ac748455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0b50fcd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0b50fcd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b50fcd2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0b50fcd2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093874b9d_6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093874b9d_6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844021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844021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to mentimeter for the polls.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Hackathons: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https://mlh.io/seasons/na-2019/events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ShellHacks: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https://shellhacks.net/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HackGSU: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http://hackgsu.com/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HackGT: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https://2018.hack.gt/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HackFSU: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https://hackfsu.com/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SwampHacks: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https://2019.swamphacks.com/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MangoHacks: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https://mangohacks.com/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KnightHacks: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https://knighthacks.org/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3ac74845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3ac74845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093874b9d_6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093874b9d_6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93874b9d_6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93874b9d_6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0b50fcd2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0b50fcd2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ac74845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ac7484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3ac74845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3ac74845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https://www.forbes.com/sites/nikolaikuznetsov/2017/04/21/fintech-gets-serious-about-personal-finance/#21c730254c25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ac74845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3ac74845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https://www.moneyunder30.com/paypal-alternatives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3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1996" y="-254926"/>
            <a:ext cx="8280000" cy="4772749"/>
            <a:chOff x="431996" y="42474"/>
            <a:chExt cx="8280000" cy="4772749"/>
          </a:xfrm>
        </p:grpSpPr>
        <p:sp>
          <p:nvSpPr>
            <p:cNvPr id="11" name="Google Shape;11;p2"/>
            <p:cNvSpPr txBox="1"/>
            <p:nvPr/>
          </p:nvSpPr>
          <p:spPr>
            <a:xfrm>
              <a:off x="431996" y="494260"/>
              <a:ext cx="8280000" cy="415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welcome to</a:t>
              </a:r>
              <a:endParaRPr sz="5000">
                <a:solidFill>
                  <a:srgbClr val="FFFFFF"/>
                </a:solidFill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5000" u="none" cap="none" strike="noStrike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85624" y="42474"/>
              <a:ext cx="4772749" cy="477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1523994" y="3537091"/>
              <a:ext cx="6096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3600" u="none" cap="none" strike="noStrike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please check-in at</a:t>
              </a:r>
              <a:r>
                <a:rPr b="1" lang="en" sz="3600">
                  <a:solidFill>
                    <a:srgbClr val="FFFFFF"/>
                  </a:solidFill>
                  <a:latin typeface="Quicksand"/>
                  <a:ea typeface="Quicksand"/>
                  <a:cs typeface="Quicksand"/>
                  <a:sym typeface="Quicksand"/>
                </a:rPr>
                <a:t> gatortechuf.com</a:t>
              </a:r>
              <a:endParaRPr b="1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Content">
  <p:cSld name="MAIN_POINT_1">
    <p:bg>
      <p:bgPr>
        <a:solidFill>
          <a:srgbClr val="17E7C3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/>
          <p:nvPr/>
        </p:nvSpPr>
        <p:spPr>
          <a:xfrm>
            <a:off x="1074775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1"/>
          <p:cNvSpPr txBox="1"/>
          <p:nvPr/>
        </p:nvSpPr>
        <p:spPr>
          <a:xfrm>
            <a:off x="1526797" y="256619"/>
            <a:ext cx="7281300" cy="3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week in tech…</a:t>
            </a:r>
            <a:endParaRPr sz="5500"/>
          </a:p>
        </p:txBody>
      </p:sp>
      <p:sp>
        <p:nvSpPr>
          <p:cNvPr id="42" name="Google Shape;42;p11"/>
          <p:cNvSpPr/>
          <p:nvPr/>
        </p:nvSpPr>
        <p:spPr>
          <a:xfrm>
            <a:off x="5158400" y="1607648"/>
            <a:ext cx="2712900" cy="3192000"/>
          </a:xfrm>
          <a:prstGeom prst="roundRect">
            <a:avLst>
              <a:gd fmla="val 16667" name="adj"/>
            </a:avLst>
          </a:prstGeom>
          <a:solidFill>
            <a:srgbClr val="FFAB40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nect with us">
  <p:cSld name="CAPTION_ONLY_1">
    <p:bg>
      <p:bgPr>
        <a:solidFill>
          <a:srgbClr val="FF9F1A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45" name="Google Shape;45;p12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220 every Tuesday 6:30-7:30</a:t>
            </a:r>
            <a:endParaRPr b="1" sz="2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6" name="Google Shape;46;p12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" name="Google Shape;51;p12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ransition">
  <p:cSld name="BLANK_2">
    <p:bg>
      <p:bgPr>
        <a:solidFill>
          <a:schemeClr val="accent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 amt="30000"/>
          </a:blip>
          <a:srcRect b="0" l="0" r="-5674" t="0"/>
          <a:stretch/>
        </p:blipFill>
        <p:spPr>
          <a:xfrm>
            <a:off x="-271067" y="242486"/>
            <a:ext cx="10141829" cy="444381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1593073" y="1359188"/>
            <a:ext cx="5990400" cy="240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2700">
            <a:solidFill>
              <a:srgbClr val="1022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2">
  <p:cSld name="CAPTION_ONLY_2">
    <p:bg>
      <p:bgPr>
        <a:solidFill>
          <a:srgbClr val="EE6D2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lang="en" sz="5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thank you!</a:t>
            </a:r>
            <a:endParaRPr/>
          </a:p>
        </p:txBody>
      </p:sp>
      <p:sp>
        <p:nvSpPr>
          <p:cNvPr id="61" name="Google Shape;61;p15"/>
          <p:cNvSpPr txBox="1"/>
          <p:nvPr/>
        </p:nvSpPr>
        <p:spPr>
          <a:xfrm>
            <a:off x="151625" y="1503900"/>
            <a:ext cx="5049000" cy="13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We meet in Heavener 150 on Tuesdays 6:30-7:30</a:t>
            </a:r>
            <a:endParaRPr b="1" sz="3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10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Or visit </a:t>
            </a:r>
            <a:r>
              <a:rPr b="1" lang="en" sz="18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gatortechuf.com </a:t>
            </a:r>
            <a:r>
              <a:rPr b="1" lang="en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for more info!</a:t>
            </a:r>
            <a:endParaRPr b="1" sz="18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62" name="Google Shape;62;p15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rgbClr val="EE6D2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content</a:t>
            </a:r>
            <a:endParaRPr sz="11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_3">
  <p:cSld name="CAPTION_ONLY_3">
    <p:bg>
      <p:bgPr>
        <a:solidFill>
          <a:srgbClr val="EE6D2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628650" y="37504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"/>
              <a:buNone/>
            </a:pPr>
            <a:r>
              <a:rPr b="1" i="0" lang="en" sz="5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connect with us</a:t>
            </a:r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434350" y="1489450"/>
            <a:ext cx="41967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en" sz="2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What’s the tech meme of the week?</a:t>
            </a:r>
            <a:endParaRPr sz="2800"/>
          </a:p>
        </p:txBody>
      </p:sp>
      <p:cxnSp>
        <p:nvCxnSpPr>
          <p:cNvPr id="75" name="Google Shape;75;p17"/>
          <p:cNvCxnSpPr/>
          <p:nvPr/>
        </p:nvCxnSpPr>
        <p:spPr>
          <a:xfrm>
            <a:off x="434340" y="1300639"/>
            <a:ext cx="8298300" cy="0"/>
          </a:xfrm>
          <a:prstGeom prst="straightConnector1">
            <a:avLst/>
          </a:prstGeom>
          <a:noFill/>
          <a:ln cap="flat" cmpd="sng" w="762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14899" y="2007623"/>
            <a:ext cx="3976538" cy="397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911" y="3034743"/>
            <a:ext cx="1335038" cy="133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59800" y="2855743"/>
            <a:ext cx="1763700" cy="176368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938850" y="4192525"/>
            <a:ext cx="14514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gatortechuf@gmail.com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802625" y="3959650"/>
            <a:ext cx="30888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@</a:t>
            </a:r>
            <a:r>
              <a:rPr b="1" lang="en" sz="2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GATORTECH UF</a:t>
            </a:r>
            <a:endParaRPr b="1" sz="2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801663" y="4291875"/>
            <a:ext cx="12435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gatortechuf.slack.com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5049100" y="3898000"/>
            <a:ext cx="695700" cy="695700"/>
          </a:xfrm>
          <a:prstGeom prst="ellipse">
            <a:avLst/>
          </a:prstGeom>
          <a:solidFill>
            <a:srgbClr val="17E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EE6D2F"/>
                </a:solidFill>
                <a:latin typeface="Quicksand"/>
                <a:ea typeface="Quicksand"/>
                <a:cs typeface="Quicksand"/>
                <a:sym typeface="Quicksand"/>
              </a:rPr>
              <a:t>in</a:t>
            </a:r>
            <a:endParaRPr b="1" sz="2600">
              <a:solidFill>
                <a:srgbClr val="EE6D2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" type="secHead">
  <p:cSld name="SECTION_HEADER">
    <p:bg>
      <p:bgPr>
        <a:solidFill>
          <a:srgbClr val="05F2D0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nnouncements 1">
  <p:cSld name="SECTION_HEADER_1">
    <p:bg>
      <p:bgPr>
        <a:solidFill>
          <a:srgbClr val="05F2D0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announcements</a:t>
            </a:r>
            <a:endParaRPr b="1" sz="75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1" name="Google Shape;21;p4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OTM">
  <p:cSld name="TITLE_AND_BODY_1">
    <p:bg>
      <p:bgPr>
        <a:solidFill>
          <a:srgbClr val="FF9F1A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75" y="-40187"/>
            <a:ext cx="9221700" cy="5071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cebreaker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151" y="-250525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/>
          <p:nvPr/>
        </p:nvSpPr>
        <p:spPr>
          <a:xfrm>
            <a:off x="216750" y="4056700"/>
            <a:ext cx="8710500" cy="9591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 type="twoColTx">
  <p:cSld name="TITLE_AND_TWO_COLUMNS">
    <p:bg>
      <p:bgPr>
        <a:solidFill>
          <a:srgbClr val="FF9F1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7"/>
          <p:cNvSpPr/>
          <p:nvPr/>
        </p:nvSpPr>
        <p:spPr>
          <a:xfrm>
            <a:off x="765810" y="297180"/>
            <a:ext cx="7520700" cy="1072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1">
  <p:cSld name="TITLE_AND_TWO_COLUMNS_1">
    <p:bg>
      <p:bgPr>
        <a:solidFill>
          <a:srgbClr val="FF9F1A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" name="Google Shape;33;p8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05F2D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9"/>
          <p:cNvCxnSpPr/>
          <p:nvPr/>
        </p:nvCxnSpPr>
        <p:spPr>
          <a:xfrm flipH="1" rot="10800000">
            <a:off x="417000" y="1246350"/>
            <a:ext cx="8310000" cy="27600"/>
          </a:xfrm>
          <a:prstGeom prst="straightConnector1">
            <a:avLst/>
          </a:prstGeom>
          <a:noFill/>
          <a:ln cap="flat" cmpd="sng" w="76200">
            <a:solidFill>
              <a:srgbClr val="FFAB4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ech Corner Title 1">
  <p:cSld name="ONE_COLUMN_TEX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25" y="185575"/>
            <a:ext cx="8938253" cy="46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>
            <a:off x="1441275" y="3920750"/>
            <a:ext cx="6406200" cy="518400"/>
          </a:xfrm>
          <a:prstGeom prst="rect">
            <a:avLst/>
          </a:prstGeom>
          <a:solidFill>
            <a:srgbClr val="05F2D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inverse.com/article/59334-this-algae-bioreactor-can-sequester-carbon-dioxide" TargetMode="External"/><Relationship Id="rId4" Type="http://schemas.openxmlformats.org/officeDocument/2006/relationships/hyperlink" Target="https://www.businessinsider.com/perfectly-real-deepfake-videos-6-months-away-deepfake-pioneer-says-2019-9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budgeting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79875" y="1494125"/>
            <a:ext cx="45780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Keeping score of income, expenses, savings and any debts that need to be paid.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Some apps to use: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Mint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Goodbudget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0275" y="1398750"/>
            <a:ext cx="1649276" cy="164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700" y="3048025"/>
            <a:ext cx="1879300" cy="18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saving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06400" y="1494125"/>
            <a:ext cx="43656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Almost half of Americans couldn’t even afford a $400 emergency expense.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bare minimum of an emergency fund is three months’ living expenses.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Some apps to use: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Level Money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Digit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4" name="Google Shape;15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398750"/>
            <a:ext cx="1749900" cy="17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700" y="2883050"/>
            <a:ext cx="2044276" cy="204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investing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332275" y="1417925"/>
            <a:ext cx="43158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Saving for the future requires by relying on savings is not enough. This is a result of inflation.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Most financial advice encourage investing in order for money to grow.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than half of Americans have nothing invested in stocks.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Some apps to use: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Acorns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Robinhood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8975" y="3365750"/>
            <a:ext cx="2438025" cy="16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0475" y="1398750"/>
            <a:ext cx="1814600" cy="18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best cc for students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92750" y="3838825"/>
            <a:ext cx="43791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Deserve Edu Student Credit Card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Unlimited 1% Cash Back; Free Year of Amazon Prime Student ($59 Value)</a:t>
            </a:r>
            <a:endParaRPr i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4571850" y="3838825"/>
            <a:ext cx="43791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Petal Cash Back Visa Card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Innovative Underwriting Procedures; Up to 1.5% Cash Back</a:t>
            </a:r>
            <a:endParaRPr i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550" y="1637713"/>
            <a:ext cx="285750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238" y="1398750"/>
            <a:ext cx="3608320" cy="22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best cc for rewards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192750" y="3838825"/>
            <a:ext cx="43791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Chase Sapphire Preferred Card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Earn 60,000 bonus points; Earn 2X points on travel and dining; Points are worth 25% more in travel redemption</a:t>
            </a:r>
            <a:endParaRPr i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4571850" y="3838825"/>
            <a:ext cx="43791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Capital One Venture Rewards CC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Unlimited 2X Miles with</a:t>
            </a:r>
            <a:endParaRPr i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50,000 Bonus Miles</a:t>
            </a:r>
            <a:endParaRPr i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75" y="1398750"/>
            <a:ext cx="3669251" cy="22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776" y="1398750"/>
            <a:ext cx="3669251" cy="228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activity</a:t>
            </a:r>
            <a:endParaRPr b="1" sz="6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7" name="Google Shape;187;p32"/>
          <p:cNvSpPr txBox="1"/>
          <p:nvPr/>
        </p:nvSpPr>
        <p:spPr>
          <a:xfrm>
            <a:off x="179875" y="1494125"/>
            <a:ext cx="8791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Setting Long-Term and Short-Term Financial Goals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Decide on a Long-Term Financial Goal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lphaL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I.e. saving for future semesters, saving for a pet, a trip, etc.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icksand"/>
              <a:buAutoNum type="arabicPeriod"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Identify and explain two short-term goals that you could set today that would help you achieve the long-term goal identified.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4"/>
          <p:cNvSpPr txBox="1"/>
          <p:nvPr/>
        </p:nvSpPr>
        <p:spPr>
          <a:xfrm>
            <a:off x="1026088" y="39950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Algae Bioreactor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5146488" y="3995075"/>
            <a:ext cx="28101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Deepfake Technology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8" name="Google Shape;19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9100" y="2092175"/>
            <a:ext cx="2604102" cy="13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2026" y="2066275"/>
            <a:ext cx="2368550" cy="17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56075" y="1494125"/>
            <a:ext cx="8758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Check-in on </a:t>
            </a:r>
            <a:r>
              <a:rPr b="1" lang="en" sz="1800" u="sng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gatortechuf.com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Coordinator applications are closed!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Hackathon: HackGT, October 25th-27th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Application extended until Sept. 27th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94C8A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1st Workshop: October 1st @ 6pm 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Technology Case Competition Team</a:t>
            </a:r>
            <a:endParaRPr b="1" sz="1800">
              <a:solidFill>
                <a:srgbClr val="094C8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256075" y="1494125"/>
            <a:ext cx="87585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FIS: Intern and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Capital One: </a:t>
            </a: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Intern and FT</a:t>
            </a: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Citi: </a:t>
            </a: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Intern and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Robinhood: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SSC Advent: Intern and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Accenture: Intern and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429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Quicksand"/>
              <a:buChar char="●"/>
            </a:pPr>
            <a:r>
              <a:rPr b="1" lang="en" sz="1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KPMG: Intern and FT</a:t>
            </a:r>
            <a:endParaRPr b="1" sz="1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77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94C8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206400" y="75150"/>
            <a:ext cx="85206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fintech recruiters</a:t>
            </a:r>
            <a:endParaRPr b="1" sz="7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/>
          <p:nvPr/>
        </p:nvSpPr>
        <p:spPr>
          <a:xfrm>
            <a:off x="261425" y="3934500"/>
            <a:ext cx="8612400" cy="1018200"/>
          </a:xfrm>
          <a:prstGeom prst="roundRect">
            <a:avLst>
              <a:gd fmla="val 16667" name="adj"/>
            </a:avLst>
          </a:prstGeom>
          <a:solidFill>
            <a:srgbClr val="17E7C3"/>
          </a:solidFill>
          <a:ln cap="flat" cmpd="sng" w="12700">
            <a:solidFill>
              <a:srgbClr val="17E7C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Tally Board!</a:t>
            </a:r>
            <a:endParaRPr sz="7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/>
        </p:nvSpPr>
        <p:spPr>
          <a:xfrm>
            <a:off x="2187150" y="1718400"/>
            <a:ext cx="4769700" cy="1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fintech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/>
        </p:nvSpPr>
        <p:spPr>
          <a:xfrm>
            <a:off x="0" y="75150"/>
            <a:ext cx="9144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personal finance</a:t>
            </a:r>
            <a:endParaRPr b="1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714" y="1322125"/>
            <a:ext cx="6714576" cy="37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/>
        </p:nvSpPr>
        <p:spPr>
          <a:xfrm>
            <a:off x="0" y="75150"/>
            <a:ext cx="9144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personal finance</a:t>
            </a:r>
            <a:endParaRPr b="1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9" name="Google Shape;11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638" y="1316150"/>
            <a:ext cx="6730724" cy="37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/>
        </p:nvSpPr>
        <p:spPr>
          <a:xfrm>
            <a:off x="0" y="75150"/>
            <a:ext cx="9144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some stats</a:t>
            </a:r>
            <a:endParaRPr b="1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192750" y="1494125"/>
            <a:ext cx="87585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The average U.S. household carries almost $17,000 in credit card debt alone.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192750" y="2588025"/>
            <a:ext cx="8758500" cy="7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Put in other kinds of debt like mortgage and student loans and the number balloons to almost $135,000. 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192750" y="3838825"/>
            <a:ext cx="87585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Nearly 70% of Americans have less than $1,000 in savings, and a third don’t have anything saved for retirement.</a:t>
            </a:r>
            <a:endParaRPr b="1"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0" y="75150"/>
            <a:ext cx="9144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most popular cashless apps</a:t>
            </a:r>
            <a:endParaRPr b="1" sz="4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200" y="1414550"/>
            <a:ext cx="2661958" cy="359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5750" y="3749425"/>
            <a:ext cx="2047325" cy="9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00" y="1414550"/>
            <a:ext cx="1854147" cy="97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3288" y="3835688"/>
            <a:ext cx="1171201" cy="117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13298" y="2772023"/>
            <a:ext cx="2047325" cy="877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8150" y="1414561"/>
            <a:ext cx="2564925" cy="14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250" y="2960300"/>
            <a:ext cx="1559601" cy="155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tortech 2019-2020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